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45"/>
  </p:notesMasterIdLst>
  <p:sldIdLst>
    <p:sldId id="522" r:id="rId2"/>
    <p:sldId id="527" r:id="rId3"/>
    <p:sldId id="1643" r:id="rId4"/>
    <p:sldId id="463" r:id="rId5"/>
    <p:sldId id="1543" r:id="rId6"/>
    <p:sldId id="1646" r:id="rId7"/>
    <p:sldId id="1513" r:id="rId8"/>
    <p:sldId id="1515" r:id="rId9"/>
    <p:sldId id="1647" r:id="rId10"/>
    <p:sldId id="1545" r:id="rId11"/>
    <p:sldId id="1544" r:id="rId12"/>
    <p:sldId id="1546" r:id="rId13"/>
    <p:sldId id="1676" r:id="rId14"/>
    <p:sldId id="1677" r:id="rId15"/>
    <p:sldId id="1628" r:id="rId16"/>
    <p:sldId id="1560" r:id="rId17"/>
    <p:sldId id="1568" r:id="rId18"/>
    <p:sldId id="1514" r:id="rId19"/>
    <p:sldId id="1516" r:id="rId20"/>
    <p:sldId id="535" r:id="rId21"/>
    <p:sldId id="1499" r:id="rId22"/>
    <p:sldId id="1500" r:id="rId23"/>
    <p:sldId id="536" r:id="rId24"/>
    <p:sldId id="912" r:id="rId25"/>
    <p:sldId id="1567" r:id="rId26"/>
    <p:sldId id="913" r:id="rId27"/>
    <p:sldId id="532" r:id="rId28"/>
    <p:sldId id="1563" r:id="rId29"/>
    <p:sldId id="404" r:id="rId30"/>
    <p:sldId id="547" r:id="rId31"/>
    <p:sldId id="1508" r:id="rId32"/>
    <p:sldId id="1237" r:id="rId33"/>
    <p:sldId id="1227" r:id="rId34"/>
    <p:sldId id="466" r:id="rId35"/>
    <p:sldId id="387" r:id="rId36"/>
    <p:sldId id="390" r:id="rId37"/>
    <p:sldId id="399" r:id="rId38"/>
    <p:sldId id="402" r:id="rId39"/>
    <p:sldId id="403" r:id="rId40"/>
    <p:sldId id="405" r:id="rId41"/>
    <p:sldId id="1470" r:id="rId42"/>
    <p:sldId id="460" r:id="rId43"/>
    <p:sldId id="406" r:id="rId4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59" autoAdjust="0"/>
    <p:restoredTop sz="94660"/>
  </p:normalViewPr>
  <p:slideViewPr>
    <p:cSldViewPr snapToGrid="0">
      <p:cViewPr varScale="1">
        <p:scale>
          <a:sx n="86" d="100"/>
          <a:sy n="86" d="100"/>
        </p:scale>
        <p:origin x="1320" y="12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B28E717-DDCF-4A8C-BBB5-AF169D50ADC1}" type="datetimeFigureOut">
              <a:rPr lang="en-GB" smtClean="0"/>
              <a:t>20/08/2022</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28D7855-FCFB-489D-AF93-6514F2DE3EF2}" type="slidenum">
              <a:rPr lang="en-GB" smtClean="0"/>
              <a:t>‹#›</a:t>
            </a:fld>
            <a:endParaRPr lang="en-GB"/>
          </a:p>
        </p:txBody>
      </p:sp>
    </p:spTree>
    <p:extLst>
      <p:ext uri="{BB962C8B-B14F-4D97-AF65-F5344CB8AC3E}">
        <p14:creationId xmlns:p14="http://schemas.microsoft.com/office/powerpoint/2010/main" val="37994724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en.wikipedia.org/wiki/Roman_Empire" TargetMode="External"/><Relationship Id="rId2" Type="http://schemas.openxmlformats.org/officeDocument/2006/relationships/slide" Target="../slides/slide3.xml"/><Relationship Id="rId1" Type="http://schemas.openxmlformats.org/officeDocument/2006/relationships/notesMaster" Target="../notesMasters/notesMaster1.xml"/><Relationship Id="rId4" Type="http://schemas.openxmlformats.org/officeDocument/2006/relationships/hyperlink" Target="https://en.wikipedia.org/wiki/Levant" TargetMode="Externa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3" Type="http://schemas.openxmlformats.org/officeDocument/2006/relationships/hyperlink" Target="http://www.jewishencyclopedia.com/articles/11499-new-year" TargetMode="External"/><Relationship Id="rId18" Type="http://schemas.openxmlformats.org/officeDocument/2006/relationships/hyperlink" Target="http://www.jewishencyclopedia.com/articles/12962-sabbath" TargetMode="External"/><Relationship Id="rId26" Type="http://schemas.openxmlformats.org/officeDocument/2006/relationships/hyperlink" Target="http://www.jewishencyclopedia.com/articles/1521-angelology" TargetMode="External"/><Relationship Id="rId3" Type="http://schemas.openxmlformats.org/officeDocument/2006/relationships/hyperlink" Target="http://www.jewishencyclopedia.com/articles/11498-new-testament" TargetMode="External"/><Relationship Id="rId21" Type="http://schemas.openxmlformats.org/officeDocument/2006/relationships/hyperlink" Target="http://www.jewishencyclopedia.com/articles/11582-nomism" TargetMode="External"/><Relationship Id="rId7" Type="http://schemas.openxmlformats.org/officeDocument/2006/relationships/hyperlink" Target="http://www.jewishencyclopedia.com/articles/338-ablution" TargetMode="External"/><Relationship Id="rId12" Type="http://schemas.openxmlformats.org/officeDocument/2006/relationships/hyperlink" Target="http://www.jewishencyclopedia.com/articles/7330-hatra-ah" TargetMode="External"/><Relationship Id="rId17" Type="http://schemas.openxmlformats.org/officeDocument/2006/relationships/hyperlink" Target="http://www.jewishencyclopedia.com/articles/5841-erub" TargetMode="External"/><Relationship Id="rId25" Type="http://schemas.openxmlformats.org/officeDocument/2006/relationships/hyperlink" Target="http://www.jewishencyclopedia.com/articles/5849-eschatology" TargetMode="External"/><Relationship Id="rId33" Type="http://schemas.openxmlformats.org/officeDocument/2006/relationships/hyperlink" Target="http://www.jewishencyclopedia.com/articles/12411-psalms-of-solomon-the" TargetMode="External"/><Relationship Id="rId2" Type="http://schemas.openxmlformats.org/officeDocument/2006/relationships/slide" Target="../slides/slide41.xml"/><Relationship Id="rId16" Type="http://schemas.openxmlformats.org/officeDocument/2006/relationships/hyperlink" Target="http://www.jewishencyclopedia.com/articles/8944-jubilees-book-of" TargetMode="External"/><Relationship Id="rId20" Type="http://schemas.openxmlformats.org/officeDocument/2006/relationships/hyperlink" Target="http://www.jewishencyclopedia.com/articles/636-abrogation-of-laws" TargetMode="External"/><Relationship Id="rId29" Type="http://schemas.openxmlformats.org/officeDocument/2006/relationships/hyperlink" Target="http://www.jewishencyclopedia.com/articles/5888-ethics" TargetMode="External"/><Relationship Id="rId1" Type="http://schemas.openxmlformats.org/officeDocument/2006/relationships/notesMaster" Target="../notesMasters/notesMaster1.xml"/><Relationship Id="rId6" Type="http://schemas.openxmlformats.org/officeDocument/2006/relationships/hyperlink" Target="http://www.jewishencyclopedia.com/articles/5867-essenes" TargetMode="External"/><Relationship Id="rId11" Type="http://schemas.openxmlformats.org/officeDocument/2006/relationships/hyperlink" Target="http://www.jewishencyclopedia.com/articles/4005-capital-punishment" TargetMode="External"/><Relationship Id="rId24" Type="http://schemas.openxmlformats.org/officeDocument/2006/relationships/hyperlink" Target="http://www.jewishencyclopedia.com/articles/12697-resurrection" TargetMode="External"/><Relationship Id="rId32" Type="http://schemas.openxmlformats.org/officeDocument/2006/relationships/hyperlink" Target="http://www.jewishencyclopedia.com/articles/14344-testaments-of-the-twelve-patriarchs" TargetMode="External"/><Relationship Id="rId5" Type="http://schemas.openxmlformats.org/officeDocument/2006/relationships/hyperlink" Target="http://www.jewishencyclopedia.com/articles/7317-hasidim-hasidism" TargetMode="External"/><Relationship Id="rId15" Type="http://schemas.openxmlformats.org/officeDocument/2006/relationships/hyperlink" Target="http://www.jewishencyclopedia.com/articles/7028-haggadah-shel-pesah" TargetMode="External"/><Relationship Id="rId23" Type="http://schemas.openxmlformats.org/officeDocument/2006/relationships/hyperlink" Target="http://www.jewishencyclopedia.com/articles/5181-didache" TargetMode="External"/><Relationship Id="rId28" Type="http://schemas.openxmlformats.org/officeDocument/2006/relationships/hyperlink" Target="http://www.jewishencyclopedia.com/articles/10229-ma-aseh-bereshit-ma-aseh-merkabah" TargetMode="External"/><Relationship Id="rId10" Type="http://schemas.openxmlformats.org/officeDocument/2006/relationships/hyperlink" Target="http://www.jewishencyclopedia.com/articles/10774-mezuzah" TargetMode="External"/><Relationship Id="rId19" Type="http://schemas.openxmlformats.org/officeDocument/2006/relationships/hyperlink" Target="http://www.jewishencyclopedia.com/articles/9290-ketubah" TargetMode="External"/><Relationship Id="rId31" Type="http://schemas.openxmlformats.org/officeDocument/2006/relationships/hyperlink" Target="http://www.jewishencyclopedia.com/articles/1283-almemar" TargetMode="External"/><Relationship Id="rId4" Type="http://schemas.openxmlformats.org/officeDocument/2006/relationships/hyperlink" Target="http://www.jewishencyclopedia.com/articles/1356-am-ha-arez" TargetMode="External"/><Relationship Id="rId9" Type="http://schemas.openxmlformats.org/officeDocument/2006/relationships/hyperlink" Target="http://www.jewishencyclopedia.com/articles/12125-phylacteries" TargetMode="External"/><Relationship Id="rId14" Type="http://schemas.openxmlformats.org/officeDocument/2006/relationships/hyperlink" Target="http://www.jewishencyclopedia.com/articles/1034-akiba-ben-joseph-alphabet-of" TargetMode="External"/><Relationship Id="rId22" Type="http://schemas.openxmlformats.org/officeDocument/2006/relationships/hyperlink" Target="http://www.jewishencyclopedia.com/articles/9328-kingdom-of-god" TargetMode="External"/><Relationship Id="rId27" Type="http://schemas.openxmlformats.org/officeDocument/2006/relationships/hyperlink" Target="http://www.jewishencyclopedia.com/articles/5085-demonology" TargetMode="External"/><Relationship Id="rId30" Type="http://schemas.openxmlformats.org/officeDocument/2006/relationships/hyperlink" Target="http://www.jewishencyclopedia.com/articles/7968-hypocrisy" TargetMode="External"/><Relationship Id="rId8" Type="http://schemas.openxmlformats.org/officeDocument/2006/relationships/hyperlink" Target="http://www.jewishencyclopedia.com/articles/9307-kiddush" TargetMode="Externa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8" Type="http://schemas.openxmlformats.org/officeDocument/2006/relationships/hyperlink" Target="https://rabbisacks.org/mattot-masei-5775/#_ftn3" TargetMode="External"/><Relationship Id="rId13" Type="http://schemas.openxmlformats.org/officeDocument/2006/relationships/hyperlink" Target="https://rabbisacks.org/mattot-masei-5775/#_ftn6" TargetMode="External"/><Relationship Id="rId3" Type="http://schemas.openxmlformats.org/officeDocument/2006/relationships/hyperlink" Target="https://www.sefaria.org/Genesis.9.6?lang=he-en&amp;utm_source=sef_linker" TargetMode="External"/><Relationship Id="rId7" Type="http://schemas.openxmlformats.org/officeDocument/2006/relationships/hyperlink" Target="https://rabbisacks.org/mattot-masei-5775/#_ftn2" TargetMode="External"/><Relationship Id="rId12" Type="http://schemas.openxmlformats.org/officeDocument/2006/relationships/hyperlink" Target="https://www.sefaria.org/Numbers.35.26-27?lang=he-en&amp;utm_source=sef_linker" TargetMode="External"/><Relationship Id="rId2" Type="http://schemas.openxmlformats.org/officeDocument/2006/relationships/slide" Target="../slides/slide5.xml"/><Relationship Id="rId16" Type="http://schemas.openxmlformats.org/officeDocument/2006/relationships/hyperlink" Target="https://rabbisacks.org/mattot-masei-5775/#_ftn9" TargetMode="External"/><Relationship Id="rId1" Type="http://schemas.openxmlformats.org/officeDocument/2006/relationships/notesMaster" Target="../notesMasters/notesMaster1.xml"/><Relationship Id="rId6" Type="http://schemas.openxmlformats.org/officeDocument/2006/relationships/hyperlink" Target="https://rabbisacks.org/mattot-masei-5775/#_ftn1" TargetMode="External"/><Relationship Id="rId11" Type="http://schemas.openxmlformats.org/officeDocument/2006/relationships/hyperlink" Target="https://www.sefaria.org/Numbers.35.25?lang=he-en&amp;utm_source=sef_linker" TargetMode="External"/><Relationship Id="rId5" Type="http://schemas.openxmlformats.org/officeDocument/2006/relationships/hyperlink" Target="https://www.sefaria.org/Numbers.35.13?lang=he-en&amp;utm_source=sef_linker" TargetMode="External"/><Relationship Id="rId15" Type="http://schemas.openxmlformats.org/officeDocument/2006/relationships/hyperlink" Target="https://rabbisacks.org/mattot-masei-5775/#_ftn8" TargetMode="External"/><Relationship Id="rId10" Type="http://schemas.openxmlformats.org/officeDocument/2006/relationships/hyperlink" Target="https://rabbisacks.org/mattot-masei-5775/#_ftn5" TargetMode="External"/><Relationship Id="rId4" Type="http://schemas.openxmlformats.org/officeDocument/2006/relationships/hyperlink" Target="https://www.sefaria.org/Genesis.4.10?lang=he-en&amp;utm_source=sef_linker" TargetMode="External"/><Relationship Id="rId9" Type="http://schemas.openxmlformats.org/officeDocument/2006/relationships/hyperlink" Target="https://rabbisacks.org/mattot-masei-5775/#_ftn4" TargetMode="External"/><Relationship Id="rId14" Type="http://schemas.openxmlformats.org/officeDocument/2006/relationships/hyperlink" Target="https://rabbisacks.org/mattot-masei-5775/#_ftn7"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7"/>
          <p:cNvSpPr>
            <a:spLocks noGrp="1" noChangeArrowheads="1"/>
          </p:cNvSpPr>
          <p:nvPr>
            <p:ph type="sldNum" sz="quarter" idx="5"/>
          </p:nvPr>
        </p:nvSpPr>
        <p:spPr>
          <a:noFill/>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F5B6CA42-FE7E-4D47-B7E3-D97656AD85FF}" type="slidenum">
              <a:rPr kumimoji="0" lang="en-GB" sz="1200" b="0" i="0" u="none" strike="noStrike" kern="1200" cap="none" spc="0" normalizeH="0" baseline="0" noProof="0">
                <a:ln>
                  <a:noFill/>
                </a:ln>
                <a:solidFill>
                  <a:srgbClr val="000000"/>
                </a:solidFill>
                <a:effectLst/>
                <a:uLnTx/>
                <a:uFillTx/>
                <a:latin typeface="Arial" pitchFamily="-84" charset="0"/>
                <a:ea typeface="ＭＳ Ｐゴシック" pitchFamily="-84" charset="-128"/>
                <a:cs typeface="ＭＳ Ｐゴシック" pitchFamily="-84" charset="-128"/>
              </a:rPr>
              <a:pPr marL="0" marR="0" lvl="0" indent="0" algn="r" defTabSz="914400" rtl="0" eaLnBrk="1" fontAlgn="base" latinLnBrk="0" hangingPunct="1">
                <a:lnSpc>
                  <a:spcPct val="100000"/>
                </a:lnSpc>
                <a:spcBef>
                  <a:spcPct val="0"/>
                </a:spcBef>
                <a:spcAft>
                  <a:spcPct val="0"/>
                </a:spcAft>
                <a:buClrTx/>
                <a:buSzTx/>
                <a:buFontTx/>
                <a:buNone/>
                <a:tabLst/>
                <a:defRPr/>
              </a:pPr>
              <a:t>3</a:t>
            </a:fld>
            <a:endParaRPr kumimoji="0" lang="en-GB" sz="1200" b="0" i="0" u="none" strike="noStrike" kern="1200" cap="none" spc="0" normalizeH="0" baseline="0" noProof="0">
              <a:ln>
                <a:noFill/>
              </a:ln>
              <a:solidFill>
                <a:srgbClr val="000000"/>
              </a:solidFill>
              <a:effectLst/>
              <a:uLnTx/>
              <a:uFillTx/>
              <a:latin typeface="Arial" pitchFamily="-84" charset="0"/>
              <a:ea typeface="ＭＳ Ｐゴシック" pitchFamily="-84" charset="-128"/>
              <a:cs typeface="ＭＳ Ｐゴシック" pitchFamily="-84" charset="-128"/>
            </a:endParaRPr>
          </a:p>
        </p:txBody>
      </p:sp>
      <p:sp>
        <p:nvSpPr>
          <p:cNvPr id="116739" name="Rectangle 2"/>
          <p:cNvSpPr>
            <a:spLocks noGrp="1" noRot="1" noChangeAspect="1" noChangeArrowheads="1" noTextEdit="1"/>
          </p:cNvSpPr>
          <p:nvPr>
            <p:ph type="sldImg"/>
          </p:nvPr>
        </p:nvSpPr>
        <p:spPr>
          <a:ln/>
        </p:spPr>
      </p:sp>
      <p:sp>
        <p:nvSpPr>
          <p:cNvPr id="116740" name="Rectangle 3"/>
          <p:cNvSpPr>
            <a:spLocks noGrp="1" noChangeArrowheads="1"/>
          </p:cNvSpPr>
          <p:nvPr>
            <p:ph type="body" idx="1"/>
          </p:nvPr>
        </p:nvSpPr>
        <p:spPr>
          <a:noFill/>
          <a:ln/>
        </p:spPr>
        <p:txBody>
          <a:bodyPr/>
          <a:lstStyle/>
          <a:p>
            <a:pPr eaLnBrk="1" hangingPunct="1"/>
            <a:r>
              <a:rPr lang="en-GB" dirty="0">
                <a:latin typeface="Arial" pitchFamily="-84" charset="0"/>
                <a:ea typeface="ＭＳ Ｐゴシック" pitchFamily="-84" charset="-128"/>
                <a:cs typeface="ＭＳ Ｐゴシック" pitchFamily="-84" charset="-128"/>
              </a:rPr>
              <a:t>The ordinary people were attracted to Jesus</a:t>
            </a:r>
          </a:p>
          <a:p>
            <a:pPr eaLnBrk="1" hangingPunct="1"/>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The </a:t>
            </a:r>
            <a:r>
              <a:rPr lang="en-GB" sz="1200" b="1" i="0" u="none" strike="noStrike" kern="1200" dirty="0">
                <a:solidFill>
                  <a:schemeClr val="tx1"/>
                </a:solidFill>
                <a:effectLst/>
                <a:latin typeface="Arial" pitchFamily="-128" charset="0"/>
                <a:ea typeface="ＭＳ Ｐゴシック" pitchFamily="-68" charset="-128"/>
                <a:cs typeface="ＭＳ Ｐゴシック" pitchFamily="-68" charset="-128"/>
              </a:rPr>
              <a:t>Decapolis</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(Greek: </a:t>
            </a:r>
            <a:r>
              <a:rPr lang="el-GR" sz="1200" b="0" i="0" u="none" strike="noStrike" kern="1200" dirty="0" err="1">
                <a:solidFill>
                  <a:schemeClr val="tx1"/>
                </a:solidFill>
                <a:effectLst/>
                <a:latin typeface="Arial" pitchFamily="-128" charset="0"/>
                <a:ea typeface="ＭＳ Ｐゴシック" pitchFamily="-68" charset="-128"/>
                <a:cs typeface="ＭＳ Ｐゴシック" pitchFamily="-68" charset="-128"/>
              </a:rPr>
              <a:t>Δεκάπολις</a:t>
            </a:r>
            <a:r>
              <a:rPr lang="el-GR" sz="1200" b="0" i="0" u="none" strike="noStrike" kern="1200" dirty="0">
                <a:solidFill>
                  <a:schemeClr val="tx1"/>
                </a:solidFill>
                <a:effectLst/>
                <a:latin typeface="Arial" pitchFamily="-128" charset="0"/>
                <a:ea typeface="ＭＳ Ｐゴシック" pitchFamily="-68" charset="-128"/>
                <a:cs typeface="ＭＳ Ｐゴシック" pitchFamily="-68" charset="-128"/>
              </a:rPr>
              <a:t> </a:t>
            </a:r>
            <a:r>
              <a:rPr lang="en-GB" sz="1200" b="0" i="1" u="none" strike="noStrike" kern="1200" dirty="0" err="1">
                <a:solidFill>
                  <a:schemeClr val="tx1"/>
                </a:solidFill>
                <a:effectLst/>
                <a:latin typeface="Arial" pitchFamily="-128" charset="0"/>
                <a:ea typeface="ＭＳ Ｐゴシック" pitchFamily="-68" charset="-128"/>
                <a:cs typeface="ＭＳ Ｐゴシック" pitchFamily="-68" charset="-128"/>
              </a:rPr>
              <a:t>Dekápolis</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Ten Cities) was a group of ten cities on the eastern frontier of the </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hlinkClick r:id="rId3" tooltip="Roman Empire"/>
              </a:rPr>
              <a:t>Roman Empire</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in the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southeastern</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hlinkClick r:id="rId4" tooltip="Levant"/>
              </a:rPr>
              <a:t>Levant</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in the first centuries BC and AD. They formed a group because of their language, culture, location, and political status, with each functioning as an autonomous city-state dependent on Rome.</a:t>
            </a:r>
            <a:endParaRPr lang="en-GB" dirty="0">
              <a:latin typeface="Arial" pitchFamily="-84" charset="0"/>
              <a:ea typeface="ＭＳ Ｐゴシック" pitchFamily="-84" charset="-128"/>
              <a:cs typeface="ＭＳ Ｐゴシック" pitchFamily="-84" charset="-128"/>
            </a:endParaRPr>
          </a:p>
        </p:txBody>
      </p:sp>
    </p:spTree>
    <p:extLst>
      <p:ext uri="{BB962C8B-B14F-4D97-AF65-F5344CB8AC3E}">
        <p14:creationId xmlns:p14="http://schemas.microsoft.com/office/powerpoint/2010/main" val="18920015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r>
              <a:rPr lang="en-GB" dirty="0"/>
              <a:t>SUBSERVIENT, SERVILE, SLAVISH, OBSEQUIOUS mean showing or characterized by extreme compliance or abject obedience. SUBSERVIENT implies the cringing manner of one very conscious of a subordinate position.  domestic help was expected to be properly subservient SERVILE suggests the mean or fawning </a:t>
            </a:r>
            <a:r>
              <a:rPr lang="en-GB" dirty="0" err="1"/>
              <a:t>behavior</a:t>
            </a:r>
            <a:r>
              <a:rPr lang="en-GB" dirty="0"/>
              <a:t> of a slave.  a political boss and his entourage of servile hangers-on  SLAVISH suggests abject or debased servility.  the slavish status of migrant farm workers  OBSEQUIOUS implies fawning or sycophantic compliance and exaggerated deference of manner. waiters who are obsequious in the presence of celebrities </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BA7433EA-AC09-4C59-B59A-DCEBA414B6B8}" type="slidenum">
              <a:rPr kumimoji="0" lang="en-GB" sz="1200" b="0" i="0" u="none" strike="noStrike" kern="1200" cap="none" spc="0" normalizeH="0" baseline="0" noProof="0" smtClean="0">
                <a:ln>
                  <a:noFill/>
                </a:ln>
                <a:solidFill>
                  <a:srgbClr val="000000"/>
                </a:solidFill>
                <a:effectLst/>
                <a:uLnTx/>
                <a:uFillTx/>
                <a:latin typeface="Arial" pitchFamily="-12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18</a:t>
            </a:fld>
            <a:endParaRPr kumimoji="0" lang="en-GB" sz="1200" b="0" i="0" u="none" strike="noStrike" kern="1200" cap="none" spc="0" normalizeH="0" baseline="0" noProof="0">
              <a:ln>
                <a:noFill/>
              </a:ln>
              <a:solidFill>
                <a:srgbClr val="000000"/>
              </a:solidFill>
              <a:effectLst/>
              <a:uLnTx/>
              <a:uFillTx/>
              <a:latin typeface="Arial" pitchFamily="-128" charset="0"/>
              <a:ea typeface="+mn-ea"/>
              <a:cs typeface="+mn-cs"/>
            </a:endParaRPr>
          </a:p>
        </p:txBody>
      </p:sp>
    </p:spTree>
    <p:extLst>
      <p:ext uri="{BB962C8B-B14F-4D97-AF65-F5344CB8AC3E}">
        <p14:creationId xmlns:p14="http://schemas.microsoft.com/office/powerpoint/2010/main" val="31800035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scholar Walter Wink, in his book Engaging the Powers: Discernment and Resistance in a World of Domination, interprets the passage as ways to subvert the power structures of the time.</a:t>
            </a:r>
            <a:r>
              <a:rPr lang="en-GB" baseline="0" dirty="0"/>
              <a:t> </a:t>
            </a:r>
            <a:r>
              <a:rPr lang="en-GB" dirty="0"/>
              <a:t>At the time of Jesus striking with the back of the hand a person, who was deemed to be of a lower socioeconomic class, was used as a means to assert authority and dominance. If the persecuted person "turned the other cheek," the discipliner was faced with a dilemma: The left hand was used for unclean purposes, so a back-hand strike on the opposite cheek would not be performed. An alternative would be a slap with the open hand as a challenge or to punch the person, but this was seen as a statement of equality. Thus, by turning the other cheek, the persecuted was demanding equality. Wink continues with an interpretation of handing over one's cloak in addition to one's tunic. The debtor has given the shirt off his back, a situation forbidden by Hebrew law as stated in Deuteronomy (24:10–13). By giving the lender the cloak as well, the debtor was reduced to nakedness. Wink notes, that public nudity was viewed as bringing shame on the viewer, and not just the naked, as seen in Noah's case (Genesis 9:20–23).Wink interprets the succeeding verse from the Sermon on the Mount as a method for making the oppressor break the law. The commonly invoked Roman law of </a:t>
            </a:r>
            <a:r>
              <a:rPr lang="en-GB" dirty="0" err="1"/>
              <a:t>Angaria</a:t>
            </a:r>
            <a:r>
              <a:rPr lang="en-GB" dirty="0"/>
              <a:t> allowed the Roman authorities to demand that inhabitants of occupied territories carry messages and equipment the distance of one mile post, but prohibited forcing an individual to go further than a single mile, at the risk of suffering disciplinary actions. In this example, the nonviolent interpretation sees Jesus as placing criticism on an unjust and hated Roman law, as well as clarifying the teaching to extend beyond Jewish law.</a:t>
            </a:r>
          </a:p>
          <a:p>
            <a:endParaRPr lang="en-GB" dirty="0"/>
          </a:p>
          <a:p>
            <a:r>
              <a:rPr lang="en-GB" dirty="0"/>
              <a:t>Likewise with Jesus' admonition, "If anyone wants to sue you and take your coat, give your cloak as well" (Mt 5.40).</a:t>
            </a:r>
          </a:p>
          <a:p>
            <a:endParaRPr lang="en-GB" dirty="0"/>
          </a:p>
          <a:p>
            <a:r>
              <a:rPr lang="en-GB" dirty="0"/>
              <a:t>Wink notes that only the poorest of the poor would have nothing but a coat to give as collateral on a loan. When the loan cannot be repaid the debtor is hauled into court. He responds by saying, "You want my robe? Here, take everything!"</a:t>
            </a:r>
          </a:p>
          <a:p>
            <a:endParaRPr lang="en-GB" dirty="0"/>
          </a:p>
          <a:p>
            <a:r>
              <a:rPr lang="en-GB" dirty="0"/>
              <a:t>Standing naked before the court, the debtor would shame his creditor, but also expose the Roman imperial system which forced peasants off their land and even drove landowners into debt to pay heavy taxes.</a:t>
            </a:r>
          </a:p>
          <a:p>
            <a:endParaRPr lang="en-GB" dirty="0"/>
          </a:p>
          <a:p>
            <a:r>
              <a:rPr lang="en-GB" dirty="0"/>
              <a:t>In Wink's view, Jesus' advice serves "to break the cycle of humiliation with humour and even ridicule, exposing the injustice of the system" (Engaging the Powers, 185).</a:t>
            </a: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BA7433EA-AC09-4C59-B59A-DCEBA414B6B8}" type="slidenum">
              <a:rPr kumimoji="0" lang="en-GB" sz="1200" b="0" i="0" u="none" strike="noStrike" kern="1200" cap="none" spc="0" normalizeH="0" baseline="0" noProof="0" smtClean="0">
                <a:ln>
                  <a:noFill/>
                </a:ln>
                <a:solidFill>
                  <a:srgbClr val="000000"/>
                </a:solidFill>
                <a:effectLst/>
                <a:uLnTx/>
                <a:uFillTx/>
                <a:latin typeface="Arial" pitchFamily="-12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19</a:t>
            </a:fld>
            <a:endParaRPr kumimoji="0" lang="en-GB" sz="1200" b="0" i="0" u="none" strike="noStrike" kern="1200" cap="none" spc="0" normalizeH="0" baseline="0" noProof="0">
              <a:ln>
                <a:noFill/>
              </a:ln>
              <a:solidFill>
                <a:srgbClr val="000000"/>
              </a:solidFill>
              <a:effectLst/>
              <a:uLnTx/>
              <a:uFillTx/>
              <a:latin typeface="Arial" pitchFamily="-128" charset="0"/>
              <a:ea typeface="+mn-ea"/>
              <a:cs typeface="+mn-cs"/>
            </a:endParaRPr>
          </a:p>
        </p:txBody>
      </p:sp>
    </p:spTree>
    <p:extLst>
      <p:ext uri="{BB962C8B-B14F-4D97-AF65-F5344CB8AC3E}">
        <p14:creationId xmlns:p14="http://schemas.microsoft.com/office/powerpoint/2010/main" val="38989858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auto"/>
            <a:r>
              <a:rPr lang="en-US" sz="1200" kern="1200" dirty="0">
                <a:solidFill>
                  <a:schemeClr val="tx1"/>
                </a:solidFill>
                <a:effectLst/>
                <a:latin typeface="Arial" pitchFamily="-128" charset="0"/>
                <a:ea typeface="ＭＳ Ｐゴシック" pitchFamily="-68" charset="-128"/>
                <a:cs typeface="ＭＳ Ｐゴシック" pitchFamily="-68" charset="-128"/>
              </a:rPr>
              <a:t>There is a fascinating sequence of commands in the great “holiness code” with which our </a:t>
            </a:r>
            <a:r>
              <a:rPr lang="en-US" sz="1200" kern="1200" dirty="0" err="1">
                <a:solidFill>
                  <a:schemeClr val="tx1"/>
                </a:solidFill>
                <a:effectLst/>
                <a:latin typeface="Arial" pitchFamily="-128" charset="0"/>
                <a:ea typeface="ＭＳ Ｐゴシック" pitchFamily="-68" charset="-128"/>
                <a:cs typeface="ＭＳ Ｐゴシック" pitchFamily="-68" charset="-128"/>
              </a:rPr>
              <a:t>parsha</a:t>
            </a:r>
            <a:r>
              <a:rPr lang="en-US" sz="1200" kern="1200" dirty="0">
                <a:solidFill>
                  <a:schemeClr val="tx1"/>
                </a:solidFill>
                <a:effectLst/>
                <a:latin typeface="Arial" pitchFamily="-128" charset="0"/>
                <a:ea typeface="ＭＳ Ｐゴシック" pitchFamily="-68" charset="-128"/>
                <a:cs typeface="ＭＳ Ｐゴシック" pitchFamily="-68" charset="-128"/>
              </a:rPr>
              <a:t> begins, that sheds light on the nature not just of leadership in Judaism but also of followership. Here is the command in context:</a:t>
            </a:r>
            <a:br>
              <a:rPr lang="en-US" sz="1200" kern="1200" dirty="0">
                <a:solidFill>
                  <a:schemeClr val="tx1"/>
                </a:solidFill>
                <a:effectLst/>
                <a:latin typeface="Arial" pitchFamily="-128" charset="0"/>
                <a:ea typeface="ＭＳ Ｐゴシック" pitchFamily="-68" charset="-128"/>
                <a:cs typeface="ＭＳ Ｐゴシック" pitchFamily="-68" charset="-128"/>
              </a:rPr>
            </a:br>
            <a:endParaRPr lang="en-US" sz="1200" kern="1200" dirty="0">
              <a:solidFill>
                <a:schemeClr val="tx1"/>
              </a:solidFill>
              <a:effectLst/>
              <a:latin typeface="Arial" pitchFamily="-128" charset="0"/>
              <a:ea typeface="ＭＳ Ｐゴシック" pitchFamily="-68" charset="-128"/>
              <a:cs typeface="ＭＳ Ｐゴシック" pitchFamily="-68" charset="-128"/>
            </a:endParaRPr>
          </a:p>
          <a:p>
            <a:r>
              <a:rPr lang="en-US" sz="1200" kern="1200" dirty="0">
                <a:solidFill>
                  <a:schemeClr val="tx1"/>
                </a:solidFill>
                <a:effectLst/>
                <a:latin typeface="Arial" pitchFamily="-128" charset="0"/>
                <a:ea typeface="ＭＳ Ｐゴシック" pitchFamily="-68" charset="-128"/>
                <a:cs typeface="ＭＳ Ｐゴシック" pitchFamily="-68" charset="-128"/>
              </a:rPr>
              <a:t>Do not hate your brother in your heart. </a:t>
            </a:r>
            <a:r>
              <a:rPr lang="en-US" sz="1200" i="1" kern="1200" dirty="0">
                <a:solidFill>
                  <a:schemeClr val="tx1"/>
                </a:solidFill>
                <a:effectLst/>
                <a:latin typeface="Arial" pitchFamily="-128" charset="0"/>
                <a:ea typeface="ＭＳ Ｐゴシック" pitchFamily="-68" charset="-128"/>
                <a:cs typeface="ＭＳ Ｐゴシック" pitchFamily="-68" charset="-128"/>
              </a:rPr>
              <a:t>Reprove [or reason with] your </a:t>
            </a:r>
            <a:r>
              <a:rPr lang="en-US" sz="1200" i="1" kern="1200" dirty="0" err="1">
                <a:solidFill>
                  <a:schemeClr val="tx1"/>
                </a:solidFill>
                <a:effectLst/>
                <a:latin typeface="Arial" pitchFamily="-128" charset="0"/>
                <a:ea typeface="ＭＳ Ｐゴシック" pitchFamily="-68" charset="-128"/>
                <a:cs typeface="ＭＳ Ｐゴシック" pitchFamily="-68" charset="-128"/>
              </a:rPr>
              <a:t>neighbour</a:t>
            </a:r>
            <a:r>
              <a:rPr lang="en-US" sz="1200" i="1" kern="1200" dirty="0">
                <a:solidFill>
                  <a:schemeClr val="tx1"/>
                </a:solidFill>
                <a:effectLst/>
                <a:latin typeface="Arial" pitchFamily="-128" charset="0"/>
                <a:ea typeface="ＭＳ Ｐゴシック" pitchFamily="-68" charset="-128"/>
                <a:cs typeface="ＭＳ Ｐゴシック" pitchFamily="-68" charset="-128"/>
              </a:rPr>
              <a:t> frankly so </a:t>
            </a:r>
            <a:endParaRPr lang="en-US" dirty="0">
              <a:effectLst/>
            </a:endParaRPr>
          </a:p>
          <a:p>
            <a:r>
              <a:rPr lang="en-US" sz="1200" i="1" kern="1200" dirty="0">
                <a:solidFill>
                  <a:schemeClr val="tx1"/>
                </a:solidFill>
                <a:effectLst/>
                <a:latin typeface="Arial" pitchFamily="-128" charset="0"/>
                <a:ea typeface="ＭＳ Ｐゴシック" pitchFamily="-68" charset="-128"/>
                <a:cs typeface="ＭＳ Ｐゴシック" pitchFamily="-68" charset="-128"/>
              </a:rPr>
              <a:t>you will not bear sin because of him</a:t>
            </a:r>
            <a:r>
              <a:rPr lang="en-US" sz="1200" kern="1200" dirty="0">
                <a:solidFill>
                  <a:schemeClr val="tx1"/>
                </a:solidFill>
                <a:effectLst/>
                <a:latin typeface="Arial" pitchFamily="-128" charset="0"/>
                <a:ea typeface="ＭＳ Ｐゴシック" pitchFamily="-68" charset="-128"/>
                <a:cs typeface="ＭＳ Ｐゴシック" pitchFamily="-68" charset="-128"/>
              </a:rPr>
              <a:t>. Do not seek revenge or bear a grudge against anyone among your people, but love your </a:t>
            </a:r>
            <a:r>
              <a:rPr lang="en-US" sz="1200" kern="1200" dirty="0" err="1">
                <a:solidFill>
                  <a:schemeClr val="tx1"/>
                </a:solidFill>
                <a:effectLst/>
                <a:latin typeface="Arial" pitchFamily="-128" charset="0"/>
                <a:ea typeface="ＭＳ Ｐゴシック" pitchFamily="-68" charset="-128"/>
                <a:cs typeface="ＭＳ Ｐゴシック" pitchFamily="-68" charset="-128"/>
              </a:rPr>
              <a:t>neighbour</a:t>
            </a:r>
            <a:r>
              <a:rPr lang="en-US" sz="1200" kern="1200" dirty="0">
                <a:solidFill>
                  <a:schemeClr val="tx1"/>
                </a:solidFill>
                <a:effectLst/>
                <a:latin typeface="Arial" pitchFamily="-128" charset="0"/>
                <a:ea typeface="ＭＳ Ｐゴシック" pitchFamily="-68" charset="-128"/>
                <a:cs typeface="ＭＳ Ｐゴシック" pitchFamily="-68" charset="-128"/>
              </a:rPr>
              <a:t> as yourself. I am the Lord. (Lev. 19: 17-18) </a:t>
            </a:r>
            <a:endParaRPr lang="en-US" dirty="0">
              <a:effectLst/>
            </a:endParaRPr>
          </a:p>
          <a:p>
            <a:r>
              <a:rPr lang="en-US" sz="1200" kern="1200" dirty="0">
                <a:solidFill>
                  <a:schemeClr val="tx1"/>
                </a:solidFill>
                <a:effectLst/>
                <a:latin typeface="Arial" pitchFamily="-128" charset="0"/>
                <a:ea typeface="ＭＳ Ｐゴシック" pitchFamily="-68" charset="-128"/>
                <a:cs typeface="ＭＳ Ｐゴシック" pitchFamily="-68" charset="-128"/>
              </a:rPr>
              <a:t>There are two completely different ways of understanding the italicized words. Maimonides brings them both as legally binding.1 </a:t>
            </a:r>
            <a:r>
              <a:rPr lang="en-US" sz="1200" kern="1200" dirty="0" err="1">
                <a:solidFill>
                  <a:schemeClr val="tx1"/>
                </a:solidFill>
                <a:effectLst/>
                <a:latin typeface="Arial" pitchFamily="-128" charset="0"/>
                <a:ea typeface="ＭＳ Ｐゴシック" pitchFamily="-68" charset="-128"/>
                <a:cs typeface="ＭＳ Ｐゴシック" pitchFamily="-68" charset="-128"/>
              </a:rPr>
              <a:t>Nahmanides</a:t>
            </a:r>
            <a:r>
              <a:rPr lang="en-US" sz="1200" kern="1200" dirty="0">
                <a:solidFill>
                  <a:schemeClr val="tx1"/>
                </a:solidFill>
                <a:effectLst/>
                <a:latin typeface="Arial" pitchFamily="-128" charset="0"/>
                <a:ea typeface="ＭＳ Ｐゴシック" pitchFamily="-68" charset="-128"/>
                <a:cs typeface="ＭＳ Ｐゴシック" pitchFamily="-68" charset="-128"/>
              </a:rPr>
              <a:t> includes them both in his commentary to the Torah.2 </a:t>
            </a:r>
            <a:endParaRPr lang="en-US" dirty="0">
              <a:effectLst/>
            </a:endParaRPr>
          </a:p>
          <a:p>
            <a:r>
              <a:rPr lang="en-US" sz="1200" kern="1200" dirty="0">
                <a:solidFill>
                  <a:schemeClr val="tx1"/>
                </a:solidFill>
                <a:effectLst/>
                <a:latin typeface="Arial" pitchFamily="-128" charset="0"/>
                <a:ea typeface="ＭＳ Ｐゴシック" pitchFamily="-68" charset="-128"/>
                <a:cs typeface="ＭＳ Ｐゴシック" pitchFamily="-68" charset="-128"/>
              </a:rPr>
              <a:t>The first is to read the command in terms of interpersonal relations. Someone, you believe, has done you harm. In such a case, says the Torah, do not remain in a state of silent resentment. Do not give way to hate, do not bear a grudge, and do not take revenge. Instead, reprove him, reason with him, tell him what you believe he has done and how you feel it has</a:t>
            </a:r>
            <a:r>
              <a:rPr lang="en-US" sz="1200" kern="1200" baseline="0" dirty="0">
                <a:solidFill>
                  <a:schemeClr val="tx1"/>
                </a:solidFill>
                <a:effectLst/>
                <a:latin typeface="Arial" pitchFamily="-128" charset="0"/>
                <a:ea typeface="ＭＳ Ｐゴシック" pitchFamily="-68" charset="-128"/>
                <a:cs typeface="ＭＳ Ｐゴシック" pitchFamily="-68" charset="-128"/>
              </a:rPr>
              <a:t> </a:t>
            </a:r>
            <a:r>
              <a:rPr lang="en-US" sz="1200" kern="1200" dirty="0">
                <a:solidFill>
                  <a:schemeClr val="tx1"/>
                </a:solidFill>
                <a:effectLst/>
                <a:latin typeface="Arial" pitchFamily="-128" charset="0"/>
                <a:ea typeface="ＭＳ Ｐゴシック" pitchFamily="-68" charset="-128"/>
                <a:cs typeface="ＭＳ Ｐゴシック" pitchFamily="-68" charset="-128"/>
              </a:rPr>
              <a:t>harmed you. He may </a:t>
            </a:r>
            <a:r>
              <a:rPr lang="en-US" sz="1200" kern="1200" dirty="0" err="1">
                <a:solidFill>
                  <a:schemeClr val="tx1"/>
                </a:solidFill>
                <a:effectLst/>
                <a:latin typeface="Arial" pitchFamily="-128" charset="0"/>
                <a:ea typeface="ＭＳ Ｐゴシック" pitchFamily="-68" charset="-128"/>
                <a:cs typeface="ＭＳ Ｐゴシック" pitchFamily="-68" charset="-128"/>
              </a:rPr>
              <a:t>apologise</a:t>
            </a:r>
            <a:r>
              <a:rPr lang="en-US" sz="1200" kern="1200" dirty="0">
                <a:solidFill>
                  <a:schemeClr val="tx1"/>
                </a:solidFill>
                <a:effectLst/>
                <a:latin typeface="Arial" pitchFamily="-128" charset="0"/>
                <a:ea typeface="ＭＳ Ｐゴシック" pitchFamily="-68" charset="-128"/>
                <a:cs typeface="ＭＳ Ｐゴシック" pitchFamily="-68" charset="-128"/>
              </a:rPr>
              <a:t> and seek to make amends. Even if he</a:t>
            </a:r>
            <a:r>
              <a:rPr lang="en-US" sz="1200" kern="1200" baseline="0" dirty="0">
                <a:solidFill>
                  <a:schemeClr val="tx1"/>
                </a:solidFill>
                <a:effectLst/>
                <a:latin typeface="Arial" pitchFamily="-128" charset="0"/>
                <a:ea typeface="ＭＳ Ｐゴシック" pitchFamily="-68" charset="-128"/>
                <a:cs typeface="ＭＳ Ｐゴシック" pitchFamily="-68" charset="-128"/>
              </a:rPr>
              <a:t> </a:t>
            </a:r>
            <a:r>
              <a:rPr lang="en-US" sz="1200" kern="1200" dirty="0">
                <a:solidFill>
                  <a:schemeClr val="tx1"/>
                </a:solidFill>
                <a:effectLst/>
                <a:latin typeface="Arial" pitchFamily="-128" charset="0"/>
                <a:ea typeface="ＭＳ Ｐゴシック" pitchFamily="-68" charset="-128"/>
                <a:cs typeface="ＭＳ Ｐゴシック" pitchFamily="-68" charset="-128"/>
              </a:rPr>
              <a:t>does not, at least you have made your feelings known to him. That in</a:t>
            </a:r>
            <a:r>
              <a:rPr lang="en-US" sz="1200" kern="1200" baseline="0" dirty="0">
                <a:solidFill>
                  <a:schemeClr val="tx1"/>
                </a:solidFill>
                <a:effectLst/>
                <a:latin typeface="Arial" pitchFamily="-128" charset="0"/>
                <a:ea typeface="ＭＳ Ｐゴシック" pitchFamily="-68" charset="-128"/>
                <a:cs typeface="ＭＳ Ｐゴシック" pitchFamily="-68" charset="-128"/>
              </a:rPr>
              <a:t> </a:t>
            </a:r>
            <a:r>
              <a:rPr lang="en-US" sz="1200" kern="1200" dirty="0">
                <a:solidFill>
                  <a:schemeClr val="tx1"/>
                </a:solidFill>
                <a:effectLst/>
                <a:latin typeface="Arial" pitchFamily="-128" charset="0"/>
                <a:ea typeface="ＭＳ Ｐゴシック" pitchFamily="-68" charset="-128"/>
                <a:cs typeface="ＭＳ Ｐゴシック" pitchFamily="-68" charset="-128"/>
              </a:rPr>
              <a:t>itself is cathartic. It will help you to avoid nursing a grievance. </a:t>
            </a:r>
          </a:p>
          <a:p>
            <a:endParaRPr lang="en-US" dirty="0">
              <a:effectLst/>
            </a:endParaRPr>
          </a:p>
          <a:p>
            <a:r>
              <a:rPr lang="en-US" sz="1200" kern="1200" dirty="0">
                <a:solidFill>
                  <a:schemeClr val="tx1"/>
                </a:solidFill>
                <a:effectLst/>
                <a:latin typeface="Arial" pitchFamily="-128" charset="0"/>
                <a:ea typeface="ＭＳ Ｐゴシック" pitchFamily="-68" charset="-128"/>
                <a:cs typeface="ＭＳ Ｐゴシック" pitchFamily="-68" charset="-128"/>
              </a:rPr>
              <a:t>The second interpretation, though, sees the command in</a:t>
            </a:r>
            <a:r>
              <a:rPr lang="en-US" sz="1200" kern="1200" baseline="0" dirty="0">
                <a:solidFill>
                  <a:schemeClr val="tx1"/>
                </a:solidFill>
                <a:effectLst/>
                <a:latin typeface="Arial" pitchFamily="-128" charset="0"/>
                <a:ea typeface="ＭＳ Ｐゴシック" pitchFamily="-68" charset="-128"/>
                <a:cs typeface="ＭＳ Ｐゴシック" pitchFamily="-68" charset="-128"/>
              </a:rPr>
              <a:t> </a:t>
            </a:r>
            <a:r>
              <a:rPr lang="en-US" sz="1200" kern="1200" dirty="0">
                <a:solidFill>
                  <a:schemeClr val="tx1"/>
                </a:solidFill>
                <a:effectLst/>
                <a:latin typeface="Arial" pitchFamily="-128" charset="0"/>
                <a:ea typeface="ＭＳ Ｐゴシック" pitchFamily="-68" charset="-128"/>
                <a:cs typeface="ＭＳ Ｐゴシック" pitchFamily="-68" charset="-128"/>
              </a:rPr>
              <a:t>impersonal terms. It has nothing to do you being harmed. It refers to</a:t>
            </a:r>
            <a:r>
              <a:rPr lang="en-US" sz="1200" kern="1200" baseline="0" dirty="0">
                <a:solidFill>
                  <a:schemeClr val="tx1"/>
                </a:solidFill>
                <a:effectLst/>
                <a:latin typeface="Arial" pitchFamily="-128" charset="0"/>
                <a:ea typeface="ＭＳ Ｐゴシック" pitchFamily="-68" charset="-128"/>
                <a:cs typeface="ＭＳ Ｐゴシック" pitchFamily="-68" charset="-128"/>
              </a:rPr>
              <a:t> </a:t>
            </a:r>
            <a:r>
              <a:rPr lang="en-US" sz="1200" kern="1200" dirty="0">
                <a:solidFill>
                  <a:schemeClr val="tx1"/>
                </a:solidFill>
                <a:effectLst/>
                <a:latin typeface="Arial" pitchFamily="-128" charset="0"/>
                <a:ea typeface="ＭＳ Ｐゴシック" pitchFamily="-68" charset="-128"/>
                <a:cs typeface="ＭＳ Ｐゴシック" pitchFamily="-68" charset="-128"/>
              </a:rPr>
              <a:t>someone you see acting wrongly, committing a sin or a crime. You may</a:t>
            </a:r>
            <a:r>
              <a:rPr lang="en-US" sz="1200" kern="1200" baseline="0" dirty="0">
                <a:solidFill>
                  <a:schemeClr val="tx1"/>
                </a:solidFill>
                <a:effectLst/>
                <a:latin typeface="Arial" pitchFamily="-128" charset="0"/>
                <a:ea typeface="ＭＳ Ｐゴシック" pitchFamily="-68" charset="-128"/>
                <a:cs typeface="ＭＳ Ｐゴシック" pitchFamily="-68" charset="-128"/>
              </a:rPr>
              <a:t> </a:t>
            </a:r>
            <a:r>
              <a:rPr lang="en-US" sz="1200" kern="1200" dirty="0">
                <a:solidFill>
                  <a:schemeClr val="tx1"/>
                </a:solidFill>
                <a:effectLst/>
                <a:latin typeface="Arial" pitchFamily="-128" charset="0"/>
                <a:ea typeface="ＭＳ Ｐゴシック" pitchFamily="-68" charset="-128"/>
                <a:cs typeface="ＭＳ Ｐゴシック" pitchFamily="-68" charset="-128"/>
              </a:rPr>
              <a:t>not be the victim. You may be just an observer. The command tells us</a:t>
            </a:r>
            <a:r>
              <a:rPr lang="en-US" sz="1200" kern="1200" baseline="0" dirty="0">
                <a:solidFill>
                  <a:schemeClr val="tx1"/>
                </a:solidFill>
                <a:effectLst/>
                <a:latin typeface="Arial" pitchFamily="-128" charset="0"/>
                <a:ea typeface="ＭＳ Ｐゴシック" pitchFamily="-68" charset="-128"/>
                <a:cs typeface="ＭＳ Ｐゴシック" pitchFamily="-68" charset="-128"/>
              </a:rPr>
              <a:t> </a:t>
            </a:r>
            <a:r>
              <a:rPr lang="en-US" sz="1200" kern="1200" dirty="0">
                <a:solidFill>
                  <a:schemeClr val="tx1"/>
                </a:solidFill>
                <a:effectLst/>
                <a:latin typeface="Arial" pitchFamily="-128" charset="0"/>
                <a:ea typeface="ＭＳ Ｐゴシック" pitchFamily="-68" charset="-128"/>
                <a:cs typeface="ＭＳ Ｐゴシック" pitchFamily="-68" charset="-128"/>
              </a:rPr>
              <a:t>not to be content with passing a negative judgment on his </a:t>
            </a:r>
            <a:r>
              <a:rPr lang="en-US" sz="1200" kern="1200" dirty="0" err="1">
                <a:solidFill>
                  <a:schemeClr val="tx1"/>
                </a:solidFill>
                <a:effectLst/>
                <a:latin typeface="Arial" pitchFamily="-128" charset="0"/>
                <a:ea typeface="ＭＳ Ｐゴシック" pitchFamily="-68" charset="-128"/>
                <a:cs typeface="ＭＳ Ｐゴシック" pitchFamily="-68" charset="-128"/>
              </a:rPr>
              <a:t>behaviour</a:t>
            </a:r>
            <a:r>
              <a:rPr lang="en-US" sz="1200" kern="1200" baseline="0" dirty="0">
                <a:solidFill>
                  <a:schemeClr val="tx1"/>
                </a:solidFill>
                <a:effectLst/>
                <a:latin typeface="Arial" pitchFamily="-128" charset="0"/>
                <a:ea typeface="ＭＳ Ｐゴシック" pitchFamily="-68" charset="-128"/>
                <a:cs typeface="ＭＳ Ｐゴシック" pitchFamily="-68" charset="-128"/>
              </a:rPr>
              <a:t> </a:t>
            </a:r>
            <a:r>
              <a:rPr lang="en-US" sz="1200" kern="1200" dirty="0">
                <a:solidFill>
                  <a:schemeClr val="tx1"/>
                </a:solidFill>
                <a:effectLst/>
                <a:latin typeface="Arial" pitchFamily="-128" charset="0"/>
                <a:ea typeface="ＭＳ Ｐゴシック" pitchFamily="-68" charset="-128"/>
                <a:cs typeface="ＭＳ Ｐゴシック" pitchFamily="-68" charset="-128"/>
              </a:rPr>
              <a:t>(i.e. with “hating him in your heart”). You must get involved. You should remonstrate with him, pointing out in as gentle and constructive a way as you can, that what he is doing is against the law, civil or moral. If you stay silent and do nothing, you will become complicit in his guilt (i.e. “bear sin because of him”) because you saw him do wrong and you did nothing to protest. </a:t>
            </a:r>
            <a:endParaRPr lang="en-US" dirty="0">
              <a:effectLst/>
            </a:endParaRPr>
          </a:p>
          <a:p>
            <a:endParaRPr lang="en-US" sz="1200" kern="1200" dirty="0">
              <a:solidFill>
                <a:schemeClr val="tx1"/>
              </a:solidFill>
              <a:effectLst/>
              <a:latin typeface="Arial" pitchFamily="-128" charset="0"/>
              <a:ea typeface="ＭＳ Ｐゴシック" pitchFamily="-68" charset="-128"/>
              <a:cs typeface="ＭＳ Ｐゴシック" pitchFamily="-68" charset="-128"/>
            </a:endParaRPr>
          </a:p>
          <a:p>
            <a:r>
              <a:rPr lang="en-US" sz="1200" kern="1200" dirty="0">
                <a:solidFill>
                  <a:schemeClr val="tx1"/>
                </a:solidFill>
                <a:effectLst/>
                <a:latin typeface="Arial" pitchFamily="-128" charset="0"/>
                <a:ea typeface="ＭＳ Ｐゴシック" pitchFamily="-68" charset="-128"/>
                <a:cs typeface="ＭＳ Ｐゴシック" pitchFamily="-68" charset="-128"/>
              </a:rPr>
              <a:t>This second interpretation is possible only because of Judaism’s fundamental principle that </a:t>
            </a:r>
            <a:r>
              <a:rPr lang="en-US" sz="1200" i="1" kern="1200" dirty="0" err="1">
                <a:solidFill>
                  <a:schemeClr val="tx1"/>
                </a:solidFill>
                <a:effectLst/>
                <a:latin typeface="Arial" pitchFamily="-128" charset="0"/>
                <a:ea typeface="ＭＳ Ｐゴシック" pitchFamily="-68" charset="-128"/>
                <a:cs typeface="ＭＳ Ｐゴシック" pitchFamily="-68" charset="-128"/>
              </a:rPr>
              <a:t>kol</a:t>
            </a:r>
            <a:r>
              <a:rPr lang="en-US" sz="1200" i="1" kern="1200" dirty="0">
                <a:solidFill>
                  <a:schemeClr val="tx1"/>
                </a:solidFill>
                <a:effectLst/>
                <a:latin typeface="Arial" pitchFamily="-128" charset="0"/>
                <a:ea typeface="ＭＳ Ｐゴシック" pitchFamily="-68" charset="-128"/>
                <a:cs typeface="ＭＳ Ｐゴシック" pitchFamily="-68" charset="-128"/>
              </a:rPr>
              <a:t> </a:t>
            </a:r>
            <a:r>
              <a:rPr lang="en-US" sz="1200" i="1" kern="1200" dirty="0" err="1">
                <a:solidFill>
                  <a:schemeClr val="tx1"/>
                </a:solidFill>
                <a:effectLst/>
                <a:latin typeface="Arial" pitchFamily="-128" charset="0"/>
                <a:ea typeface="ＭＳ Ｐゴシック" pitchFamily="-68" charset="-128"/>
                <a:cs typeface="ＭＳ Ｐゴシック" pitchFamily="-68" charset="-128"/>
              </a:rPr>
              <a:t>Yisrael</a:t>
            </a:r>
            <a:r>
              <a:rPr lang="en-US" sz="1200" i="1" kern="1200" dirty="0">
                <a:solidFill>
                  <a:schemeClr val="tx1"/>
                </a:solidFill>
                <a:effectLst/>
                <a:latin typeface="Arial" pitchFamily="-128" charset="0"/>
                <a:ea typeface="ＭＳ Ｐゴシック" pitchFamily="-68" charset="-128"/>
                <a:cs typeface="ＭＳ Ｐゴシック" pitchFamily="-68" charset="-128"/>
              </a:rPr>
              <a:t> </a:t>
            </a:r>
            <a:r>
              <a:rPr lang="en-US" sz="1200" i="1" kern="1200" dirty="0" err="1">
                <a:solidFill>
                  <a:schemeClr val="tx1"/>
                </a:solidFill>
                <a:effectLst/>
                <a:latin typeface="Arial" pitchFamily="-128" charset="0"/>
                <a:ea typeface="ＭＳ Ｐゴシック" pitchFamily="-68" charset="-128"/>
                <a:cs typeface="ＭＳ Ｐゴシック" pitchFamily="-68" charset="-128"/>
              </a:rPr>
              <a:t>arevin</a:t>
            </a:r>
            <a:r>
              <a:rPr lang="en-US" sz="1200" i="1" kern="1200" dirty="0">
                <a:solidFill>
                  <a:schemeClr val="tx1"/>
                </a:solidFill>
                <a:effectLst/>
                <a:latin typeface="Arial" pitchFamily="-128" charset="0"/>
                <a:ea typeface="ＭＳ Ｐゴシック" pitchFamily="-68" charset="-128"/>
                <a:cs typeface="ＭＳ Ｐゴシック" pitchFamily="-68" charset="-128"/>
              </a:rPr>
              <a:t> </a:t>
            </a:r>
            <a:r>
              <a:rPr lang="en-US" sz="1200" i="1" kern="1200" dirty="0" err="1">
                <a:solidFill>
                  <a:schemeClr val="tx1"/>
                </a:solidFill>
                <a:effectLst/>
                <a:latin typeface="Arial" pitchFamily="-128" charset="0"/>
                <a:ea typeface="ＭＳ Ｐゴシック" pitchFamily="-68" charset="-128"/>
                <a:cs typeface="ＭＳ Ｐゴシック" pitchFamily="-68" charset="-128"/>
              </a:rPr>
              <a:t>zeh</a:t>
            </a:r>
            <a:r>
              <a:rPr lang="en-US" sz="1200" i="1" kern="1200" dirty="0">
                <a:solidFill>
                  <a:schemeClr val="tx1"/>
                </a:solidFill>
                <a:effectLst/>
                <a:latin typeface="Arial" pitchFamily="-128" charset="0"/>
                <a:ea typeface="ＭＳ Ｐゴシック" pitchFamily="-68" charset="-128"/>
                <a:cs typeface="ＭＳ Ｐゴシック" pitchFamily="-68" charset="-128"/>
              </a:rPr>
              <a:t> </a:t>
            </a:r>
            <a:r>
              <a:rPr lang="en-US" sz="1200" i="1" kern="1200" dirty="0" err="1">
                <a:solidFill>
                  <a:schemeClr val="tx1"/>
                </a:solidFill>
                <a:effectLst/>
                <a:latin typeface="Arial" pitchFamily="-128" charset="0"/>
                <a:ea typeface="ＭＳ Ｐゴシック" pitchFamily="-68" charset="-128"/>
                <a:cs typeface="ＭＳ Ｐゴシック" pitchFamily="-68" charset="-128"/>
              </a:rPr>
              <a:t>ba-zeh</a:t>
            </a:r>
            <a:r>
              <a:rPr lang="en-US" sz="1200" kern="1200" dirty="0">
                <a:solidFill>
                  <a:schemeClr val="tx1"/>
                </a:solidFill>
                <a:effectLst/>
                <a:latin typeface="Arial" pitchFamily="-128" charset="0"/>
                <a:ea typeface="ＭＳ Ｐゴシック" pitchFamily="-68" charset="-128"/>
                <a:cs typeface="ＭＳ Ｐゴシック" pitchFamily="-68" charset="-128"/>
              </a:rPr>
              <a:t>, “All Jews are sureties [i.e. responsible] for one another.” However, the T almud makes a fascinating observation about the scope of the command: </a:t>
            </a:r>
            <a:r>
              <a:rPr lang="en-US" sz="1200" kern="1200" baseline="0" dirty="0">
                <a:solidFill>
                  <a:schemeClr val="tx1"/>
                </a:solidFill>
                <a:effectLst/>
                <a:latin typeface="Arial" pitchFamily="-128" charset="0"/>
                <a:ea typeface="ＭＳ Ｐゴシック" pitchFamily="-68" charset="-128"/>
                <a:cs typeface="ＭＳ Ｐゴシック" pitchFamily="-68" charset="-128"/>
              </a:rPr>
              <a:t> </a:t>
            </a:r>
            <a:r>
              <a:rPr lang="en-US" sz="1200" kern="1200" dirty="0">
                <a:solidFill>
                  <a:schemeClr val="tx1"/>
                </a:solidFill>
                <a:effectLst/>
                <a:latin typeface="Arial" pitchFamily="-128" charset="0"/>
                <a:ea typeface="ＭＳ Ｐゴシック" pitchFamily="-68" charset="-128"/>
                <a:cs typeface="ＭＳ Ｐゴシック" pitchFamily="-68" charset="-128"/>
              </a:rPr>
              <a:t>One of the rabbis said to Raba: [The Torah says, “you shall reprove your </a:t>
            </a:r>
            <a:r>
              <a:rPr lang="en-US" sz="1200" kern="1200" dirty="0" err="1">
                <a:solidFill>
                  <a:schemeClr val="tx1"/>
                </a:solidFill>
                <a:effectLst/>
                <a:latin typeface="Arial" pitchFamily="-128" charset="0"/>
                <a:ea typeface="ＭＳ Ｐゴシック" pitchFamily="-68" charset="-128"/>
                <a:cs typeface="ＭＳ Ｐゴシック" pitchFamily="-68" charset="-128"/>
              </a:rPr>
              <a:t>neighbour</a:t>
            </a:r>
            <a:r>
              <a:rPr lang="en-US" sz="1200" kern="1200" dirty="0">
                <a:solidFill>
                  <a:schemeClr val="tx1"/>
                </a:solidFill>
                <a:effectLst/>
                <a:latin typeface="Arial" pitchFamily="-128" charset="0"/>
                <a:ea typeface="ＭＳ Ｐゴシック" pitchFamily="-68" charset="-128"/>
                <a:cs typeface="ＭＳ Ｐゴシック" pitchFamily="-68" charset="-128"/>
              </a:rPr>
              <a:t> repeatedly” [because the verb is doubled, implying more than once]. Might this mean </a:t>
            </a:r>
            <a:r>
              <a:rPr lang="en-US" sz="1200" i="1" kern="1200" dirty="0" err="1">
                <a:solidFill>
                  <a:schemeClr val="tx1"/>
                </a:solidFill>
                <a:effectLst/>
                <a:latin typeface="Arial" pitchFamily="-128" charset="0"/>
                <a:ea typeface="ＭＳ Ｐゴシック" pitchFamily="-68" charset="-128"/>
                <a:cs typeface="ＭＳ Ｐゴシック" pitchFamily="-68" charset="-128"/>
              </a:rPr>
              <a:t>hokheach</a:t>
            </a:r>
            <a:r>
              <a:rPr lang="en-US" sz="1200" kern="1200" dirty="0">
                <a:solidFill>
                  <a:schemeClr val="tx1"/>
                </a:solidFill>
                <a:effectLst/>
                <a:latin typeface="Arial" pitchFamily="-128" charset="0"/>
                <a:ea typeface="ＭＳ Ｐゴシック" pitchFamily="-68" charset="-128"/>
                <a:cs typeface="ＭＳ Ｐゴシック" pitchFamily="-68" charset="-128"/>
              </a:rPr>
              <a:t>, reprove him once, and </a:t>
            </a:r>
            <a:r>
              <a:rPr lang="en-US" sz="1200" i="1" kern="1200" dirty="0" err="1">
                <a:solidFill>
                  <a:schemeClr val="tx1"/>
                </a:solidFill>
                <a:effectLst/>
                <a:latin typeface="Arial" pitchFamily="-128" charset="0"/>
                <a:ea typeface="ＭＳ Ｐゴシック" pitchFamily="-68" charset="-128"/>
                <a:cs typeface="ＭＳ Ｐゴシック" pitchFamily="-68" charset="-128"/>
              </a:rPr>
              <a:t>tokhiach</a:t>
            </a:r>
            <a:r>
              <a:rPr lang="en-US" sz="1200" kern="1200" dirty="0">
                <a:solidFill>
                  <a:schemeClr val="tx1"/>
                </a:solidFill>
                <a:effectLst/>
                <a:latin typeface="Arial" pitchFamily="-128" charset="0"/>
                <a:ea typeface="ＭＳ Ｐゴシック" pitchFamily="-68" charset="-128"/>
                <a:cs typeface="ＭＳ Ｐゴシック" pitchFamily="-68" charset="-128"/>
              </a:rPr>
              <a:t>, a second time? No, he replied, the word </a:t>
            </a:r>
            <a:r>
              <a:rPr lang="en-US" sz="1200" i="1" kern="1200" dirty="0" err="1">
                <a:solidFill>
                  <a:schemeClr val="tx1"/>
                </a:solidFill>
                <a:effectLst/>
                <a:latin typeface="Arial" pitchFamily="-128" charset="0"/>
                <a:ea typeface="ＭＳ Ｐゴシック" pitchFamily="-68" charset="-128"/>
                <a:cs typeface="ＭＳ Ｐゴシック" pitchFamily="-68" charset="-128"/>
              </a:rPr>
              <a:t>hokheach</a:t>
            </a:r>
            <a:r>
              <a:rPr lang="en-US" sz="1200" i="1" kern="1200" dirty="0">
                <a:solidFill>
                  <a:schemeClr val="tx1"/>
                </a:solidFill>
                <a:effectLst/>
                <a:latin typeface="Arial" pitchFamily="-128" charset="0"/>
                <a:ea typeface="ＭＳ Ｐゴシック" pitchFamily="-68" charset="-128"/>
                <a:cs typeface="ＭＳ Ｐゴシック" pitchFamily="-68" charset="-128"/>
              </a:rPr>
              <a:t> </a:t>
            </a:r>
            <a:r>
              <a:rPr lang="en-US" sz="1200" kern="1200" dirty="0">
                <a:solidFill>
                  <a:schemeClr val="tx1"/>
                </a:solidFill>
                <a:effectLst/>
                <a:latin typeface="Arial" pitchFamily="-128" charset="0"/>
                <a:ea typeface="ＭＳ Ｐゴシック" pitchFamily="-68" charset="-128"/>
                <a:cs typeface="ＭＳ Ｐゴシック" pitchFamily="-68" charset="-128"/>
              </a:rPr>
              <a:t>means, even a hundred times. Why then does it add the word </a:t>
            </a:r>
            <a:r>
              <a:rPr lang="en-US" sz="1200" i="1" kern="1200" dirty="0" err="1">
                <a:solidFill>
                  <a:schemeClr val="tx1"/>
                </a:solidFill>
                <a:effectLst/>
                <a:latin typeface="Arial" pitchFamily="-128" charset="0"/>
                <a:ea typeface="ＭＳ Ｐゴシック" pitchFamily="-68" charset="-128"/>
                <a:cs typeface="ＭＳ Ｐゴシック" pitchFamily="-68" charset="-128"/>
              </a:rPr>
              <a:t>tokhiach</a:t>
            </a:r>
            <a:r>
              <a:rPr lang="en-US" sz="1200" kern="1200" dirty="0">
                <a:solidFill>
                  <a:schemeClr val="tx1"/>
                </a:solidFill>
                <a:effectLst/>
                <a:latin typeface="Arial" pitchFamily="-128" charset="0"/>
                <a:ea typeface="ＭＳ Ｐゴシック" pitchFamily="-68" charset="-128"/>
                <a:cs typeface="ＭＳ Ｐゴシック" pitchFamily="-68" charset="-128"/>
              </a:rPr>
              <a:t>? Had there been only a single verb I would have known that the law applies to a master reproving his disciple. How do we know that it applies even to a disciple reproving his m aster? From the phrase, </a:t>
            </a:r>
            <a:r>
              <a:rPr lang="en-US" sz="1200" i="1" kern="1200" dirty="0" err="1">
                <a:solidFill>
                  <a:schemeClr val="tx1"/>
                </a:solidFill>
                <a:effectLst/>
                <a:latin typeface="Arial" pitchFamily="-128" charset="0"/>
                <a:ea typeface="ＭＳ Ｐゴシック" pitchFamily="-68" charset="-128"/>
                <a:cs typeface="ＭＳ Ｐゴシック" pitchFamily="-68" charset="-128"/>
              </a:rPr>
              <a:t>hokheach</a:t>
            </a:r>
            <a:r>
              <a:rPr lang="en-US" sz="1200" i="1" kern="1200" dirty="0">
                <a:solidFill>
                  <a:schemeClr val="tx1"/>
                </a:solidFill>
                <a:effectLst/>
                <a:latin typeface="Arial" pitchFamily="-128" charset="0"/>
                <a:ea typeface="ＭＳ Ｐゴシック" pitchFamily="-68" charset="-128"/>
                <a:cs typeface="ＭＳ Ｐゴシック" pitchFamily="-68" charset="-128"/>
              </a:rPr>
              <a:t> </a:t>
            </a:r>
            <a:r>
              <a:rPr lang="en-US" sz="1200" i="1" kern="1200" dirty="0" err="1">
                <a:solidFill>
                  <a:schemeClr val="tx1"/>
                </a:solidFill>
                <a:effectLst/>
                <a:latin typeface="Arial" pitchFamily="-128" charset="0"/>
                <a:ea typeface="ＭＳ Ｐゴシック" pitchFamily="-68" charset="-128"/>
                <a:cs typeface="ＭＳ Ｐゴシック" pitchFamily="-68" charset="-128"/>
              </a:rPr>
              <a:t>tokhiach</a:t>
            </a:r>
            <a:r>
              <a:rPr lang="en-US" sz="1200" i="1" kern="1200" dirty="0">
                <a:solidFill>
                  <a:schemeClr val="tx1"/>
                </a:solidFill>
                <a:effectLst/>
                <a:latin typeface="Arial" pitchFamily="-128" charset="0"/>
                <a:ea typeface="ＭＳ Ｐゴシック" pitchFamily="-68" charset="-128"/>
                <a:cs typeface="ＭＳ Ｐゴシック" pitchFamily="-68" charset="-128"/>
              </a:rPr>
              <a:t>, </a:t>
            </a:r>
            <a:r>
              <a:rPr lang="en-US" sz="1200" kern="1200" dirty="0">
                <a:solidFill>
                  <a:schemeClr val="tx1"/>
                </a:solidFill>
                <a:effectLst/>
                <a:latin typeface="Arial" pitchFamily="-128" charset="0"/>
                <a:ea typeface="ＭＳ Ｐゴシック" pitchFamily="-68" charset="-128"/>
                <a:cs typeface="ＭＳ Ｐゴシック" pitchFamily="-68" charset="-128"/>
              </a:rPr>
              <a:t>implying, under all circumstances.3 </a:t>
            </a:r>
            <a:endParaRPr lang="en-US" dirty="0">
              <a:effectLst/>
            </a:endParaRPr>
          </a:p>
          <a:p>
            <a:r>
              <a:rPr lang="en-US" sz="1200" kern="1200" dirty="0">
                <a:solidFill>
                  <a:schemeClr val="tx1"/>
                </a:solidFill>
                <a:effectLst/>
                <a:latin typeface="Arial" pitchFamily="-128" charset="0"/>
                <a:ea typeface="ＭＳ Ｐゴシック" pitchFamily="-68" charset="-128"/>
                <a:cs typeface="ＭＳ Ｐゴシック" pitchFamily="-68" charset="-128"/>
              </a:rPr>
              <a:t>This is significant because it establishes a principle of </a:t>
            </a:r>
            <a:r>
              <a:rPr lang="en-US" sz="1200" i="1" kern="1200" dirty="0">
                <a:solidFill>
                  <a:schemeClr val="tx1"/>
                </a:solidFill>
                <a:effectLst/>
                <a:latin typeface="Arial" pitchFamily="-128" charset="0"/>
                <a:ea typeface="ＭＳ Ｐゴシック" pitchFamily="-68" charset="-128"/>
                <a:cs typeface="ＭＳ Ｐゴシック" pitchFamily="-68" charset="-128"/>
              </a:rPr>
              <a:t>critical followership</a:t>
            </a:r>
            <a:r>
              <a:rPr lang="en-US" sz="1200" kern="1200" dirty="0">
                <a:solidFill>
                  <a:schemeClr val="tx1"/>
                </a:solidFill>
                <a:effectLst/>
                <a:latin typeface="Arial" pitchFamily="-128" charset="0"/>
                <a:ea typeface="ＭＳ Ｐゴシック" pitchFamily="-68" charset="-128"/>
                <a:cs typeface="ＭＳ Ｐゴシック" pitchFamily="-68" charset="-128"/>
              </a:rPr>
              <a:t>. So far in these essays we have been looking at the role of the leader in Judaism. But what about that of the follower? On the face of it the duty of the follower is to follow, and that of the disciple to learn. After all, Judaism commands almost unlimited respect for teachers. “Let reverence for your teacher be as great as your reverence for heaven,” said the sages. Despite this the Talmud understands the Torah to be commanding us to remonstrate even with our teacher or leader should we see him or her doing something wrong. </a:t>
            </a:r>
            <a:endParaRPr lang="en-US" dirty="0">
              <a:effectLst/>
            </a:endParaRPr>
          </a:p>
          <a:p>
            <a:r>
              <a:rPr lang="en-US" sz="1200" b="1" kern="1200" dirty="0">
                <a:solidFill>
                  <a:schemeClr val="tx1"/>
                </a:solidFill>
                <a:effectLst/>
                <a:latin typeface="Arial" pitchFamily="-128" charset="0"/>
                <a:ea typeface="ＭＳ Ｐゴシック" pitchFamily="-68" charset="-128"/>
                <a:cs typeface="ＭＳ Ｐゴシック" pitchFamily="-68" charset="-128"/>
              </a:rPr>
              <a:t>“So far in these essays we have been looking at the role of the leader in Judaism. But what about that of the follower?” </a:t>
            </a:r>
            <a:endParaRPr lang="en-US" dirty="0">
              <a:effectLst/>
            </a:endParaRPr>
          </a:p>
          <a:p>
            <a:r>
              <a:rPr lang="en-US" sz="1200" kern="1200" dirty="0">
                <a:solidFill>
                  <a:schemeClr val="tx1"/>
                </a:solidFill>
                <a:effectLst/>
                <a:latin typeface="Arial" pitchFamily="-128" charset="0"/>
                <a:ea typeface="ＭＳ Ｐゴシック" pitchFamily="-68" charset="-128"/>
                <a:cs typeface="ＭＳ Ｐゴシック" pitchFamily="-68" charset="-128"/>
              </a:rPr>
              <a:t>Supposing a leader commands you to do something you know to be forbidden in Jewish law. Should you obey? The answer is a categorical No. The Talmud puts this in the form of a rhetorical question: “Faced with a choice between obeying the master [God] or the disciple [a human leader], whom should you obey?”4 The answer is obvious. Obey God. Here in Jewish law is the logic of civil disobedience, the idea that we have a duty to disobey an immoral order. </a:t>
            </a:r>
            <a:endParaRPr lang="en-US" dirty="0">
              <a:effectLst/>
            </a:endParaRPr>
          </a:p>
          <a:p>
            <a:r>
              <a:rPr lang="en-US" sz="1200" kern="1200" dirty="0">
                <a:solidFill>
                  <a:schemeClr val="tx1"/>
                </a:solidFill>
                <a:effectLst/>
                <a:latin typeface="Arial" pitchFamily="-128" charset="0"/>
                <a:ea typeface="ＭＳ Ｐゴシック" pitchFamily="-68" charset="-128"/>
                <a:cs typeface="ＭＳ Ｐゴシック" pitchFamily="-68" charset="-128"/>
              </a:rPr>
              <a:t>Then there is the great Jewish idea of active questioning and “argument for the sake of heaven.” Parents are obliged, and teachers encouraged, to train students to ask questions. Traditional Jewish learning is designed to make teacher and disciple alike aware of the fact that more than one view is possible on any question of Jewish law and multiple interpretations (the traditional number is seventy) of any biblical verse. Judaism is unique in that virtually all of its canonical texts – Midrash, Mishnah and </a:t>
            </a:r>
            <a:r>
              <a:rPr lang="en-US" sz="1200" kern="1200" dirty="0" err="1">
                <a:solidFill>
                  <a:schemeClr val="tx1"/>
                </a:solidFill>
                <a:effectLst/>
                <a:latin typeface="Arial" pitchFamily="-128" charset="0"/>
                <a:ea typeface="ＭＳ Ｐゴシック" pitchFamily="-68" charset="-128"/>
                <a:cs typeface="ＭＳ Ｐゴシック" pitchFamily="-68" charset="-128"/>
              </a:rPr>
              <a:t>Gemara</a:t>
            </a:r>
            <a:r>
              <a:rPr lang="en-US" sz="1200" kern="1200" dirty="0">
                <a:solidFill>
                  <a:schemeClr val="tx1"/>
                </a:solidFill>
                <a:effectLst/>
                <a:latin typeface="Arial" pitchFamily="-128" charset="0"/>
                <a:ea typeface="ＭＳ Ｐゴシック" pitchFamily="-68" charset="-128"/>
                <a:cs typeface="ＭＳ Ｐゴシック" pitchFamily="-68" charset="-128"/>
              </a:rPr>
              <a:t> – are anthologies of arguments (Rabbi X said this, Rabbi Y said that) or are surrounded by multiple commentaries each with its own perspective. </a:t>
            </a:r>
            <a:endParaRPr lang="en-US" dirty="0">
              <a:effectLst/>
            </a:endParaRPr>
          </a:p>
          <a:p>
            <a:r>
              <a:rPr lang="en-US" sz="1200" kern="1200" dirty="0">
                <a:solidFill>
                  <a:schemeClr val="tx1"/>
                </a:solidFill>
                <a:effectLst/>
                <a:latin typeface="Arial" pitchFamily="-128" charset="0"/>
                <a:ea typeface="ＭＳ Ｐゴシック" pitchFamily="-68" charset="-128"/>
                <a:cs typeface="ＭＳ Ｐゴシック" pitchFamily="-68" charset="-128"/>
              </a:rPr>
              <a:t>The very act of learning in rabbinic Judaism is conceived as active debate, a kind of gladiatorial contest of the mind: “Even a teacher and disciple, even a father and son, when they sit to study Torah together become enemies to one another. But they do not move from there until they have become beloved to one another.”5 Hence the Talmudic saying, “Much wisdom I have learned from my teacher, more from my colleagues but most from my students.”6 Therefore despite the reverence we owe our teachers, we owe them also our best efforts at questioning and challenging their ideas. This is essential to the rabbinical ideal of learning as a collaborative pursuit of truth. </a:t>
            </a:r>
            <a:endParaRPr lang="en-US" dirty="0">
              <a:effectLst/>
            </a:endParaRPr>
          </a:p>
          <a:p>
            <a:r>
              <a:rPr lang="en-US" sz="1200" kern="1200" dirty="0">
                <a:solidFill>
                  <a:schemeClr val="tx1"/>
                </a:solidFill>
                <a:effectLst/>
                <a:latin typeface="Arial" pitchFamily="-128" charset="0"/>
                <a:ea typeface="ＭＳ Ｐゴシック" pitchFamily="-68" charset="-128"/>
                <a:cs typeface="ＭＳ Ｐゴシック" pitchFamily="-68" charset="-128"/>
              </a:rPr>
              <a:t>3 Baba </a:t>
            </a:r>
            <a:r>
              <a:rPr lang="en-US" sz="1200" kern="1200" dirty="0" err="1">
                <a:solidFill>
                  <a:schemeClr val="tx1"/>
                </a:solidFill>
                <a:effectLst/>
                <a:latin typeface="Arial" pitchFamily="-128" charset="0"/>
                <a:ea typeface="ＭＳ Ｐゴシック" pitchFamily="-68" charset="-128"/>
                <a:cs typeface="ＭＳ Ｐゴシック" pitchFamily="-68" charset="-128"/>
              </a:rPr>
              <a:t>Metzia</a:t>
            </a:r>
            <a:r>
              <a:rPr lang="en-US" sz="1200" kern="1200" dirty="0">
                <a:solidFill>
                  <a:schemeClr val="tx1"/>
                </a:solidFill>
                <a:effectLst/>
                <a:latin typeface="Arial" pitchFamily="-128" charset="0"/>
                <a:ea typeface="ＭＳ Ｐゴシック" pitchFamily="-68" charset="-128"/>
                <a:cs typeface="ＭＳ Ｐゴシック" pitchFamily="-68" charset="-128"/>
              </a:rPr>
              <a:t> 31a. 4 </a:t>
            </a:r>
            <a:r>
              <a:rPr lang="en-US" sz="1200" kern="1200" dirty="0" err="1">
                <a:solidFill>
                  <a:schemeClr val="tx1"/>
                </a:solidFill>
                <a:effectLst/>
                <a:latin typeface="Arial" pitchFamily="-128" charset="0"/>
                <a:ea typeface="ＭＳ Ｐゴシック" pitchFamily="-68" charset="-128"/>
                <a:cs typeface="ＭＳ Ｐゴシック" pitchFamily="-68" charset="-128"/>
              </a:rPr>
              <a:t>Kiddushin</a:t>
            </a:r>
            <a:r>
              <a:rPr lang="en-US" sz="1200" kern="1200" dirty="0">
                <a:solidFill>
                  <a:schemeClr val="tx1"/>
                </a:solidFill>
                <a:effectLst/>
                <a:latin typeface="Arial" pitchFamily="-128" charset="0"/>
                <a:ea typeface="ＭＳ Ｐゴシック" pitchFamily="-68" charset="-128"/>
                <a:cs typeface="ＭＳ Ｐゴシック" pitchFamily="-68" charset="-128"/>
              </a:rPr>
              <a:t> 42b.</a:t>
            </a:r>
            <a:br>
              <a:rPr lang="en-US" sz="1200" kern="1200" dirty="0">
                <a:solidFill>
                  <a:schemeClr val="tx1"/>
                </a:solidFill>
                <a:effectLst/>
                <a:latin typeface="Arial" pitchFamily="-128" charset="0"/>
                <a:ea typeface="ＭＳ Ｐゴシック" pitchFamily="-68" charset="-128"/>
                <a:cs typeface="ＭＳ Ｐゴシック" pitchFamily="-68" charset="-128"/>
              </a:rPr>
            </a:br>
            <a:r>
              <a:rPr lang="en-US" sz="1200" kern="1200" dirty="0">
                <a:solidFill>
                  <a:schemeClr val="tx1"/>
                </a:solidFill>
                <a:effectLst/>
                <a:latin typeface="Arial" pitchFamily="-128" charset="0"/>
                <a:ea typeface="ＭＳ Ｐゴシック" pitchFamily="-68" charset="-128"/>
                <a:cs typeface="ＭＳ Ｐゴシック" pitchFamily="-68" charset="-128"/>
              </a:rPr>
              <a:t>5 </a:t>
            </a:r>
            <a:r>
              <a:rPr lang="en-US" sz="1200" kern="1200" dirty="0" err="1">
                <a:solidFill>
                  <a:schemeClr val="tx1"/>
                </a:solidFill>
                <a:effectLst/>
                <a:latin typeface="Arial" pitchFamily="-128" charset="0"/>
                <a:ea typeface="ＭＳ Ｐゴシック" pitchFamily="-68" charset="-128"/>
                <a:cs typeface="ＭＳ Ｐゴシック" pitchFamily="-68" charset="-128"/>
              </a:rPr>
              <a:t>Kiddushin</a:t>
            </a:r>
            <a:r>
              <a:rPr lang="en-US" sz="1200" kern="1200" dirty="0">
                <a:solidFill>
                  <a:schemeClr val="tx1"/>
                </a:solidFill>
                <a:effectLst/>
                <a:latin typeface="Arial" pitchFamily="-128" charset="0"/>
                <a:ea typeface="ＭＳ Ｐゴシック" pitchFamily="-68" charset="-128"/>
                <a:cs typeface="ＭＳ Ｐゴシック" pitchFamily="-68" charset="-128"/>
              </a:rPr>
              <a:t> 30b.</a:t>
            </a:r>
            <a:br>
              <a:rPr lang="en-US" sz="1200" kern="1200" dirty="0">
                <a:solidFill>
                  <a:schemeClr val="tx1"/>
                </a:solidFill>
                <a:effectLst/>
                <a:latin typeface="Arial" pitchFamily="-128" charset="0"/>
                <a:ea typeface="ＭＳ Ｐゴシック" pitchFamily="-68" charset="-128"/>
                <a:cs typeface="ＭＳ Ｐゴシック" pitchFamily="-68" charset="-128"/>
              </a:rPr>
            </a:br>
            <a:r>
              <a:rPr lang="en-US" sz="1200" kern="1200" dirty="0">
                <a:solidFill>
                  <a:schemeClr val="tx1"/>
                </a:solidFill>
                <a:effectLst/>
                <a:latin typeface="Arial" pitchFamily="-128" charset="0"/>
                <a:ea typeface="ＭＳ Ｐゴシック" pitchFamily="-68" charset="-128"/>
                <a:cs typeface="ＭＳ Ｐゴシック" pitchFamily="-68" charset="-128"/>
              </a:rPr>
              <a:t>6 </a:t>
            </a:r>
            <a:r>
              <a:rPr lang="en-US" sz="1200" kern="1200" dirty="0" err="1">
                <a:solidFill>
                  <a:schemeClr val="tx1"/>
                </a:solidFill>
                <a:effectLst/>
                <a:latin typeface="Arial" pitchFamily="-128" charset="0"/>
                <a:ea typeface="ＭＳ Ｐゴシック" pitchFamily="-68" charset="-128"/>
                <a:cs typeface="ＭＳ Ｐゴシック" pitchFamily="-68" charset="-128"/>
              </a:rPr>
              <a:t>Ta'anit</a:t>
            </a:r>
            <a:r>
              <a:rPr lang="en-US" sz="1200" kern="1200" dirty="0">
                <a:solidFill>
                  <a:schemeClr val="tx1"/>
                </a:solidFill>
                <a:effectLst/>
                <a:latin typeface="Arial" pitchFamily="-128" charset="0"/>
                <a:ea typeface="ＭＳ Ｐゴシック" pitchFamily="-68" charset="-128"/>
                <a:cs typeface="ＭＳ Ｐゴシック" pitchFamily="-68" charset="-128"/>
              </a:rPr>
              <a:t> 7a. </a:t>
            </a:r>
            <a:endParaRPr lang="en-US" dirty="0">
              <a:effectLst/>
            </a:endParaRPr>
          </a:p>
          <a:p>
            <a:r>
              <a:rPr lang="en-US" sz="1200" kern="1200" dirty="0">
                <a:solidFill>
                  <a:schemeClr val="tx1"/>
                </a:solidFill>
                <a:effectLst/>
                <a:latin typeface="Arial" pitchFamily="-128" charset="0"/>
                <a:ea typeface="ＭＳ Ｐゴシック" pitchFamily="-68" charset="-128"/>
                <a:cs typeface="ＭＳ Ｐゴシック" pitchFamily="-68" charset="-128"/>
              </a:rPr>
              <a:t>The idea of critical followership gave rise in Judaism to the world’s first social critics, the prophets, mandated by God to speak truth to power and to summon even kings to the bar of justice and right conduct. That is what Samuel did to Saul, Elijah to Ahab and Isaiah to Hezekiah. None did so more effectively than the prophet Nathan when, with immense skill, he got King David to appreciate the enormity of his sin in sleeping with another man’s wife. David immediately </a:t>
            </a:r>
            <a:r>
              <a:rPr lang="en-US" sz="1200" kern="1200" dirty="0" err="1">
                <a:solidFill>
                  <a:schemeClr val="tx1"/>
                </a:solidFill>
                <a:effectLst/>
                <a:latin typeface="Arial" pitchFamily="-128" charset="0"/>
                <a:ea typeface="ＭＳ Ｐゴシック" pitchFamily="-68" charset="-128"/>
                <a:cs typeface="ＭＳ Ｐゴシック" pitchFamily="-68" charset="-128"/>
              </a:rPr>
              <a:t>recognised</a:t>
            </a:r>
            <a:r>
              <a:rPr lang="en-US" sz="1200" kern="1200" dirty="0">
                <a:solidFill>
                  <a:schemeClr val="tx1"/>
                </a:solidFill>
                <a:effectLst/>
                <a:latin typeface="Arial" pitchFamily="-128" charset="0"/>
                <a:ea typeface="ＭＳ Ｐゴシック" pitchFamily="-68" charset="-128"/>
                <a:cs typeface="ＭＳ Ｐゴシック" pitchFamily="-68" charset="-128"/>
              </a:rPr>
              <a:t> his wrong and said </a:t>
            </a:r>
            <a:r>
              <a:rPr lang="en-US" sz="1200" i="1" kern="1200" dirty="0" err="1">
                <a:solidFill>
                  <a:schemeClr val="tx1"/>
                </a:solidFill>
                <a:effectLst/>
                <a:latin typeface="Arial" pitchFamily="-128" charset="0"/>
                <a:ea typeface="ＭＳ Ｐゴシック" pitchFamily="-68" charset="-128"/>
                <a:cs typeface="ＭＳ Ｐゴシック" pitchFamily="-68" charset="-128"/>
              </a:rPr>
              <a:t>chatati</a:t>
            </a:r>
            <a:r>
              <a:rPr lang="en-US" sz="1200" kern="1200" dirty="0">
                <a:solidFill>
                  <a:schemeClr val="tx1"/>
                </a:solidFill>
                <a:effectLst/>
                <a:latin typeface="Arial" pitchFamily="-128" charset="0"/>
                <a:ea typeface="ＭＳ Ｐゴシック" pitchFamily="-68" charset="-128"/>
                <a:cs typeface="ＭＳ Ｐゴシック" pitchFamily="-68" charset="-128"/>
              </a:rPr>
              <a:t>, “I have sinned.”7 </a:t>
            </a:r>
            <a:endParaRPr lang="en-US" dirty="0">
              <a:effectLst/>
            </a:endParaRPr>
          </a:p>
          <a:p>
            <a:r>
              <a:rPr lang="en-US" sz="1200" kern="1200" dirty="0">
                <a:solidFill>
                  <a:schemeClr val="tx1"/>
                </a:solidFill>
                <a:effectLst/>
                <a:latin typeface="Arial" pitchFamily="-128" charset="0"/>
                <a:ea typeface="ＭＳ Ｐゴシック" pitchFamily="-68" charset="-128"/>
                <a:cs typeface="ＭＳ Ｐゴシック" pitchFamily="-68" charset="-128"/>
              </a:rPr>
              <a:t>Exceptional though the prophets of Israel were, even their achievement takes second place to one of the most remarkable phenomena in the history of religion, namely that God himself chooses as His most beloved disciples the very people who are willing to challenge heaven itself. Abraham says, “Shall the judge of all the earth not do justice?” Moses says, “Why have you done evil to this people?” Jeremiah and Habakkuk challenge God on the apparent injustices of history. Job, who argues with God, is eventually vindicated by God, while his comforters, who defended God, are deemed by God to have been in the wrong. In short, God Himself chooses active, critical followers rather than those who silently obey. </a:t>
            </a:r>
            <a:endParaRPr lang="en-US" dirty="0">
              <a:effectLst/>
            </a:endParaRPr>
          </a:p>
          <a:p>
            <a:r>
              <a:rPr lang="en-US" sz="1200" kern="1200" dirty="0">
                <a:solidFill>
                  <a:schemeClr val="tx1"/>
                </a:solidFill>
                <a:effectLst/>
                <a:latin typeface="Arial" pitchFamily="-128" charset="0"/>
                <a:ea typeface="ＭＳ Ｐゴシック" pitchFamily="-68" charset="-128"/>
                <a:cs typeface="ＭＳ Ｐゴシック" pitchFamily="-68" charset="-128"/>
              </a:rPr>
              <a:t>Hence the unusual conclusion that </a:t>
            </a:r>
            <a:r>
              <a:rPr lang="en-US" sz="1200" i="1" kern="1200" dirty="0">
                <a:solidFill>
                  <a:schemeClr val="tx1"/>
                </a:solidFill>
                <a:effectLst/>
                <a:latin typeface="Arial" pitchFamily="-128" charset="0"/>
                <a:ea typeface="ＭＳ Ｐゴシック" pitchFamily="-68" charset="-128"/>
                <a:cs typeface="ＭＳ Ｐゴシック" pitchFamily="-68" charset="-128"/>
              </a:rPr>
              <a:t>in Judaism followership is as</a:t>
            </a:r>
            <a:br>
              <a:rPr lang="en-US" sz="1200" i="1" kern="1200" dirty="0">
                <a:solidFill>
                  <a:schemeClr val="tx1"/>
                </a:solidFill>
                <a:effectLst/>
                <a:latin typeface="Arial" pitchFamily="-128" charset="0"/>
                <a:ea typeface="ＭＳ Ｐゴシック" pitchFamily="-68" charset="-128"/>
                <a:cs typeface="ＭＳ Ｐゴシック" pitchFamily="-68" charset="-128"/>
              </a:rPr>
            </a:br>
            <a:r>
              <a:rPr lang="en-US" sz="1200" i="1" kern="1200" dirty="0">
                <a:solidFill>
                  <a:schemeClr val="tx1"/>
                </a:solidFill>
                <a:effectLst/>
                <a:latin typeface="Arial" pitchFamily="-128" charset="0"/>
                <a:ea typeface="ＭＳ Ｐゴシック" pitchFamily="-68" charset="-128"/>
                <a:cs typeface="ＭＳ Ｐゴシック" pitchFamily="-68" charset="-128"/>
              </a:rPr>
              <a:t>active and demanding as leadership</a:t>
            </a:r>
            <a:r>
              <a:rPr lang="en-US" sz="1200" kern="1200" dirty="0">
                <a:solidFill>
                  <a:schemeClr val="tx1"/>
                </a:solidFill>
                <a:effectLst/>
                <a:latin typeface="Arial" pitchFamily="-128" charset="0"/>
                <a:ea typeface="ＭＳ Ｐゴシック" pitchFamily="-68" charset="-128"/>
                <a:cs typeface="ＭＳ Ｐゴシック" pitchFamily="-68" charset="-128"/>
              </a:rPr>
              <a:t>. We can put this more strongly:</a:t>
            </a:r>
            <a:br>
              <a:rPr lang="en-US" sz="1200" kern="1200" dirty="0">
                <a:solidFill>
                  <a:schemeClr val="tx1"/>
                </a:solidFill>
                <a:effectLst/>
                <a:latin typeface="Arial" pitchFamily="-128" charset="0"/>
                <a:ea typeface="ＭＳ Ｐゴシック" pitchFamily="-68" charset="-128"/>
                <a:cs typeface="ＭＳ Ｐゴシック" pitchFamily="-68" charset="-128"/>
              </a:rPr>
            </a:br>
            <a:r>
              <a:rPr lang="en-US" sz="1200" kern="1200" dirty="0">
                <a:solidFill>
                  <a:schemeClr val="tx1"/>
                </a:solidFill>
                <a:effectLst/>
                <a:latin typeface="Arial" pitchFamily="-128" charset="0"/>
                <a:ea typeface="ＭＳ Ｐゴシック" pitchFamily="-68" charset="-128"/>
                <a:cs typeface="ＭＳ Ｐゴシック" pitchFamily="-68" charset="-128"/>
              </a:rPr>
              <a:t>leaders and followers do not sit on opposite sides of the table. They are</a:t>
            </a:r>
            <a:br>
              <a:rPr lang="en-US" sz="1200" kern="1200" dirty="0">
                <a:solidFill>
                  <a:schemeClr val="tx1"/>
                </a:solidFill>
                <a:effectLst/>
                <a:latin typeface="Arial" pitchFamily="-128" charset="0"/>
                <a:ea typeface="ＭＳ Ｐゴシック" pitchFamily="-68" charset="-128"/>
                <a:cs typeface="ＭＳ Ｐゴシック" pitchFamily="-68" charset="-128"/>
              </a:rPr>
            </a:br>
            <a:r>
              <a:rPr lang="en-US" sz="1200" kern="1200" dirty="0">
                <a:solidFill>
                  <a:schemeClr val="tx1"/>
                </a:solidFill>
                <a:effectLst/>
                <a:latin typeface="Arial" pitchFamily="-128" charset="0"/>
                <a:ea typeface="ＭＳ Ｐゴシック" pitchFamily="-68" charset="-128"/>
                <a:cs typeface="ＭＳ Ｐゴシック" pitchFamily="-68" charset="-128"/>
              </a:rPr>
              <a:t>on the same side, the side of justice and compassion and the common</a:t>
            </a:r>
            <a:br>
              <a:rPr lang="en-US" sz="1200" kern="1200" dirty="0">
                <a:solidFill>
                  <a:schemeClr val="tx1"/>
                </a:solidFill>
                <a:effectLst/>
                <a:latin typeface="Arial" pitchFamily="-128" charset="0"/>
                <a:ea typeface="ＭＳ Ｐゴシック" pitchFamily="-68" charset="-128"/>
                <a:cs typeface="ＭＳ Ｐゴシック" pitchFamily="-68" charset="-128"/>
              </a:rPr>
            </a:br>
            <a:r>
              <a:rPr lang="en-US" sz="1200" kern="1200" dirty="0">
                <a:solidFill>
                  <a:schemeClr val="tx1"/>
                </a:solidFill>
                <a:effectLst/>
                <a:latin typeface="Arial" pitchFamily="-128" charset="0"/>
                <a:ea typeface="ＭＳ Ｐゴシック" pitchFamily="-68" charset="-128"/>
                <a:cs typeface="ＭＳ Ｐゴシック" pitchFamily="-68" charset="-128"/>
              </a:rPr>
              <a:t>good. No one is above criticism, and no one too junior to administer it,</a:t>
            </a:r>
            <a:br>
              <a:rPr lang="en-US" sz="1200" kern="1200" dirty="0">
                <a:solidFill>
                  <a:schemeClr val="tx1"/>
                </a:solidFill>
                <a:effectLst/>
                <a:latin typeface="Arial" pitchFamily="-128" charset="0"/>
                <a:ea typeface="ＭＳ Ｐゴシック" pitchFamily="-68" charset="-128"/>
                <a:cs typeface="ＭＳ Ｐゴシック" pitchFamily="-68" charset="-128"/>
              </a:rPr>
            </a:br>
            <a:r>
              <a:rPr lang="en-US" sz="1200" kern="1200" dirty="0">
                <a:solidFill>
                  <a:schemeClr val="tx1"/>
                </a:solidFill>
                <a:effectLst/>
                <a:latin typeface="Arial" pitchFamily="-128" charset="0"/>
                <a:ea typeface="ＭＳ Ｐゴシック" pitchFamily="-68" charset="-128"/>
                <a:cs typeface="ＭＳ Ｐゴシック" pitchFamily="-68" charset="-128"/>
              </a:rPr>
              <a:t>if done with due grace and humility. A disciple may </a:t>
            </a:r>
            <a:r>
              <a:rPr lang="en-US" sz="1200" kern="1200" dirty="0" err="1">
                <a:solidFill>
                  <a:schemeClr val="tx1"/>
                </a:solidFill>
                <a:effectLst/>
                <a:latin typeface="Arial" pitchFamily="-128" charset="0"/>
                <a:ea typeface="ＭＳ Ｐゴシック" pitchFamily="-68" charset="-128"/>
                <a:cs typeface="ＭＳ Ｐゴシック" pitchFamily="-68" charset="-128"/>
              </a:rPr>
              <a:t>criticise</a:t>
            </a:r>
            <a:r>
              <a:rPr lang="en-US" sz="1200" kern="1200" dirty="0">
                <a:solidFill>
                  <a:schemeClr val="tx1"/>
                </a:solidFill>
                <a:effectLst/>
                <a:latin typeface="Arial" pitchFamily="-128" charset="0"/>
                <a:ea typeface="ＭＳ Ｐゴシック" pitchFamily="-68" charset="-128"/>
                <a:cs typeface="ＭＳ Ｐゴシック" pitchFamily="-68" charset="-128"/>
              </a:rPr>
              <a:t> his teacher;</a:t>
            </a:r>
            <a:br>
              <a:rPr lang="en-US" sz="1200" kern="1200" dirty="0">
                <a:solidFill>
                  <a:schemeClr val="tx1"/>
                </a:solidFill>
                <a:effectLst/>
                <a:latin typeface="Arial" pitchFamily="-128" charset="0"/>
                <a:ea typeface="ＭＳ Ｐゴシック" pitchFamily="-68" charset="-128"/>
                <a:cs typeface="ＭＳ Ｐゴシック" pitchFamily="-68" charset="-128"/>
              </a:rPr>
            </a:br>
            <a:r>
              <a:rPr lang="en-US" sz="1200" kern="1200" dirty="0">
                <a:solidFill>
                  <a:schemeClr val="tx1"/>
                </a:solidFill>
                <a:effectLst/>
                <a:latin typeface="Arial" pitchFamily="-128" charset="0"/>
                <a:ea typeface="ＭＳ Ｐゴシック" pitchFamily="-68" charset="-128"/>
                <a:cs typeface="ＭＳ Ｐゴシック" pitchFamily="-68" charset="-128"/>
              </a:rPr>
              <a:t>a child may challenge a parent; a prophet may challenge a king; and all of us, simply by bearing the name Israel, are summoned to wrestle with God and our fellow humans in the name of the right and the good. </a:t>
            </a:r>
            <a:endParaRPr lang="en-US" dirty="0">
              <a:effectLst/>
            </a:endParaRPr>
          </a:p>
          <a:p>
            <a:r>
              <a:rPr lang="en-US" sz="1200" kern="1200" dirty="0">
                <a:solidFill>
                  <a:schemeClr val="tx1"/>
                </a:solidFill>
                <a:effectLst/>
                <a:latin typeface="Arial" pitchFamily="-128" charset="0"/>
                <a:ea typeface="ＭＳ Ｐゴシック" pitchFamily="-68" charset="-128"/>
                <a:cs typeface="ＭＳ Ｐゴシック" pitchFamily="-68" charset="-128"/>
              </a:rPr>
              <a:t>Uncritical followership and habits of silent obedience give rise to the corruptions of power, or sometimes simply to avoidable catastrophes. For example, a series of fatal accidents occurred between 1970 and 1999 to planes belonging to Korean Air. One in particular, Korean Air Flight 8509 in December 1999, led to a review that suggested that Korean culture, with its tendency toward autocratic leadership and deferential followership, may have been responsible for the first officer not warning the pilot that he was off-course. </a:t>
            </a:r>
            <a:endParaRPr lang="en-US" dirty="0">
              <a:effectLst/>
            </a:endParaRPr>
          </a:p>
          <a:p>
            <a:r>
              <a:rPr lang="en-US" sz="1200" kern="1200" dirty="0">
                <a:solidFill>
                  <a:schemeClr val="tx1"/>
                </a:solidFill>
                <a:effectLst/>
                <a:latin typeface="Arial" pitchFamily="-128" charset="0"/>
                <a:ea typeface="ＭＳ Ｐゴシック" pitchFamily="-68" charset="-128"/>
                <a:cs typeface="ＭＳ Ｐゴシック" pitchFamily="-68" charset="-128"/>
              </a:rPr>
              <a:t>John F. Kennedy assembled one of the most talented group of advisors ever to serve an American President, yet in the Bay of Pigs invasion of Cuba in 1961 committed one of the most foolish mistakes. Subsequently, one of the members of the group, Arthur Schlesinger Jr., attributed the error to the fact that the atmosphere within the group was so convivial that no one wanted to disturb it by pointing out the folly of the proposal.8 </a:t>
            </a:r>
            <a:endParaRPr lang="en-US" dirty="0">
              <a:effectLst/>
            </a:endParaRPr>
          </a:p>
          <a:p>
            <a:r>
              <a:rPr lang="en-US" sz="1200" kern="1200" dirty="0">
                <a:solidFill>
                  <a:schemeClr val="tx1"/>
                </a:solidFill>
                <a:effectLst/>
                <a:latin typeface="Arial" pitchFamily="-128" charset="0"/>
                <a:ea typeface="ＭＳ Ｐゴシック" pitchFamily="-68" charset="-128"/>
                <a:cs typeface="ＭＳ Ｐゴシック" pitchFamily="-68" charset="-128"/>
              </a:rPr>
              <a:t>Groupthink and conformism are perennial dangers within any closely-knit group, as a series of famous experiments by Solomon Asch, Stanley Milgram, Philip Zimbardo and others have shown. Which is why, in Cass </a:t>
            </a:r>
            <a:r>
              <a:rPr lang="en-US" sz="1200" kern="1200" dirty="0" err="1">
                <a:solidFill>
                  <a:schemeClr val="tx1"/>
                </a:solidFill>
                <a:effectLst/>
                <a:latin typeface="Arial" pitchFamily="-128" charset="0"/>
                <a:ea typeface="ＭＳ Ｐゴシック" pitchFamily="-68" charset="-128"/>
                <a:cs typeface="ＭＳ Ｐゴシック" pitchFamily="-68" charset="-128"/>
              </a:rPr>
              <a:t>Sunstein’s</a:t>
            </a:r>
            <a:r>
              <a:rPr lang="en-US" sz="1200" kern="1200" dirty="0">
                <a:solidFill>
                  <a:schemeClr val="tx1"/>
                </a:solidFill>
                <a:effectLst/>
                <a:latin typeface="Arial" pitchFamily="-128" charset="0"/>
                <a:ea typeface="ＭＳ Ｐゴシック" pitchFamily="-68" charset="-128"/>
                <a:cs typeface="ＭＳ Ｐゴシック" pitchFamily="-68" charset="-128"/>
              </a:rPr>
              <a:t> phrase, “societies need dissent.” My </a:t>
            </a:r>
            <a:r>
              <a:rPr lang="en-US" sz="1200" kern="1200" dirty="0" err="1">
                <a:solidFill>
                  <a:schemeClr val="tx1"/>
                </a:solidFill>
                <a:effectLst/>
                <a:latin typeface="Arial" pitchFamily="-128" charset="0"/>
                <a:ea typeface="ＭＳ Ｐゴシック" pitchFamily="-68" charset="-128"/>
                <a:cs typeface="ＭＳ Ｐゴシック" pitchFamily="-68" charset="-128"/>
              </a:rPr>
              <a:t>favourite</a:t>
            </a:r>
            <a:r>
              <a:rPr lang="en-US" sz="1200" kern="1200" dirty="0">
                <a:solidFill>
                  <a:schemeClr val="tx1"/>
                </a:solidFill>
                <a:effectLst/>
                <a:latin typeface="Arial" pitchFamily="-128" charset="0"/>
                <a:ea typeface="ＭＳ Ｐゴシック" pitchFamily="-68" charset="-128"/>
                <a:cs typeface="ＭＳ Ｐゴシック" pitchFamily="-68" charset="-128"/>
              </a:rPr>
              <a:t> example is one given by James </a:t>
            </a:r>
            <a:r>
              <a:rPr lang="en-US" sz="1200" kern="1200" dirty="0" err="1">
                <a:solidFill>
                  <a:schemeClr val="tx1"/>
                </a:solidFill>
                <a:effectLst/>
                <a:latin typeface="Arial" pitchFamily="-128" charset="0"/>
                <a:ea typeface="ＭＳ Ｐゴシック" pitchFamily="-68" charset="-128"/>
                <a:cs typeface="ＭＳ Ｐゴシック" pitchFamily="-68" charset="-128"/>
              </a:rPr>
              <a:t>Surowiecki</a:t>
            </a:r>
            <a:r>
              <a:rPr lang="en-US" sz="1200" kern="1200" dirty="0">
                <a:solidFill>
                  <a:schemeClr val="tx1"/>
                </a:solidFill>
                <a:effectLst/>
                <a:latin typeface="Arial" pitchFamily="-128" charset="0"/>
                <a:ea typeface="ＭＳ Ｐゴシック" pitchFamily="-68" charset="-128"/>
                <a:cs typeface="ＭＳ Ｐゴシック" pitchFamily="-68" charset="-128"/>
              </a:rPr>
              <a:t> in </a:t>
            </a:r>
            <a:r>
              <a:rPr lang="en-US" sz="1200" i="1" kern="1200" dirty="0">
                <a:solidFill>
                  <a:schemeClr val="tx1"/>
                </a:solidFill>
                <a:effectLst/>
                <a:latin typeface="Arial" pitchFamily="-128" charset="0"/>
                <a:ea typeface="ＭＳ Ｐゴシック" pitchFamily="-68" charset="-128"/>
                <a:cs typeface="ＭＳ Ｐゴシック" pitchFamily="-68" charset="-128"/>
              </a:rPr>
              <a:t>The Wisdom of Crowds. </a:t>
            </a:r>
            <a:r>
              <a:rPr lang="en-US" sz="1200" kern="1200" dirty="0">
                <a:solidFill>
                  <a:schemeClr val="tx1"/>
                </a:solidFill>
                <a:effectLst/>
                <a:latin typeface="Arial" pitchFamily="-128" charset="0"/>
                <a:ea typeface="ＭＳ Ｐゴシック" pitchFamily="-68" charset="-128"/>
                <a:cs typeface="ＭＳ Ｐゴシック" pitchFamily="-68" charset="-128"/>
              </a:rPr>
              <a:t>He tells the story of how an American naturalist, William Beebe, came across a strange sight in the Guyana jungle. A group of army ants was moving in a huge circle. The ants went round and round in the same circle for two days until most of them d </a:t>
            </a:r>
            <a:r>
              <a:rPr lang="en-US" sz="1200" kern="1200" dirty="0" err="1">
                <a:solidFill>
                  <a:schemeClr val="tx1"/>
                </a:solidFill>
                <a:effectLst/>
                <a:latin typeface="Arial" pitchFamily="-128" charset="0"/>
                <a:ea typeface="ＭＳ Ｐゴシック" pitchFamily="-68" charset="-128"/>
                <a:cs typeface="ＭＳ Ｐゴシック" pitchFamily="-68" charset="-128"/>
              </a:rPr>
              <a:t>ropped</a:t>
            </a:r>
            <a:r>
              <a:rPr lang="en-US" sz="1200" kern="1200" dirty="0">
                <a:solidFill>
                  <a:schemeClr val="tx1"/>
                </a:solidFill>
                <a:effectLst/>
                <a:latin typeface="Arial" pitchFamily="-128" charset="0"/>
                <a:ea typeface="ＭＳ Ｐゴシック" pitchFamily="-68" charset="-128"/>
                <a:cs typeface="ＭＳ Ｐゴシック" pitchFamily="-68" charset="-128"/>
              </a:rPr>
              <a:t> dead. The reason is that when a group of army ants is separated from their colony, they </a:t>
            </a:r>
            <a:endParaRPr lang="en-US" dirty="0">
              <a:effectLst/>
            </a:endParaRPr>
          </a:p>
          <a:p>
            <a:r>
              <a:rPr lang="en-US" sz="1200" kern="1200" dirty="0">
                <a:solidFill>
                  <a:schemeClr val="tx1"/>
                </a:solidFill>
                <a:effectLst/>
                <a:latin typeface="Arial" pitchFamily="-128" charset="0"/>
                <a:ea typeface="ＭＳ Ｐゴシック" pitchFamily="-68" charset="-128"/>
                <a:cs typeface="ＭＳ Ｐゴシック" pitchFamily="-68" charset="-128"/>
              </a:rPr>
              <a:t>7 2 Samuel 12: 13.</a:t>
            </a:r>
            <a:br>
              <a:rPr lang="en-US" sz="1200" kern="1200" dirty="0">
                <a:solidFill>
                  <a:schemeClr val="tx1"/>
                </a:solidFill>
                <a:effectLst/>
                <a:latin typeface="Arial" pitchFamily="-128" charset="0"/>
                <a:ea typeface="ＭＳ Ｐゴシック" pitchFamily="-68" charset="-128"/>
                <a:cs typeface="ＭＳ Ｐゴシック" pitchFamily="-68" charset="-128"/>
              </a:rPr>
            </a:br>
            <a:r>
              <a:rPr lang="en-US" sz="1200" kern="1200" dirty="0">
                <a:solidFill>
                  <a:schemeClr val="tx1"/>
                </a:solidFill>
                <a:effectLst/>
                <a:latin typeface="Arial" pitchFamily="-128" charset="0"/>
                <a:ea typeface="ＭＳ Ｐゴシック" pitchFamily="-68" charset="-128"/>
                <a:cs typeface="ＭＳ Ｐゴシック" pitchFamily="-68" charset="-128"/>
              </a:rPr>
              <a:t>8 See Cass </a:t>
            </a:r>
            <a:r>
              <a:rPr lang="en-US" sz="1200" kern="1200" dirty="0" err="1">
                <a:solidFill>
                  <a:schemeClr val="tx1"/>
                </a:solidFill>
                <a:effectLst/>
                <a:latin typeface="Arial" pitchFamily="-128" charset="0"/>
                <a:ea typeface="ＭＳ Ｐゴシック" pitchFamily="-68" charset="-128"/>
                <a:cs typeface="ＭＳ Ｐゴシック" pitchFamily="-68" charset="-128"/>
              </a:rPr>
              <a:t>Sunstein</a:t>
            </a:r>
            <a:r>
              <a:rPr lang="en-US" sz="1200" kern="1200" dirty="0">
                <a:solidFill>
                  <a:schemeClr val="tx1"/>
                </a:solidFill>
                <a:effectLst/>
                <a:latin typeface="Arial" pitchFamily="-128" charset="0"/>
                <a:ea typeface="ＭＳ Ｐゴシック" pitchFamily="-68" charset="-128"/>
                <a:cs typeface="ＭＳ Ｐゴシック" pitchFamily="-68" charset="-128"/>
              </a:rPr>
              <a:t>, </a:t>
            </a:r>
            <a:r>
              <a:rPr lang="en-US" sz="1200" i="1" kern="1200" dirty="0">
                <a:solidFill>
                  <a:schemeClr val="tx1"/>
                </a:solidFill>
                <a:effectLst/>
                <a:latin typeface="Arial" pitchFamily="-128" charset="0"/>
                <a:ea typeface="ＭＳ Ｐゴシック" pitchFamily="-68" charset="-128"/>
                <a:cs typeface="ＭＳ Ｐゴシック" pitchFamily="-68" charset="-128"/>
              </a:rPr>
              <a:t>Why Societies Need Dissent</a:t>
            </a:r>
            <a:r>
              <a:rPr lang="en-US" sz="1200" kern="1200" dirty="0">
                <a:solidFill>
                  <a:schemeClr val="tx1"/>
                </a:solidFill>
                <a:effectLst/>
                <a:latin typeface="Arial" pitchFamily="-128" charset="0"/>
                <a:ea typeface="ＭＳ Ｐゴシック" pitchFamily="-68" charset="-128"/>
                <a:cs typeface="ＭＳ Ｐゴシック" pitchFamily="-68" charset="-128"/>
              </a:rPr>
              <a:t>, Harvard University Press, 2003, 2-3. </a:t>
            </a:r>
            <a:endParaRPr lang="en-US" dirty="0">
              <a:effectLst/>
            </a:endParaRPr>
          </a:p>
          <a:p>
            <a:r>
              <a:rPr lang="en-US" sz="1200" b="1" kern="1200" dirty="0">
                <a:solidFill>
                  <a:schemeClr val="tx1"/>
                </a:solidFill>
                <a:effectLst/>
                <a:latin typeface="Arial" pitchFamily="-128" charset="0"/>
                <a:ea typeface="ＭＳ Ｐゴシック" pitchFamily="-68" charset="-128"/>
                <a:cs typeface="ＭＳ Ｐゴシック" pitchFamily="-68" charset="-128"/>
              </a:rPr>
              <a:t>“In Judaism followership is as active and demanding as leadership.” </a:t>
            </a:r>
            <a:endParaRPr lang="en-US" dirty="0">
              <a:effectLst/>
            </a:endParaRPr>
          </a:p>
          <a:p>
            <a:r>
              <a:rPr lang="en-US" sz="1200" kern="1200" dirty="0">
                <a:solidFill>
                  <a:schemeClr val="tx1"/>
                </a:solidFill>
                <a:effectLst/>
                <a:latin typeface="Arial" pitchFamily="-128" charset="0"/>
                <a:ea typeface="ＭＳ Ｐゴシック" pitchFamily="-68" charset="-128"/>
                <a:cs typeface="ＭＳ Ｐゴシック" pitchFamily="-68" charset="-128"/>
              </a:rPr>
              <a:t>obey a simple rule: follow the ant in front of you.9 The trouble is that if the ant in front of you is lost, so will you be. </a:t>
            </a:r>
            <a:endParaRPr lang="en-US" dirty="0">
              <a:effectLst/>
            </a:endParaRPr>
          </a:p>
          <a:p>
            <a:r>
              <a:rPr lang="en-US" sz="1200" b="1" kern="1200" dirty="0">
                <a:solidFill>
                  <a:schemeClr val="tx1"/>
                </a:solidFill>
                <a:effectLst/>
                <a:latin typeface="Arial" pitchFamily="-128" charset="0"/>
                <a:ea typeface="ＭＳ Ｐゴシック" pitchFamily="-68" charset="-128"/>
                <a:cs typeface="ＭＳ Ｐゴシック" pitchFamily="-68" charset="-128"/>
              </a:rPr>
              <a:t>“When it comes to constructive criticism, a disciple may challenge a teacher and a prophet reprimand a king.” </a:t>
            </a:r>
            <a:endParaRPr lang="en-US" dirty="0">
              <a:effectLst/>
            </a:endParaRPr>
          </a:p>
          <a:p>
            <a:r>
              <a:rPr lang="en-US" sz="1200" kern="1200" dirty="0" err="1">
                <a:solidFill>
                  <a:schemeClr val="tx1"/>
                </a:solidFill>
                <a:effectLst/>
                <a:latin typeface="Arial" pitchFamily="-128" charset="0"/>
                <a:ea typeface="ＭＳ Ｐゴシック" pitchFamily="-68" charset="-128"/>
                <a:cs typeface="ＭＳ Ｐゴシック" pitchFamily="-68" charset="-128"/>
              </a:rPr>
              <a:t>Surowiecki’s</a:t>
            </a:r>
            <a:r>
              <a:rPr lang="en-US" sz="1200" kern="1200" dirty="0">
                <a:solidFill>
                  <a:schemeClr val="tx1"/>
                </a:solidFill>
                <a:effectLst/>
                <a:latin typeface="Arial" pitchFamily="-128" charset="0"/>
                <a:ea typeface="ＭＳ Ｐゴシック" pitchFamily="-68" charset="-128"/>
                <a:cs typeface="ＭＳ Ｐゴシック" pitchFamily="-68" charset="-128"/>
              </a:rPr>
              <a:t> argument is that we need dissenting voices, people who challenge the conventional wisdom, resist the fashionable consensus and disturb the intellectual peace. “Follow the person in front of you” is as dangerous to humans as it is to army ants. To stand apart and be willing to question where the leader is going is the task of the critical follower. Great leadership happens when there is strong and independently minded followership. Hence, when it comes to constructive criticism, a disciple may challenge a teacher and a prophet reprimand a king. </a:t>
            </a:r>
            <a:endParaRPr lang="en-US" dirty="0">
              <a:effectLst/>
            </a:endParaRP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BA7433EA-AC09-4C59-B59A-DCEBA414B6B8}" type="slidenum">
              <a:rPr kumimoji="0" lang="en-GB" sz="1200" b="0" i="0" u="none" strike="noStrike" kern="1200" cap="none" spc="0" normalizeH="0" baseline="0" noProof="0" smtClean="0">
                <a:ln>
                  <a:noFill/>
                </a:ln>
                <a:solidFill>
                  <a:srgbClr val="000000"/>
                </a:solidFill>
                <a:effectLst/>
                <a:uLnTx/>
                <a:uFillTx/>
                <a:latin typeface="Arial" pitchFamily="-12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20</a:t>
            </a:fld>
            <a:endParaRPr kumimoji="0" lang="en-GB" sz="1200" b="0" i="0" u="none" strike="noStrike" kern="1200" cap="none" spc="0" normalizeH="0" baseline="0" noProof="0">
              <a:ln>
                <a:noFill/>
              </a:ln>
              <a:solidFill>
                <a:srgbClr val="000000"/>
              </a:solidFill>
              <a:effectLst/>
              <a:uLnTx/>
              <a:uFillTx/>
              <a:latin typeface="Arial" pitchFamily="-128" charset="0"/>
              <a:ea typeface="+mn-ea"/>
              <a:cs typeface="+mn-cs"/>
            </a:endParaRPr>
          </a:p>
        </p:txBody>
      </p:sp>
    </p:spTree>
    <p:extLst>
      <p:ext uri="{BB962C8B-B14F-4D97-AF65-F5344CB8AC3E}">
        <p14:creationId xmlns:p14="http://schemas.microsoft.com/office/powerpoint/2010/main" val="27704408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noProof="0" dirty="0"/>
              <a:t>AM I MY BROTHER’S KEEPER?</a:t>
            </a:r>
          </a:p>
          <a:p>
            <a:endParaRPr lang="en-GB" noProof="0" dirty="0"/>
          </a:p>
          <a:p>
            <a:r>
              <a:rPr lang="en-GB" sz="1200" b="0" i="0" kern="1200" noProof="0" dirty="0">
                <a:solidFill>
                  <a:schemeClr val="tx1"/>
                </a:solidFill>
                <a:effectLst/>
                <a:latin typeface="+mn-lt"/>
                <a:ea typeface="+mn-ea"/>
                <a:cs typeface="+mn-cs"/>
              </a:rPr>
              <a:t>An Exercise in Unreality?</a:t>
            </a:r>
          </a:p>
          <a:p>
            <a:r>
              <a:rPr lang="en-GB" sz="1200" b="1" i="0" kern="1200" noProof="0" dirty="0">
                <a:solidFill>
                  <a:schemeClr val="tx1"/>
                </a:solidFill>
                <a:effectLst/>
                <a:latin typeface="+mn-lt"/>
                <a:ea typeface="+mn-ea"/>
                <a:cs typeface="+mn-cs"/>
              </a:rPr>
              <a:t>Supporting Clients Experiencing Coerced “Forgiveness”</a:t>
            </a:r>
            <a:br>
              <a:rPr lang="en-GB" sz="1200" b="1" i="0" kern="1200" noProof="0" dirty="0">
                <a:solidFill>
                  <a:schemeClr val="tx1"/>
                </a:solidFill>
                <a:effectLst/>
                <a:latin typeface="+mn-lt"/>
                <a:ea typeface="+mn-ea"/>
                <a:cs typeface="+mn-cs"/>
              </a:rPr>
            </a:br>
            <a:r>
              <a:rPr lang="en-GB" sz="1200" b="1" i="0" kern="1200" noProof="0" dirty="0">
                <a:solidFill>
                  <a:schemeClr val="tx1"/>
                </a:solidFill>
                <a:effectLst/>
                <a:latin typeface="+mn-lt"/>
                <a:ea typeface="+mn-ea"/>
                <a:cs typeface="+mn-cs"/>
              </a:rPr>
              <a:t>Published in The Association of Christian Counsellors Magazine</a:t>
            </a:r>
            <a:br>
              <a:rPr lang="en-GB" sz="1200" b="1" i="0" kern="1200" noProof="0" dirty="0">
                <a:solidFill>
                  <a:schemeClr val="tx1"/>
                </a:solidFill>
                <a:effectLst/>
                <a:latin typeface="+mn-lt"/>
                <a:ea typeface="+mn-ea"/>
                <a:cs typeface="+mn-cs"/>
              </a:rPr>
            </a:br>
            <a:r>
              <a:rPr lang="en-GB" sz="1200" b="1" i="0" kern="1200" noProof="0" dirty="0">
                <a:solidFill>
                  <a:schemeClr val="tx1"/>
                </a:solidFill>
                <a:effectLst/>
                <a:latin typeface="+mn-lt"/>
                <a:ea typeface="+mn-ea"/>
                <a:cs typeface="+mn-cs"/>
              </a:rPr>
              <a:t>Autumn 2008</a:t>
            </a:r>
          </a:p>
          <a:p>
            <a:r>
              <a:rPr lang="en-GB" sz="1200" b="0" i="0" kern="1200" noProof="0" dirty="0">
                <a:solidFill>
                  <a:schemeClr val="tx1"/>
                </a:solidFill>
                <a:effectLst/>
                <a:latin typeface="+mn-lt"/>
                <a:ea typeface="+mn-ea"/>
                <a:cs typeface="+mn-cs"/>
              </a:rPr>
              <a:t>A few years ago I was giving a talk on family dynamics. At the end of the talk “Sally” came up to me to tell me her story. She had been sexually abused by her father and was told by her </a:t>
            </a:r>
            <a:r>
              <a:rPr lang="en-GB" sz="1200" b="0" i="0" kern="1200" noProof="0" dirty="0" err="1">
                <a:solidFill>
                  <a:schemeClr val="tx1"/>
                </a:solidFill>
                <a:effectLst/>
                <a:latin typeface="+mn-lt"/>
                <a:ea typeface="+mn-ea"/>
                <a:cs typeface="+mn-cs"/>
              </a:rPr>
              <a:t>housegroup</a:t>
            </a:r>
            <a:r>
              <a:rPr lang="en-GB" sz="1200" b="0" i="0" kern="1200" noProof="0" dirty="0">
                <a:solidFill>
                  <a:schemeClr val="tx1"/>
                </a:solidFill>
                <a:effectLst/>
                <a:latin typeface="+mn-lt"/>
                <a:ea typeface="+mn-ea"/>
                <a:cs typeface="+mn-cs"/>
              </a:rPr>
              <a:t> leaders to go and tell her father she had forgiven him. She did as they suggested and when she got there he raped her. She may have changed – but he certainly had not.</a:t>
            </a:r>
          </a:p>
          <a:p>
            <a:r>
              <a:rPr lang="en-GB" sz="1200" b="0" i="0" kern="1200" noProof="0" dirty="0">
                <a:solidFill>
                  <a:schemeClr val="tx1"/>
                </a:solidFill>
                <a:effectLst/>
                <a:latin typeface="+mn-lt"/>
                <a:ea typeface="+mn-ea"/>
                <a:cs typeface="+mn-cs"/>
              </a:rPr>
              <a:t>This is the very worst example of pastoral advice on forgiveness – and yet this kind of spiritual guidance is not un-common in the Christian community. After fifteen years of supporting mainly Christian women who have been sexually abused, I am constantly faced with women who have been bulldozed into forgiving with the verse “If you do not forgive men their sins your Father will not forgive you.” (Matthew 6 v15).</a:t>
            </a:r>
          </a:p>
          <a:p>
            <a:r>
              <a:rPr lang="en-GB" sz="1200" b="0" i="0" kern="1200" noProof="0" dirty="0">
                <a:solidFill>
                  <a:schemeClr val="tx1"/>
                </a:solidFill>
                <a:effectLst/>
                <a:latin typeface="+mn-lt"/>
                <a:ea typeface="+mn-ea"/>
                <a:cs typeface="+mn-cs"/>
              </a:rPr>
              <a:t>Surely, this is not what God meant forgiveness to be?</a:t>
            </a:r>
          </a:p>
          <a:p>
            <a:r>
              <a:rPr lang="en-GB" sz="1200" b="0" i="0" kern="1200" noProof="0" dirty="0">
                <a:solidFill>
                  <a:schemeClr val="tx1"/>
                </a:solidFill>
                <a:effectLst/>
                <a:latin typeface="+mn-lt"/>
                <a:ea typeface="+mn-ea"/>
                <a:cs typeface="+mn-cs"/>
              </a:rPr>
              <a:t>Yet, how can we as counsellors support clients who have been pressurised into forgiving yet not openly criticise the client’s pastors and leaders (who may be very sincere in their instruction) which could cause the client confusion and divided loyalties?</a:t>
            </a:r>
          </a:p>
          <a:p>
            <a:r>
              <a:rPr lang="en-GB" sz="1200" b="0" i="0" kern="1200" noProof="0" dirty="0">
                <a:solidFill>
                  <a:schemeClr val="tx1"/>
                </a:solidFill>
                <a:effectLst/>
                <a:latin typeface="+mn-lt"/>
                <a:ea typeface="+mn-ea"/>
                <a:cs typeface="+mn-cs"/>
              </a:rPr>
              <a:t> </a:t>
            </a:r>
          </a:p>
          <a:p>
            <a:r>
              <a:rPr lang="en-GB" sz="1200" b="1" i="0" kern="1200" noProof="0" dirty="0">
                <a:solidFill>
                  <a:schemeClr val="tx1"/>
                </a:solidFill>
                <a:effectLst/>
                <a:latin typeface="+mn-lt"/>
                <a:ea typeface="+mn-ea"/>
                <a:cs typeface="+mn-cs"/>
              </a:rPr>
              <a:t>What is Forgiveness</a:t>
            </a:r>
          </a:p>
          <a:p>
            <a:r>
              <a:rPr lang="en-GB" sz="1200" b="0" i="0" kern="1200" noProof="0" dirty="0">
                <a:solidFill>
                  <a:schemeClr val="tx1"/>
                </a:solidFill>
                <a:effectLst/>
                <a:latin typeface="+mn-lt"/>
                <a:ea typeface="+mn-ea"/>
                <a:cs typeface="+mn-cs"/>
              </a:rPr>
              <a:t>Firstly, just what is forgiveness? Is it simply saying “sorry” and forgetting all about it? Is it never speaking of the incident again? Is it reconciling no matter what?</a:t>
            </a:r>
          </a:p>
          <a:p>
            <a:r>
              <a:rPr lang="en-GB" sz="1200" b="0" i="0" kern="1200" noProof="0" dirty="0">
                <a:solidFill>
                  <a:schemeClr val="tx1"/>
                </a:solidFill>
                <a:effectLst/>
                <a:latin typeface="+mn-lt"/>
                <a:ea typeface="+mn-ea"/>
                <a:cs typeface="+mn-cs"/>
              </a:rPr>
              <a:t>A week after the London Tube bombings in July 2005 Rev Giles Fraser gave a “Thought For The Day” on Radio Four:</a:t>
            </a:r>
          </a:p>
          <a:p>
            <a:r>
              <a:rPr lang="en-GB" sz="1200" b="0" i="0" kern="1200" noProof="0" dirty="0">
                <a:solidFill>
                  <a:schemeClr val="tx1"/>
                </a:solidFill>
                <a:effectLst/>
                <a:latin typeface="+mn-lt"/>
                <a:ea typeface="+mn-ea"/>
                <a:cs typeface="+mn-cs"/>
              </a:rPr>
              <a:t>“What can it mean to speak of forgiveness in a situation such as this…. I wonder, however, whether the real problem is that we have misunderstood a great deal about what forgiveness means because we have over-sentimentalized it. For we all too often think about forgiveness as coming to have warm and affectionate feelings for those who have done some terrible harm … Jesus suggests something very different. Forgiveness is a means of breaking the endless wheel of revenge, violence being answered by yet more violence, which, in turn, provokes yet more. … Turning the other cheek is therefore a form of defiance, a refusal to answer back in the same language…” (Source: Rev Dr Giles Fraser: Radio Four: Thought For The Day 14th July 2005)</a:t>
            </a:r>
          </a:p>
          <a:p>
            <a:r>
              <a:rPr lang="en-GB" sz="1200" b="0" i="0" kern="1200" noProof="0" dirty="0">
                <a:solidFill>
                  <a:schemeClr val="tx1"/>
                </a:solidFill>
                <a:effectLst/>
                <a:latin typeface="+mn-lt"/>
                <a:ea typeface="+mn-ea"/>
                <a:cs typeface="+mn-cs"/>
              </a:rPr>
              <a:t>A study by the Enright and Human Development Study Group in 1998 defined forgiveness as:</a:t>
            </a:r>
            <a:br>
              <a:rPr lang="en-GB" sz="1200" b="0" i="0" kern="1200" noProof="0" dirty="0">
                <a:solidFill>
                  <a:schemeClr val="tx1"/>
                </a:solidFill>
                <a:effectLst/>
                <a:latin typeface="+mn-lt"/>
                <a:ea typeface="+mn-ea"/>
                <a:cs typeface="+mn-cs"/>
              </a:rPr>
            </a:br>
            <a:r>
              <a:rPr lang="en-GB" sz="1200" b="0" i="0" kern="1200" noProof="0" dirty="0">
                <a:solidFill>
                  <a:schemeClr val="tx1"/>
                </a:solidFill>
                <a:effectLst/>
                <a:latin typeface="+mn-lt"/>
                <a:ea typeface="+mn-ea"/>
                <a:cs typeface="+mn-cs"/>
              </a:rPr>
              <a:t>“A willingness to abandon one’s right to resentment, negative judgement and indifferent behaviour toward one who has unjustly hurt us, while fostering the underserved qualities of compassion, generosity and even love toward him or her.” (Source: Enright et all 1998 46-47)</a:t>
            </a:r>
            <a:br>
              <a:rPr lang="en-GB" sz="1200" b="0" i="0" kern="1200" noProof="0" dirty="0">
                <a:solidFill>
                  <a:schemeClr val="tx1"/>
                </a:solidFill>
                <a:effectLst/>
                <a:latin typeface="+mn-lt"/>
                <a:ea typeface="+mn-ea"/>
                <a:cs typeface="+mn-cs"/>
              </a:rPr>
            </a:br>
            <a:r>
              <a:rPr lang="en-GB" sz="1200" b="0" i="0" kern="1200" noProof="0" dirty="0">
                <a:solidFill>
                  <a:schemeClr val="tx1"/>
                </a:solidFill>
                <a:effectLst/>
                <a:latin typeface="+mn-lt"/>
                <a:ea typeface="+mn-ea"/>
                <a:cs typeface="+mn-cs"/>
              </a:rPr>
              <a:t>Perhaps the first part of this definition is best summed up by giving up the right to revenge. Scripturally this sits well with us as Christians. Paul in Romans advises us not to “take revenge my friends but leave room for God’s wrath for it is mine to avenge – I will repay says the Lord” (Romans 12 v 19). However, Paul does not say that we minimize or forget the pain we have been caused.</a:t>
            </a:r>
          </a:p>
          <a:p>
            <a:r>
              <a:rPr lang="en-GB" sz="1200" b="0" i="0" kern="1200" noProof="0" dirty="0">
                <a:solidFill>
                  <a:schemeClr val="tx1"/>
                </a:solidFill>
                <a:effectLst/>
                <a:latin typeface="+mn-lt"/>
                <a:ea typeface="+mn-ea"/>
                <a:cs typeface="+mn-cs"/>
              </a:rPr>
              <a:t> </a:t>
            </a:r>
          </a:p>
          <a:p>
            <a:r>
              <a:rPr lang="en-GB" sz="1200" b="1" i="0" kern="1200" noProof="0" dirty="0">
                <a:solidFill>
                  <a:schemeClr val="tx1"/>
                </a:solidFill>
                <a:effectLst/>
                <a:latin typeface="+mn-lt"/>
                <a:ea typeface="+mn-ea"/>
                <a:cs typeface="+mn-cs"/>
              </a:rPr>
              <a:t>Forgiveness Is A Process</a:t>
            </a:r>
          </a:p>
          <a:p>
            <a:r>
              <a:rPr lang="en-GB" sz="1200" b="0" i="0" kern="1200" noProof="0" dirty="0">
                <a:solidFill>
                  <a:schemeClr val="tx1"/>
                </a:solidFill>
                <a:effectLst/>
                <a:latin typeface="+mn-lt"/>
                <a:ea typeface="+mn-ea"/>
                <a:cs typeface="+mn-cs"/>
              </a:rPr>
              <a:t>Possibly the problem in the Christian Community lies in the concept that forgiveness is seen as an easy one step solution with the object of achieving “warm and affectionate feelings for those who have done some terrible harm” Giles Fraser talked about. David </a:t>
            </a:r>
            <a:r>
              <a:rPr lang="en-GB" sz="1200" b="0" i="0" kern="1200" noProof="0" dirty="0" err="1">
                <a:solidFill>
                  <a:schemeClr val="tx1"/>
                </a:solidFill>
                <a:effectLst/>
                <a:latin typeface="+mn-lt"/>
                <a:ea typeface="+mn-ea"/>
                <a:cs typeface="+mn-cs"/>
              </a:rPr>
              <a:t>Ausburger</a:t>
            </a:r>
            <a:r>
              <a:rPr lang="en-GB" sz="1200" b="0" i="0" kern="1200" noProof="0" dirty="0">
                <a:solidFill>
                  <a:schemeClr val="tx1"/>
                </a:solidFill>
                <a:effectLst/>
                <a:latin typeface="+mn-lt"/>
                <a:ea typeface="+mn-ea"/>
                <a:cs typeface="+mn-cs"/>
              </a:rPr>
              <a:t> in his book “Caring Enough To Forgive” describes it however, as a “complex and demanding process” which is “….often reduced to a single act of accepting another. In spite of pain, hurt, loss and wrongdoing that stand between us, we are encouraged to forgive in a single act of resolving all by giving unconditional inclusion. Such a step becomes too large for any human to take in a single bound. Forgiveness is a journey of many steps, each of which can be extremely difficult, all of which are to be taken carefully, thoughtfully, and with deep reflection.”</a:t>
            </a:r>
            <a:br>
              <a:rPr lang="en-GB" sz="1200" b="0" i="0" kern="1200" noProof="0" dirty="0">
                <a:solidFill>
                  <a:schemeClr val="tx1"/>
                </a:solidFill>
                <a:effectLst/>
                <a:latin typeface="+mn-lt"/>
                <a:ea typeface="+mn-ea"/>
                <a:cs typeface="+mn-cs"/>
              </a:rPr>
            </a:br>
            <a:r>
              <a:rPr lang="en-GB" sz="1200" b="0" i="0" kern="1200" noProof="0" dirty="0">
                <a:solidFill>
                  <a:schemeClr val="tx1"/>
                </a:solidFill>
                <a:effectLst/>
                <a:latin typeface="+mn-lt"/>
                <a:ea typeface="+mn-ea"/>
                <a:cs typeface="+mn-cs"/>
              </a:rPr>
              <a:t>(Source: “Caring Enough to forgive” – David </a:t>
            </a:r>
            <a:r>
              <a:rPr lang="en-GB" sz="1200" b="0" i="0" kern="1200" noProof="0" dirty="0" err="1">
                <a:solidFill>
                  <a:schemeClr val="tx1"/>
                </a:solidFill>
                <a:effectLst/>
                <a:latin typeface="+mn-lt"/>
                <a:ea typeface="+mn-ea"/>
                <a:cs typeface="+mn-cs"/>
              </a:rPr>
              <a:t>Ausburger</a:t>
            </a:r>
            <a:r>
              <a:rPr lang="en-GB" sz="1200" b="0" i="0" kern="1200" noProof="0" dirty="0">
                <a:solidFill>
                  <a:schemeClr val="tx1"/>
                </a:solidFill>
                <a:effectLst/>
                <a:latin typeface="+mn-lt"/>
                <a:ea typeface="+mn-ea"/>
                <a:cs typeface="+mn-cs"/>
              </a:rPr>
              <a:t>). Margaret Kennedy who founded “Christian Survivors of Sexual Abuse” also says that the error in the church lies with teaching which puts all the emphasis on reaching a final goal and none on the journey:</a:t>
            </a:r>
            <a:br>
              <a:rPr lang="en-GB" sz="1200" b="0" i="0" kern="1200" noProof="0" dirty="0">
                <a:solidFill>
                  <a:schemeClr val="tx1"/>
                </a:solidFill>
                <a:effectLst/>
                <a:latin typeface="+mn-lt"/>
                <a:ea typeface="+mn-ea"/>
                <a:cs typeface="+mn-cs"/>
              </a:rPr>
            </a:br>
            <a:r>
              <a:rPr lang="en-GB" sz="1200" b="0" i="0" kern="1200" noProof="0" dirty="0">
                <a:solidFill>
                  <a:schemeClr val="tx1"/>
                </a:solidFill>
                <a:effectLst/>
                <a:latin typeface="+mn-lt"/>
                <a:ea typeface="+mn-ea"/>
                <a:cs typeface="+mn-cs"/>
              </a:rPr>
              <a:t>“Of all the Christian doctrines the one regarding forgiveness is probably the most important and enduring. It is also the most harmful for survivors. There is no discussion. One must forgive … You forgive no matter what”. She also adds “Forgiveness is seen as the end. This will cause everything to be both forgotten and finished.”</a:t>
            </a:r>
            <a:br>
              <a:rPr lang="en-GB" sz="1200" b="0" i="0" kern="1200" noProof="0" dirty="0">
                <a:solidFill>
                  <a:schemeClr val="tx1"/>
                </a:solidFill>
                <a:effectLst/>
                <a:latin typeface="+mn-lt"/>
                <a:ea typeface="+mn-ea"/>
                <a:cs typeface="+mn-cs"/>
              </a:rPr>
            </a:br>
            <a:r>
              <a:rPr lang="en-GB" sz="1200" b="0" i="0" kern="1200" noProof="0" dirty="0">
                <a:solidFill>
                  <a:schemeClr val="tx1"/>
                </a:solidFill>
                <a:effectLst/>
                <a:latin typeface="+mn-lt"/>
                <a:ea typeface="+mn-ea"/>
                <a:cs typeface="+mn-cs"/>
              </a:rPr>
              <a:t>(Source: Christianity and Child Sexual Abuse – Survivors informing the care of children following abuse – Paper given by Margaret Kennedy – Royal College of Psychiatrists – 2003 pages 6 and 7) However it is my experience, also working with victims of sexual abuse, that getting in touch with the pain, anger, grief and loss is all part of the process of forgiveness. All these stages are not to be rushed. To the extent you have been hurt will be equal to your pain and anger. Walking towards forgiveness is a long road and some events are so traumatic you could not possibly forgive them in one go.</a:t>
            </a:r>
            <a:br>
              <a:rPr lang="en-GB" sz="1200" b="0" i="0" kern="1200" noProof="0" dirty="0">
                <a:solidFill>
                  <a:schemeClr val="tx1"/>
                </a:solidFill>
                <a:effectLst/>
                <a:latin typeface="+mn-lt"/>
                <a:ea typeface="+mn-ea"/>
                <a:cs typeface="+mn-cs"/>
              </a:rPr>
            </a:br>
            <a:r>
              <a:rPr lang="en-GB" sz="1200" b="0" i="0" kern="1200" noProof="0" dirty="0">
                <a:solidFill>
                  <a:schemeClr val="tx1"/>
                </a:solidFill>
                <a:effectLst/>
                <a:latin typeface="+mn-lt"/>
                <a:ea typeface="+mn-ea"/>
                <a:cs typeface="+mn-cs"/>
              </a:rPr>
              <a:t>Forgiveness Is Not Denial</a:t>
            </a:r>
          </a:p>
          <a:p>
            <a:r>
              <a:rPr lang="en-GB" sz="1200" b="0" i="0" kern="1200" noProof="0" dirty="0">
                <a:solidFill>
                  <a:schemeClr val="tx1"/>
                </a:solidFill>
                <a:effectLst/>
                <a:latin typeface="+mn-lt"/>
                <a:ea typeface="+mn-ea"/>
                <a:cs typeface="+mn-cs"/>
              </a:rPr>
              <a:t>Forgiveness is fully admitting what happened – “Yes it was that bad.” It is not trying to avoid the truth of the damage and pain which has been caused.</a:t>
            </a:r>
            <a:br>
              <a:rPr lang="en-GB" sz="1200" b="0" i="0" kern="1200" noProof="0" dirty="0">
                <a:solidFill>
                  <a:schemeClr val="tx1"/>
                </a:solidFill>
                <a:effectLst/>
                <a:latin typeface="+mn-lt"/>
                <a:ea typeface="+mn-ea"/>
                <a:cs typeface="+mn-cs"/>
              </a:rPr>
            </a:br>
            <a:r>
              <a:rPr lang="en-GB" sz="1200" b="0" i="0" kern="1200" noProof="0" dirty="0">
                <a:solidFill>
                  <a:schemeClr val="tx1"/>
                </a:solidFill>
                <a:effectLst/>
                <a:latin typeface="+mn-lt"/>
                <a:ea typeface="+mn-ea"/>
                <a:cs typeface="+mn-cs"/>
              </a:rPr>
              <a:t>David </a:t>
            </a:r>
            <a:r>
              <a:rPr lang="en-GB" sz="1200" b="0" i="0" kern="1200" noProof="0" dirty="0" err="1">
                <a:solidFill>
                  <a:schemeClr val="tx1"/>
                </a:solidFill>
                <a:effectLst/>
                <a:latin typeface="+mn-lt"/>
                <a:ea typeface="+mn-ea"/>
                <a:cs typeface="+mn-cs"/>
              </a:rPr>
              <a:t>Seamands</a:t>
            </a:r>
            <a:r>
              <a:rPr lang="en-GB" sz="1200" b="0" i="0" kern="1200" noProof="0" dirty="0">
                <a:solidFill>
                  <a:schemeClr val="tx1"/>
                </a:solidFill>
                <a:effectLst/>
                <a:latin typeface="+mn-lt"/>
                <a:ea typeface="+mn-ea"/>
                <a:cs typeface="+mn-cs"/>
              </a:rPr>
              <a:t> in his book “Healing Grace” echoes this: “Many people today think that forgiveness means to overlook the evils done against them, they feel they are being sweet, loving Christians. Actually, this is an exercise in unreality which keeps out the power of grace.”</a:t>
            </a:r>
            <a:br>
              <a:rPr lang="en-GB" sz="1200" b="0" i="0" kern="1200" noProof="0" dirty="0">
                <a:solidFill>
                  <a:schemeClr val="tx1"/>
                </a:solidFill>
                <a:effectLst/>
                <a:latin typeface="+mn-lt"/>
                <a:ea typeface="+mn-ea"/>
                <a:cs typeface="+mn-cs"/>
              </a:rPr>
            </a:br>
            <a:r>
              <a:rPr lang="en-GB" sz="1200" b="0" i="0" kern="1200" noProof="0" dirty="0">
                <a:solidFill>
                  <a:schemeClr val="tx1"/>
                </a:solidFill>
                <a:effectLst/>
                <a:latin typeface="+mn-lt"/>
                <a:ea typeface="+mn-ea"/>
                <a:cs typeface="+mn-cs"/>
              </a:rPr>
              <a:t>(Source: Healing Grace – David </a:t>
            </a:r>
            <a:r>
              <a:rPr lang="en-GB" sz="1200" b="0" i="0" kern="1200" noProof="0" dirty="0" err="1">
                <a:solidFill>
                  <a:schemeClr val="tx1"/>
                </a:solidFill>
                <a:effectLst/>
                <a:latin typeface="+mn-lt"/>
                <a:ea typeface="+mn-ea"/>
                <a:cs typeface="+mn-cs"/>
              </a:rPr>
              <a:t>Seamands</a:t>
            </a:r>
            <a:r>
              <a:rPr lang="en-GB" sz="1200" b="0" i="0" kern="1200" noProof="0" dirty="0">
                <a:solidFill>
                  <a:schemeClr val="tx1"/>
                </a:solidFill>
                <a:effectLst/>
                <a:latin typeface="+mn-lt"/>
                <a:ea typeface="+mn-ea"/>
                <a:cs typeface="+mn-cs"/>
              </a:rPr>
              <a:t>)</a:t>
            </a:r>
            <a:br>
              <a:rPr lang="en-GB" sz="1200" b="0" i="0" kern="1200" noProof="0" dirty="0">
                <a:solidFill>
                  <a:schemeClr val="tx1"/>
                </a:solidFill>
                <a:effectLst/>
                <a:latin typeface="+mn-lt"/>
                <a:ea typeface="+mn-ea"/>
                <a:cs typeface="+mn-cs"/>
              </a:rPr>
            </a:br>
            <a:r>
              <a:rPr lang="en-GB" sz="1200" b="0" i="0" kern="1200" noProof="0" dirty="0">
                <a:solidFill>
                  <a:schemeClr val="tx1"/>
                </a:solidFill>
                <a:effectLst/>
                <a:latin typeface="+mn-lt"/>
                <a:ea typeface="+mn-ea"/>
                <a:cs typeface="+mn-cs"/>
              </a:rPr>
              <a:t>Indeed, not facing up to the suffering we have gone through is actually avoiding the truth of the situation. I have found it helpful to guide Christian clients to Joseph’s story in Genesis. Joseph’s statement to his brothers “You intended to harm me, but God intended it for good” (Genesis 50 v 20) is often used to illustrate forgiveness on the part of the injured party, but frequently the first part “You intended to harm me” is overlooked. However, Joseph in saying this fully acknowledges the damage committed against him both to himself and to his brothers. He does not minimise, trivialize or excuse the pain they caused him. From this place of fully acknowledging the injury done – he gave a full forgiveness.</a:t>
            </a:r>
          </a:p>
          <a:p>
            <a:r>
              <a:rPr lang="en-GB" sz="1200" b="0" i="0" kern="1200" noProof="0" dirty="0">
                <a:solidFill>
                  <a:schemeClr val="tx1"/>
                </a:solidFill>
                <a:effectLst/>
                <a:latin typeface="+mn-lt"/>
                <a:ea typeface="+mn-ea"/>
                <a:cs typeface="+mn-cs"/>
              </a:rPr>
              <a:t> </a:t>
            </a:r>
          </a:p>
          <a:p>
            <a:r>
              <a:rPr lang="en-GB" sz="1200" b="1" i="0" kern="1200" noProof="0" dirty="0">
                <a:solidFill>
                  <a:schemeClr val="tx1"/>
                </a:solidFill>
                <a:effectLst/>
                <a:latin typeface="+mn-lt"/>
                <a:ea typeface="+mn-ea"/>
                <a:cs typeface="+mn-cs"/>
              </a:rPr>
              <a:t>Forgiveness Does Not Mean Being Re-Abused</a:t>
            </a:r>
          </a:p>
          <a:p>
            <a:r>
              <a:rPr lang="en-GB" sz="1200" b="0" i="0" kern="1200" noProof="0" dirty="0">
                <a:solidFill>
                  <a:schemeClr val="tx1"/>
                </a:solidFill>
                <a:effectLst/>
                <a:latin typeface="+mn-lt"/>
                <a:ea typeface="+mn-ea"/>
                <a:cs typeface="+mn-cs"/>
              </a:rPr>
              <a:t>It is also my experience from working with Christian women who are experiencing domestic violence; clients often need reminding that forgiving does not mean being re-abused. Standing against re-abuse is in fact part of the process of “fostering the underserved qualities of compassion, generosity and even love” (Source: Enright et all – 1998) because although we may forgive we do not let that person carry on harming us and thereby themselves. John Townsend in his book “Hiding From Love” calls this “helpful hiding”. He says we need to “set appropriate limits on the irresponsibility or selfishness of others….hiding can be the most caring and responsible thing to do in many situations”. He describes hiding as:</a:t>
            </a:r>
            <a:br>
              <a:rPr lang="en-GB" sz="1200" b="0" i="0" kern="1200" noProof="0" dirty="0">
                <a:solidFill>
                  <a:schemeClr val="tx1"/>
                </a:solidFill>
                <a:effectLst/>
                <a:latin typeface="+mn-lt"/>
                <a:ea typeface="+mn-ea"/>
                <a:cs typeface="+mn-cs"/>
              </a:rPr>
            </a:br>
            <a:r>
              <a:rPr lang="en-GB" sz="1200" b="0" i="0" kern="1200" noProof="0" dirty="0">
                <a:solidFill>
                  <a:schemeClr val="tx1"/>
                </a:solidFill>
                <a:effectLst/>
                <a:latin typeface="+mn-lt"/>
                <a:ea typeface="+mn-ea"/>
                <a:cs typeface="+mn-cs"/>
              </a:rPr>
              <a:t>“Setting both verbal and physical boundaries which may involve saying no or geographically leaving the room or house and calling for help.” (Source: “Hiding From Love” – John Townsend).</a:t>
            </a:r>
          </a:p>
          <a:p>
            <a:r>
              <a:rPr lang="en-GB" sz="1200" b="0" i="0" kern="1200" noProof="0" dirty="0">
                <a:solidFill>
                  <a:schemeClr val="tx1"/>
                </a:solidFill>
                <a:effectLst/>
                <a:latin typeface="+mn-lt"/>
                <a:ea typeface="+mn-ea"/>
                <a:cs typeface="+mn-cs"/>
              </a:rPr>
              <a:t> </a:t>
            </a:r>
          </a:p>
          <a:p>
            <a:r>
              <a:rPr lang="en-GB" sz="1200" b="1" i="0" kern="1200" noProof="0" dirty="0">
                <a:solidFill>
                  <a:schemeClr val="tx1"/>
                </a:solidFill>
                <a:effectLst/>
                <a:latin typeface="+mn-lt"/>
                <a:ea typeface="+mn-ea"/>
                <a:cs typeface="+mn-cs"/>
              </a:rPr>
              <a:t>Forgiveness and Reconciliation</a:t>
            </a:r>
          </a:p>
          <a:p>
            <a:r>
              <a:rPr lang="en-GB" sz="1200" b="0" i="0" kern="1200" noProof="0" dirty="0">
                <a:solidFill>
                  <a:schemeClr val="tx1"/>
                </a:solidFill>
                <a:effectLst/>
                <a:latin typeface="+mn-lt"/>
                <a:ea typeface="+mn-ea"/>
                <a:cs typeface="+mn-cs"/>
              </a:rPr>
              <a:t>One of the most important verses for us to emphasise to clients, who may be under huge amounts of pressure to carry on in a relationship where they have been severely damaged – think Family Christmas Dinner – is Luke 17 verse 3. Jesus instructs true reconciliation comes only when there is real repentance and change on the part of the person who has done the damage:</a:t>
            </a:r>
            <a:br>
              <a:rPr lang="en-GB" sz="1200" b="0" i="0" kern="1200" noProof="0" dirty="0">
                <a:solidFill>
                  <a:schemeClr val="tx1"/>
                </a:solidFill>
                <a:effectLst/>
                <a:latin typeface="+mn-lt"/>
                <a:ea typeface="+mn-ea"/>
                <a:cs typeface="+mn-cs"/>
              </a:rPr>
            </a:br>
            <a:r>
              <a:rPr lang="en-GB" sz="1200" b="0" i="0" kern="1200" noProof="0" dirty="0">
                <a:solidFill>
                  <a:schemeClr val="tx1"/>
                </a:solidFill>
                <a:effectLst/>
                <a:latin typeface="+mn-lt"/>
                <a:ea typeface="+mn-ea"/>
                <a:cs typeface="+mn-cs"/>
              </a:rPr>
              <a:t>“If your brother sins against you rebuke him, and if he repents, forgive him.” Luke 17 v3. However often the emphasis seems to be put on the “forgive” part with “if” being overlooked. Margaret Kennedy also says that the problem in the church lies in teaching that puts all the responsibility on the person harmed and none on the person doing the harming: “Christian children and adults are taught (erroneously) to forgive without repentance from their transgressors. If they cannot, then they become the sinners.” (Source: Christianity and Child Sexual Abuse – Survivors informing the care of children following abuse – Paper given by Margaret Kennedy – Royal College of Psychiatrists -2003 page 7)</a:t>
            </a:r>
            <a:br>
              <a:rPr lang="en-GB" sz="1200" b="0" i="0" kern="1200" noProof="0" dirty="0">
                <a:solidFill>
                  <a:schemeClr val="tx1"/>
                </a:solidFill>
                <a:effectLst/>
                <a:latin typeface="+mn-lt"/>
                <a:ea typeface="+mn-ea"/>
                <a:cs typeface="+mn-cs"/>
              </a:rPr>
            </a:br>
            <a:r>
              <a:rPr lang="en-GB" sz="1200" b="0" i="0" kern="1200" noProof="0" dirty="0">
                <a:solidFill>
                  <a:schemeClr val="tx1"/>
                </a:solidFill>
                <a:effectLst/>
                <a:latin typeface="+mn-lt"/>
                <a:ea typeface="+mn-ea"/>
                <a:cs typeface="+mn-cs"/>
              </a:rPr>
              <a:t>Through research and from working with victims of sexual violence I have concluded that true reconciliation can only happen if:</a:t>
            </a:r>
          </a:p>
          <a:p>
            <a:r>
              <a:rPr lang="en-GB" sz="1200" b="0" i="0" kern="1200" noProof="0" dirty="0">
                <a:solidFill>
                  <a:schemeClr val="tx1"/>
                </a:solidFill>
                <a:effectLst/>
                <a:latin typeface="+mn-lt"/>
                <a:ea typeface="+mn-ea"/>
                <a:cs typeface="+mn-cs"/>
              </a:rPr>
              <a:t>The perpetrator agrees the abuse happened.</a:t>
            </a:r>
          </a:p>
          <a:p>
            <a:r>
              <a:rPr lang="en-GB" sz="1200" b="0" i="0" kern="1200" noProof="0" dirty="0">
                <a:solidFill>
                  <a:schemeClr val="tx1"/>
                </a:solidFill>
                <a:effectLst/>
                <a:latin typeface="+mn-lt"/>
                <a:ea typeface="+mn-ea"/>
                <a:cs typeface="+mn-cs"/>
              </a:rPr>
              <a:t>The perpetrator accepts responsibility for the abuse.</a:t>
            </a:r>
          </a:p>
          <a:p>
            <a:r>
              <a:rPr lang="en-GB" sz="1200" b="0" i="0" kern="1200" noProof="0" dirty="0">
                <a:solidFill>
                  <a:schemeClr val="tx1"/>
                </a:solidFill>
                <a:effectLst/>
                <a:latin typeface="+mn-lt"/>
                <a:ea typeface="+mn-ea"/>
                <a:cs typeface="+mn-cs"/>
              </a:rPr>
              <a:t>The perpetrator shows grief and acknowledges the harm done.</a:t>
            </a:r>
          </a:p>
          <a:p>
            <a:r>
              <a:rPr lang="en-GB" sz="1200" b="0" i="0" kern="1200" noProof="0" dirty="0">
                <a:solidFill>
                  <a:schemeClr val="tx1"/>
                </a:solidFill>
                <a:effectLst/>
                <a:latin typeface="+mn-lt"/>
                <a:ea typeface="+mn-ea"/>
                <a:cs typeface="+mn-cs"/>
              </a:rPr>
              <a:t>The perpetrator agrees to get professional help.</a:t>
            </a:r>
          </a:p>
          <a:p>
            <a:r>
              <a:rPr lang="en-GB" sz="1200" b="0" i="0" kern="1200" noProof="0" dirty="0">
                <a:solidFill>
                  <a:schemeClr val="tx1"/>
                </a:solidFill>
                <a:effectLst/>
                <a:latin typeface="+mn-lt"/>
                <a:ea typeface="+mn-ea"/>
                <a:cs typeface="+mn-cs"/>
              </a:rPr>
              <a:t>The perpetrator remains accountable to a professional body.</a:t>
            </a:r>
          </a:p>
          <a:p>
            <a:r>
              <a:rPr lang="en-GB" sz="1200" b="0" i="0" kern="1200" noProof="0" dirty="0">
                <a:solidFill>
                  <a:schemeClr val="tx1"/>
                </a:solidFill>
                <a:effectLst/>
                <a:latin typeface="+mn-lt"/>
                <a:ea typeface="+mn-ea"/>
                <a:cs typeface="+mn-cs"/>
              </a:rPr>
              <a:t>(Sources: “The Wounded Heart”- Dan </a:t>
            </a:r>
            <a:r>
              <a:rPr lang="en-GB" sz="1200" b="0" i="0" kern="1200" noProof="0" dirty="0" err="1">
                <a:solidFill>
                  <a:schemeClr val="tx1"/>
                </a:solidFill>
                <a:effectLst/>
                <a:latin typeface="+mn-lt"/>
                <a:ea typeface="+mn-ea"/>
                <a:cs typeface="+mn-cs"/>
              </a:rPr>
              <a:t>Allender</a:t>
            </a:r>
            <a:r>
              <a:rPr lang="en-GB" sz="1200" b="0" i="0" kern="1200" noProof="0" dirty="0">
                <a:solidFill>
                  <a:schemeClr val="tx1"/>
                </a:solidFill>
                <a:effectLst/>
                <a:latin typeface="+mn-lt"/>
                <a:ea typeface="+mn-ea"/>
                <a:cs typeface="+mn-cs"/>
              </a:rPr>
              <a:t>, “A Door of Hope” – Jan Frank )</a:t>
            </a:r>
          </a:p>
          <a:p>
            <a:r>
              <a:rPr lang="en-GB" sz="1200" b="0" i="0" kern="1200" noProof="0" dirty="0">
                <a:solidFill>
                  <a:schemeClr val="tx1"/>
                </a:solidFill>
                <a:effectLst/>
                <a:latin typeface="+mn-lt"/>
                <a:ea typeface="+mn-ea"/>
                <a:cs typeface="+mn-cs"/>
              </a:rPr>
              <a:t>If we cannot see real change then although we can forgive, we cannot be truly reconciled. Biblically, this is illustrated clearly in the story of Saul and David in the book of Samuel. Saul had repeatedly tried to kill David, but on one occasion the tables are turned and Saul’s life is in David’s hands. Perhaps because of this Saul sends word to David that there will be no further attack and assures him “I will not try to harm you again” (1 Samuel 26 v 21) . Saul then invites David back to court but David remains unconvinced that Saul’s character has really changed and decides in order to avoid re-victimisation he needs to remove himself to safety. “One of these days I will be destroyed by the hand of Saul the best thing I can do is to escape.” (1 Samuel 27 v 1) David perceives that despite Saul’s pleas to the contrary there can be no chance of a reconciliation and Saul is not to be believed or trusted.</a:t>
            </a:r>
          </a:p>
          <a:p>
            <a:r>
              <a:rPr lang="en-GB" sz="1200" b="0" i="0" kern="1200" noProof="0" dirty="0">
                <a:solidFill>
                  <a:schemeClr val="tx1"/>
                </a:solidFill>
                <a:effectLst/>
                <a:latin typeface="+mn-lt"/>
                <a:ea typeface="+mn-ea"/>
                <a:cs typeface="+mn-cs"/>
              </a:rPr>
              <a:t>Jesus also was very astute in who he trusted himself to. He realised that not all men do change, and although he forgave those soldiers and leaders who tortured him, there is no record that he went back later to talk it through with them over a meal as He did with his disciples in John Chapter Twenty One.</a:t>
            </a:r>
          </a:p>
          <a:p>
            <a:r>
              <a:rPr lang="en-GB" sz="1200" b="0" i="0" kern="1200" noProof="0" dirty="0">
                <a:solidFill>
                  <a:schemeClr val="tx1"/>
                </a:solidFill>
                <a:effectLst/>
                <a:latin typeface="+mn-lt"/>
                <a:ea typeface="+mn-ea"/>
                <a:cs typeface="+mn-cs"/>
              </a:rPr>
              <a:t> </a:t>
            </a:r>
          </a:p>
          <a:p>
            <a:r>
              <a:rPr lang="en-GB" sz="1200" b="1" i="0" kern="1200" noProof="0" dirty="0">
                <a:solidFill>
                  <a:schemeClr val="tx1"/>
                </a:solidFill>
                <a:effectLst/>
                <a:latin typeface="+mn-lt"/>
                <a:ea typeface="+mn-ea"/>
                <a:cs typeface="+mn-cs"/>
              </a:rPr>
              <a:t>Forgiveness Is Freedom</a:t>
            </a:r>
          </a:p>
          <a:p>
            <a:r>
              <a:rPr lang="en-GB" sz="1200" b="0" i="0" kern="1200" noProof="0" dirty="0">
                <a:solidFill>
                  <a:schemeClr val="tx1"/>
                </a:solidFill>
                <a:effectLst/>
                <a:latin typeface="+mn-lt"/>
                <a:ea typeface="+mn-ea"/>
                <a:cs typeface="+mn-cs"/>
              </a:rPr>
              <a:t>There is no doubt that as Christians, our faith hinges on forgiveness and I always emphasis to clients forgiveness is primarily for their benefit. Rev Desmond Tutu who led the Truth and Reconciliation Commission in South Africa says “Holding onto your resentment means you are locked into your victimhood – and you allow your perpetrator to have a hold over your life. When you forgive, you let go, it sets you free.” (Source BBC News website: </a:t>
            </a:r>
            <a:r>
              <a:rPr lang="en-GB" sz="1200" b="0" i="0" kern="1200" noProof="0" dirty="0" err="1">
                <a:solidFill>
                  <a:schemeClr val="tx1"/>
                </a:solidFill>
                <a:effectLst/>
                <a:latin typeface="+mn-lt"/>
                <a:ea typeface="+mn-ea"/>
                <a:cs typeface="+mn-cs"/>
              </a:rPr>
              <a:t>bbc.co.uk</a:t>
            </a:r>
            <a:r>
              <a:rPr lang="en-GB" sz="1200" b="0" i="0" kern="1200" noProof="0" dirty="0">
                <a:solidFill>
                  <a:schemeClr val="tx1"/>
                </a:solidFill>
                <a:effectLst/>
                <a:latin typeface="+mn-lt"/>
                <a:ea typeface="+mn-ea"/>
                <a:cs typeface="+mn-cs"/>
              </a:rPr>
              <a:t>: 27/2/2006)</a:t>
            </a:r>
          </a:p>
          <a:p>
            <a:r>
              <a:rPr lang="en-GB" sz="1200" b="0" i="0" kern="1200" noProof="0" dirty="0">
                <a:solidFill>
                  <a:schemeClr val="tx1"/>
                </a:solidFill>
                <a:effectLst/>
                <a:latin typeface="+mn-lt"/>
                <a:ea typeface="+mn-ea"/>
                <a:cs typeface="+mn-cs"/>
              </a:rPr>
              <a:t>Yet true forgiveness cannot be forced, pressured or manipulated – it is often a long, hard process which involves much heart searching, thought, anger and pain. We as Christian Counsellors need to stand with clients during this journey and perhaps give them a more balanced approach than they may be receiving from well-meaning but nevertheless very naive Christian teaching. Terri Spy in her book “Forgiveness and the Healing Process” sums it up very well: “Forgiveness does not mean ignoring the wrong things people do or condoning them; it is about seeing the humanity in ourselves and other people and giving ourselves and others the opportunity to change.” Surely anything less is simply “an exercise in unreality”.</a:t>
            </a:r>
          </a:p>
          <a:p>
            <a:endParaRPr lang="en-GB" noProof="0" dirty="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78FB232-C209-B445-ACB3-067054AB162C}" type="slidenum">
              <a:rPr kumimoji="0" lang="en-US" sz="1200" b="0" i="0" u="none" strike="noStrike" kern="1200" cap="none" spc="0" normalizeH="0" baseline="0" noProof="0" smtClean="0">
                <a:ln>
                  <a:noFill/>
                </a:ln>
                <a:solidFill>
                  <a:srgbClr val="000000"/>
                </a:solidFill>
                <a:effectLst/>
                <a:uLnTx/>
                <a:uFillTx/>
                <a:latin typeface="Arial" pitchFamily="-12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23</a:t>
            </a:fld>
            <a:endParaRPr kumimoji="0" lang="en-US" sz="1200" b="0" i="0" u="none" strike="noStrike" kern="1200" cap="none" spc="0" normalizeH="0" baseline="0" noProof="0">
              <a:ln>
                <a:noFill/>
              </a:ln>
              <a:solidFill>
                <a:srgbClr val="000000"/>
              </a:solidFill>
              <a:effectLst/>
              <a:uLnTx/>
              <a:uFillTx/>
              <a:latin typeface="Arial" pitchFamily="-128" charset="0"/>
              <a:ea typeface="+mn-ea"/>
              <a:cs typeface="+mn-cs"/>
            </a:endParaRPr>
          </a:p>
        </p:txBody>
      </p:sp>
    </p:spTree>
    <p:extLst>
      <p:ext uri="{BB962C8B-B14F-4D97-AF65-F5344CB8AC3E}">
        <p14:creationId xmlns:p14="http://schemas.microsoft.com/office/powerpoint/2010/main" val="10499852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After his return to India in 1915, he set about </a:t>
            </a:r>
            <a:r>
              <a:rPr lang="en-US" dirty="0" err="1"/>
              <a:t>organising</a:t>
            </a:r>
            <a:r>
              <a:rPr lang="en-US" dirty="0"/>
              <a:t> peasants, farmers, and urban </a:t>
            </a:r>
            <a:r>
              <a:rPr lang="en-US" dirty="0" err="1"/>
              <a:t>labourers</a:t>
            </a:r>
            <a:r>
              <a:rPr lang="en-US" dirty="0"/>
              <a:t> to protest against excessive land-tax and discrimination. Assuming leadership of the Indian National Congress in 1921, Gandhi led nationwide campaigns for various social causes and for achieving Swaraj or self-</a:t>
            </a:r>
            <a:r>
              <a:rPr lang="en-US" dirty="0" err="1"/>
              <a:t>rule.Gandhi</a:t>
            </a:r>
            <a:r>
              <a:rPr lang="en-US" dirty="0"/>
              <a:t> famously led Indians in challenging the British-imposed salt tax with the 400 km (250 mi) </a:t>
            </a:r>
            <a:r>
              <a:rPr lang="en-US" dirty="0" err="1"/>
              <a:t>Dandi</a:t>
            </a:r>
            <a:r>
              <a:rPr lang="en-US" dirty="0"/>
              <a:t> Salt March in 1930, and later in calling for the British to Quit India in 1942. He was imprisoned for many years, upon many occasions, in both South Africa and India. </a:t>
            </a: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BA7433EA-AC09-4C59-B59A-DCEBA414B6B8}" type="slidenum">
              <a:rPr kumimoji="0" lang="en-GB" sz="1200" b="0" i="0" u="none" strike="noStrike" kern="1200" cap="none" spc="0" normalizeH="0" baseline="0" noProof="0" smtClean="0">
                <a:ln>
                  <a:noFill/>
                </a:ln>
                <a:solidFill>
                  <a:srgbClr val="000000"/>
                </a:solidFill>
                <a:effectLst/>
                <a:uLnTx/>
                <a:uFillTx/>
                <a:latin typeface="Arial" pitchFamily="-12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24</a:t>
            </a:fld>
            <a:endParaRPr kumimoji="0" lang="en-GB" sz="1200" b="0" i="0" u="none" strike="noStrike" kern="1200" cap="none" spc="0" normalizeH="0" baseline="0" noProof="0">
              <a:ln>
                <a:noFill/>
              </a:ln>
              <a:solidFill>
                <a:srgbClr val="000000"/>
              </a:solidFill>
              <a:effectLst/>
              <a:uLnTx/>
              <a:uFillTx/>
              <a:latin typeface="Arial" pitchFamily="-128" charset="0"/>
              <a:ea typeface="+mn-ea"/>
              <a:cs typeface="+mn-cs"/>
            </a:endParaRPr>
          </a:p>
        </p:txBody>
      </p:sp>
    </p:spTree>
    <p:extLst>
      <p:ext uri="{BB962C8B-B14F-4D97-AF65-F5344CB8AC3E}">
        <p14:creationId xmlns:p14="http://schemas.microsoft.com/office/powerpoint/2010/main" val="395815349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78FB232-C209-B445-ACB3-067054AB162C}" type="slidenum">
              <a:rPr kumimoji="0" lang="en-US" sz="1200" b="0" i="0" u="none" strike="noStrike" kern="1200" cap="none" spc="0" normalizeH="0" baseline="0" noProof="0" smtClean="0">
                <a:ln>
                  <a:noFill/>
                </a:ln>
                <a:solidFill>
                  <a:srgbClr val="000000"/>
                </a:solidFill>
                <a:effectLst/>
                <a:uLnTx/>
                <a:uFillTx/>
                <a:latin typeface="Arial" pitchFamily="-12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25</a:t>
            </a:fld>
            <a:endParaRPr kumimoji="0" lang="en-US" sz="1200" b="0" i="0" u="none" strike="noStrike" kern="1200" cap="none" spc="0" normalizeH="0" baseline="0" noProof="0">
              <a:ln>
                <a:noFill/>
              </a:ln>
              <a:solidFill>
                <a:srgbClr val="000000"/>
              </a:solidFill>
              <a:effectLst/>
              <a:uLnTx/>
              <a:uFillTx/>
              <a:latin typeface="Arial" pitchFamily="-128" charset="0"/>
              <a:ea typeface="+mn-ea"/>
              <a:cs typeface="+mn-cs"/>
            </a:endParaRPr>
          </a:p>
        </p:txBody>
      </p:sp>
    </p:spTree>
    <p:extLst>
      <p:ext uri="{BB962C8B-B14F-4D97-AF65-F5344CB8AC3E}">
        <p14:creationId xmlns:p14="http://schemas.microsoft.com/office/powerpoint/2010/main" val="38164774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https://</a:t>
            </a:r>
            <a:r>
              <a:rPr lang="en-GB" dirty="0" err="1"/>
              <a:t>www.youtube.com</a:t>
            </a:r>
            <a:r>
              <a:rPr lang="en-GB" dirty="0"/>
              <a:t>/</a:t>
            </a:r>
            <a:r>
              <a:rPr lang="en-GB" dirty="0" err="1"/>
              <a:t>watch?v</a:t>
            </a:r>
            <a:r>
              <a:rPr lang="en-GB" dirty="0"/>
              <a:t>=</a:t>
            </a:r>
            <a:r>
              <a:rPr lang="en-GB" dirty="0" err="1"/>
              <a:t>sQPAlqfFCsU</a:t>
            </a: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BA7433EA-AC09-4C59-B59A-DCEBA414B6B8}" type="slidenum">
              <a:rPr kumimoji="0" lang="en-GB" sz="1200" b="0" i="0" u="none" strike="noStrike" kern="1200" cap="none" spc="0" normalizeH="0" baseline="0" noProof="0" smtClean="0">
                <a:ln>
                  <a:noFill/>
                </a:ln>
                <a:solidFill>
                  <a:srgbClr val="000000"/>
                </a:solidFill>
                <a:effectLst/>
                <a:uLnTx/>
                <a:uFillTx/>
                <a:latin typeface="Arial" pitchFamily="-12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27</a:t>
            </a:fld>
            <a:endParaRPr kumimoji="0" lang="en-GB" sz="1200" b="0" i="0" u="none" strike="noStrike" kern="1200" cap="none" spc="0" normalizeH="0" baseline="0" noProof="0">
              <a:ln>
                <a:noFill/>
              </a:ln>
              <a:solidFill>
                <a:srgbClr val="000000"/>
              </a:solidFill>
              <a:effectLst/>
              <a:uLnTx/>
              <a:uFillTx/>
              <a:latin typeface="Arial" pitchFamily="-128" charset="0"/>
              <a:ea typeface="+mn-ea"/>
              <a:cs typeface="+mn-cs"/>
            </a:endParaRPr>
          </a:p>
        </p:txBody>
      </p:sp>
    </p:spTree>
    <p:extLst>
      <p:ext uri="{BB962C8B-B14F-4D97-AF65-F5344CB8AC3E}">
        <p14:creationId xmlns:p14="http://schemas.microsoft.com/office/powerpoint/2010/main" val="88147772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Was Jesus</a:t>
            </a:r>
            <a:r>
              <a:rPr lang="en-US" baseline="0" dirty="0"/>
              <a:t> involved in this?</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BA7433EA-AC09-4C59-B59A-DCEBA414B6B8}" type="slidenum">
              <a:rPr kumimoji="0" lang="en-GB" sz="1200" b="0" i="0" u="none" strike="noStrike" kern="1200" cap="none" spc="0" normalizeH="0" baseline="0" noProof="0" smtClean="0">
                <a:ln>
                  <a:noFill/>
                </a:ln>
                <a:solidFill>
                  <a:srgbClr val="000000"/>
                </a:solidFill>
                <a:effectLst/>
                <a:uLnTx/>
                <a:uFillTx/>
                <a:latin typeface="Arial" pitchFamily="-12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30</a:t>
            </a:fld>
            <a:endParaRPr kumimoji="0" lang="en-GB" sz="1200" b="0" i="0" u="none" strike="noStrike" kern="1200" cap="none" spc="0" normalizeH="0" baseline="0" noProof="0">
              <a:ln>
                <a:noFill/>
              </a:ln>
              <a:solidFill>
                <a:srgbClr val="000000"/>
              </a:solidFill>
              <a:effectLst/>
              <a:uLnTx/>
              <a:uFillTx/>
              <a:latin typeface="Arial" pitchFamily="-128" charset="0"/>
              <a:ea typeface="+mn-ea"/>
              <a:cs typeface="+mn-cs"/>
            </a:endParaRPr>
          </a:p>
        </p:txBody>
      </p:sp>
    </p:spTree>
    <p:extLst>
      <p:ext uri="{BB962C8B-B14F-4D97-AF65-F5344CB8AC3E}">
        <p14:creationId xmlns:p14="http://schemas.microsoft.com/office/powerpoint/2010/main" val="409004731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Was Jesus</a:t>
            </a:r>
            <a:r>
              <a:rPr lang="en-US" baseline="0" dirty="0"/>
              <a:t> involved in this?</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BA7433EA-AC09-4C59-B59A-DCEBA414B6B8}" type="slidenum">
              <a:rPr kumimoji="0" lang="en-GB" sz="1200" b="0" i="0" u="none" strike="noStrike" kern="1200" cap="none" spc="0" normalizeH="0" baseline="0" noProof="0" smtClean="0">
                <a:ln>
                  <a:noFill/>
                </a:ln>
                <a:solidFill>
                  <a:srgbClr val="000000"/>
                </a:solidFill>
                <a:effectLst/>
                <a:uLnTx/>
                <a:uFillTx/>
                <a:latin typeface="Arial" pitchFamily="-12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32</a:t>
            </a:fld>
            <a:endParaRPr kumimoji="0" lang="en-GB" sz="1200" b="0" i="0" u="none" strike="noStrike" kern="1200" cap="none" spc="0" normalizeH="0" baseline="0" noProof="0">
              <a:ln>
                <a:noFill/>
              </a:ln>
              <a:solidFill>
                <a:srgbClr val="000000"/>
              </a:solidFill>
              <a:effectLst/>
              <a:uLnTx/>
              <a:uFillTx/>
              <a:latin typeface="Arial" pitchFamily="-128" charset="0"/>
              <a:ea typeface="+mn-ea"/>
              <a:cs typeface="+mn-cs"/>
            </a:endParaRPr>
          </a:p>
        </p:txBody>
      </p:sp>
    </p:spTree>
    <p:extLst>
      <p:ext uri="{BB962C8B-B14F-4D97-AF65-F5344CB8AC3E}">
        <p14:creationId xmlns:p14="http://schemas.microsoft.com/office/powerpoint/2010/main" val="428636407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incident according to Josephus happened at the same time as Jesus was active. Could he have been leading this or inspiring it?</a:t>
            </a: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BA7433EA-AC09-4C59-B59A-DCEBA414B6B8}" type="slidenum">
              <a:rPr kumimoji="0" lang="en-GB" sz="1200" b="0" i="0" u="none" strike="noStrike" kern="1200" cap="none" spc="0" normalizeH="0" baseline="0" noProof="0" smtClean="0">
                <a:ln>
                  <a:noFill/>
                </a:ln>
                <a:solidFill>
                  <a:srgbClr val="000000"/>
                </a:solidFill>
                <a:effectLst/>
                <a:uLnTx/>
                <a:uFillTx/>
                <a:latin typeface="Arial" pitchFamily="-12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33</a:t>
            </a:fld>
            <a:endParaRPr kumimoji="0" lang="en-GB" sz="1200" b="0" i="0" u="none" strike="noStrike" kern="1200" cap="none" spc="0" normalizeH="0" baseline="0" noProof="0">
              <a:ln>
                <a:noFill/>
              </a:ln>
              <a:solidFill>
                <a:srgbClr val="000000"/>
              </a:solidFill>
              <a:effectLst/>
              <a:uLnTx/>
              <a:uFillTx/>
              <a:latin typeface="Arial" pitchFamily="-128" charset="0"/>
              <a:ea typeface="+mn-ea"/>
              <a:cs typeface="+mn-cs"/>
            </a:endParaRPr>
          </a:p>
        </p:txBody>
      </p:sp>
    </p:spTree>
    <p:extLst>
      <p:ext uri="{BB962C8B-B14F-4D97-AF65-F5344CB8AC3E}">
        <p14:creationId xmlns:p14="http://schemas.microsoft.com/office/powerpoint/2010/main" val="8822716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scholar Walter Wink, in his book Engaging the Powers: Discernment and Resistance in a World of Domination, interprets the passage as ways to subvert the power structures of the time.</a:t>
            </a:r>
            <a:r>
              <a:rPr lang="en-GB" baseline="0" dirty="0"/>
              <a:t> </a:t>
            </a:r>
            <a:r>
              <a:rPr lang="en-GB" dirty="0"/>
              <a:t>At the time of Jesus striking with the back of the hand a person, who was deemed to be of a lower socioeconomic class, was used as a means to assert authority and dominance. If the persecuted person "turned the other cheek," the discipliner was faced with a dilemma: The left hand was used for unclean purposes, so a back-hand strike on the opposite cheek would not be performed. An alternative would be a slap with the open hand as a challenge or to punch the person, but this was seen as a statement of equality. Thus, by turning the other cheek, the persecuted was demanding </a:t>
            </a:r>
            <a:r>
              <a:rPr lang="en-GB" dirty="0" err="1"/>
              <a:t>equality.Wink</a:t>
            </a:r>
            <a:r>
              <a:rPr lang="en-GB" dirty="0"/>
              <a:t> continues with an interpretation of handing over one's cloak in addition to one's tunic. The debtor has given the shirt off his back, a situation forbidden by Hebrew law as stated in Deuteronomy (24:10–13). By giving the lender the cloak as well, the debtor was reduced to nakedness. Wink notes, that public nudity was viewed as bringing shame on the viewer, and not just the naked, as seen in Noah's case (Genesis 9:20–23).Wink interprets the succeeding verse from the Sermon on the Mount as a method for making the oppressor break the law. The commonly invoked Roman law of </a:t>
            </a:r>
            <a:r>
              <a:rPr lang="en-GB" dirty="0" err="1"/>
              <a:t>Angaria</a:t>
            </a:r>
            <a:r>
              <a:rPr lang="en-GB" dirty="0"/>
              <a:t> allowed the Roman authorities to demand that inhabitants of occupied territories carry messages and equipment the distance of one mile post, but prohibited forcing an individual to go further than a single mile, at the risk of suffering disciplinary actions.[3] In this example, the nonviolent interpretation sees Jesus as placing criticism on an unjust and hated Roman law, as well as clarifying the teaching to extend beyond Jewish law.[4]</a:t>
            </a: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BA7433EA-AC09-4C59-B59A-DCEBA414B6B8}" type="slidenum">
              <a:rPr kumimoji="0" lang="en-GB" sz="1200" b="0" i="0" u="none" strike="noStrike" kern="1200" cap="none" spc="0" normalizeH="0" baseline="0" noProof="0" smtClean="0">
                <a:ln>
                  <a:noFill/>
                </a:ln>
                <a:solidFill>
                  <a:srgbClr val="000000"/>
                </a:solidFill>
                <a:effectLst/>
                <a:uLnTx/>
                <a:uFillTx/>
                <a:latin typeface="Arial" pitchFamily="-12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a:t>
            </a:fld>
            <a:endParaRPr kumimoji="0" lang="en-GB" sz="1200" b="0" i="0" u="none" strike="noStrike" kern="1200" cap="none" spc="0" normalizeH="0" baseline="0" noProof="0">
              <a:ln>
                <a:noFill/>
              </a:ln>
              <a:solidFill>
                <a:srgbClr val="000000"/>
              </a:solidFill>
              <a:effectLst/>
              <a:uLnTx/>
              <a:uFillTx/>
              <a:latin typeface="Arial" pitchFamily="-128" charset="0"/>
              <a:ea typeface="+mn-ea"/>
              <a:cs typeface="+mn-cs"/>
            </a:endParaRPr>
          </a:p>
        </p:txBody>
      </p:sp>
    </p:spTree>
    <p:extLst>
      <p:ext uri="{BB962C8B-B14F-4D97-AF65-F5344CB8AC3E}">
        <p14:creationId xmlns:p14="http://schemas.microsoft.com/office/powerpoint/2010/main" val="79920520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7"/>
          <p:cNvSpPr>
            <a:spLocks noGrp="1" noChangeArrowheads="1"/>
          </p:cNvSpPr>
          <p:nvPr>
            <p:ph type="sldNum" sz="quarter" idx="5"/>
          </p:nvPr>
        </p:nvSpPr>
        <p:spPr>
          <a:noFill/>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0F8C2A-207D-4509-9AB0-F8C4A5AA6398}" type="slidenum">
              <a:rPr kumimoji="0" lang="en-GB" sz="1200" b="0" i="0" u="none" strike="noStrike" kern="1200" cap="none" spc="0" normalizeH="0" baseline="0" noProof="0">
                <a:ln>
                  <a:noFill/>
                </a:ln>
                <a:solidFill>
                  <a:srgbClr val="000000"/>
                </a:solidFill>
                <a:effectLst/>
                <a:uLnTx/>
                <a:uFillTx/>
                <a:latin typeface="Arial" pitchFamily="-84" charset="0"/>
                <a:ea typeface="ＭＳ Ｐゴシック" pitchFamily="-84" charset="-128"/>
                <a:cs typeface="ＭＳ Ｐゴシック" pitchFamily="-84" charset="-128"/>
              </a:rPr>
              <a:pPr marL="0" marR="0" lvl="0" indent="0" algn="r" defTabSz="914400" rtl="0" eaLnBrk="1" fontAlgn="base" latinLnBrk="0" hangingPunct="1">
                <a:lnSpc>
                  <a:spcPct val="100000"/>
                </a:lnSpc>
                <a:spcBef>
                  <a:spcPct val="0"/>
                </a:spcBef>
                <a:spcAft>
                  <a:spcPct val="0"/>
                </a:spcAft>
                <a:buClrTx/>
                <a:buSzTx/>
                <a:buFontTx/>
                <a:buNone/>
                <a:tabLst/>
                <a:defRPr/>
              </a:pPr>
              <a:t>34</a:t>
            </a:fld>
            <a:endParaRPr kumimoji="0" lang="en-GB" sz="1200" b="0" i="0" u="none" strike="noStrike" kern="1200" cap="none" spc="0" normalizeH="0" baseline="0" noProof="0">
              <a:ln>
                <a:noFill/>
              </a:ln>
              <a:solidFill>
                <a:srgbClr val="000000"/>
              </a:solidFill>
              <a:effectLst/>
              <a:uLnTx/>
              <a:uFillTx/>
              <a:latin typeface="Arial" pitchFamily="-84" charset="0"/>
              <a:ea typeface="ＭＳ Ｐゴシック" pitchFamily="-84" charset="-128"/>
              <a:cs typeface="ＭＳ Ｐゴシック" pitchFamily="-84" charset="-128"/>
            </a:endParaRPr>
          </a:p>
        </p:txBody>
      </p:sp>
      <p:sp>
        <p:nvSpPr>
          <p:cNvPr id="118787" name="Rectangle 2"/>
          <p:cNvSpPr>
            <a:spLocks noGrp="1" noRot="1" noChangeAspect="1" noChangeArrowheads="1" noTextEdit="1"/>
          </p:cNvSpPr>
          <p:nvPr>
            <p:ph type="sldImg"/>
          </p:nvPr>
        </p:nvSpPr>
        <p:spPr>
          <a:ln/>
        </p:spPr>
      </p:sp>
      <p:sp>
        <p:nvSpPr>
          <p:cNvPr id="118788" name="Rectangle 3"/>
          <p:cNvSpPr>
            <a:spLocks noGrp="1" noChangeArrowheads="1"/>
          </p:cNvSpPr>
          <p:nvPr>
            <p:ph type="body" idx="1"/>
          </p:nvPr>
        </p:nvSpPr>
        <p:spPr>
          <a:noFill/>
          <a:ln/>
        </p:spPr>
        <p:txBody>
          <a:bodyPr/>
          <a:lstStyle/>
          <a:p>
            <a:pPr eaLnBrk="1" hangingPunct="1"/>
            <a:r>
              <a:rPr lang="en-US">
                <a:latin typeface="Arial" pitchFamily="-84" charset="0"/>
                <a:ea typeface="ＭＳ Ｐゴシック" pitchFamily="-84" charset="-128"/>
                <a:cs typeface="ＭＳ Ｐゴシック" pitchFamily="-84" charset="-128"/>
              </a:rPr>
              <a:t>After feeding 5000</a:t>
            </a:r>
          </a:p>
        </p:txBody>
      </p:sp>
    </p:spTree>
    <p:extLst>
      <p:ext uri="{BB962C8B-B14F-4D97-AF65-F5344CB8AC3E}">
        <p14:creationId xmlns:p14="http://schemas.microsoft.com/office/powerpoint/2010/main" val="112286850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Slide Image Placeholder 1"/>
          <p:cNvSpPr>
            <a:spLocks noGrp="1" noRot="1" noChangeAspect="1"/>
          </p:cNvSpPr>
          <p:nvPr>
            <p:ph type="sldImg"/>
          </p:nvPr>
        </p:nvSpPr>
        <p:spPr>
          <a:ln/>
        </p:spPr>
      </p:sp>
      <p:sp>
        <p:nvSpPr>
          <p:cNvPr id="126979" name="Notes Placeholder 2"/>
          <p:cNvSpPr>
            <a:spLocks noGrp="1"/>
          </p:cNvSpPr>
          <p:nvPr>
            <p:ph type="body" idx="1"/>
          </p:nvPr>
        </p:nvSpPr>
        <p:spPr>
          <a:noFill/>
          <a:ln/>
        </p:spPr>
        <p:txBody>
          <a:bodyPr/>
          <a:lstStyle/>
          <a:p>
            <a:pPr eaLnBrk="1" hangingPunct="1"/>
            <a:r>
              <a:rPr lang="en-US">
                <a:latin typeface="Arial" pitchFamily="-84" charset="0"/>
                <a:ea typeface="ＭＳ Ｐゴシック" pitchFamily="-84" charset="-128"/>
                <a:cs typeface="ＭＳ Ｐゴシック" pitchFamily="-84" charset="-128"/>
              </a:rPr>
              <a:t>At the same time Jesus told his disciples not to proclaim him as the messiah. </a:t>
            </a:r>
          </a:p>
        </p:txBody>
      </p:sp>
      <p:sp>
        <p:nvSpPr>
          <p:cNvPr id="126980" name="Slide Number Placeholder 3"/>
          <p:cNvSpPr>
            <a:spLocks noGrp="1"/>
          </p:cNvSpPr>
          <p:nvPr>
            <p:ph type="sldNum" sz="quarter" idx="5"/>
          </p:nvPr>
        </p:nvSpPr>
        <p:spPr>
          <a:noFill/>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EA289060-F881-4DEF-B751-BA1519A7336E}" type="slidenum">
              <a:rPr kumimoji="0" lang="en-GB" sz="1200" b="0" i="0" u="none" strike="noStrike" kern="1200" cap="none" spc="0" normalizeH="0" baseline="0" noProof="0" smtClean="0">
                <a:ln>
                  <a:noFill/>
                </a:ln>
                <a:solidFill>
                  <a:srgbClr val="000000"/>
                </a:solidFill>
                <a:effectLst/>
                <a:uLnTx/>
                <a:uFillTx/>
                <a:latin typeface="Arial" pitchFamily="-84" charset="0"/>
                <a:ea typeface="ＭＳ Ｐゴシック" pitchFamily="-84" charset="-128"/>
                <a:cs typeface="ＭＳ Ｐゴシック" pitchFamily="-84" charset="-128"/>
              </a:rPr>
              <a:pPr marL="0" marR="0" lvl="0" indent="0" algn="r" defTabSz="914400" rtl="0" eaLnBrk="1" fontAlgn="base" latinLnBrk="0" hangingPunct="1">
                <a:lnSpc>
                  <a:spcPct val="100000"/>
                </a:lnSpc>
                <a:spcBef>
                  <a:spcPct val="0"/>
                </a:spcBef>
                <a:spcAft>
                  <a:spcPct val="0"/>
                </a:spcAft>
                <a:buClrTx/>
                <a:buSzTx/>
                <a:buFontTx/>
                <a:buNone/>
                <a:tabLst/>
                <a:defRPr/>
              </a:pPr>
              <a:t>35</a:t>
            </a:fld>
            <a:endParaRPr kumimoji="0" lang="en-GB" sz="1200" b="0" i="0" u="none" strike="noStrike" kern="1200" cap="none" spc="0" normalizeH="0" baseline="0" noProof="0">
              <a:ln>
                <a:noFill/>
              </a:ln>
              <a:solidFill>
                <a:srgbClr val="000000"/>
              </a:solidFill>
              <a:effectLst/>
              <a:uLnTx/>
              <a:uFillTx/>
              <a:latin typeface="Arial" pitchFamily="-84" charset="0"/>
              <a:ea typeface="ＭＳ Ｐゴシック" pitchFamily="-84" charset="-128"/>
              <a:cs typeface="ＭＳ Ｐゴシック" pitchFamily="-84" charset="-128"/>
            </a:endParaRPr>
          </a:p>
        </p:txBody>
      </p:sp>
    </p:spTree>
    <p:extLst>
      <p:ext uri="{BB962C8B-B14F-4D97-AF65-F5344CB8AC3E}">
        <p14:creationId xmlns:p14="http://schemas.microsoft.com/office/powerpoint/2010/main" val="131825227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Slide Image Placeholder 1"/>
          <p:cNvSpPr>
            <a:spLocks noGrp="1" noRot="1" noChangeAspect="1"/>
          </p:cNvSpPr>
          <p:nvPr>
            <p:ph type="sldImg"/>
          </p:nvPr>
        </p:nvSpPr>
        <p:spPr>
          <a:ln/>
        </p:spPr>
      </p:sp>
      <p:sp>
        <p:nvSpPr>
          <p:cNvPr id="129027" name="Notes Placeholder 2"/>
          <p:cNvSpPr>
            <a:spLocks noGrp="1"/>
          </p:cNvSpPr>
          <p:nvPr>
            <p:ph type="body" idx="1"/>
          </p:nvPr>
        </p:nvSpPr>
        <p:spPr>
          <a:noFill/>
          <a:ln/>
        </p:spPr>
        <p:txBody>
          <a:bodyPr/>
          <a:lstStyle/>
          <a:p>
            <a:pPr eaLnBrk="1" hangingPunct="1"/>
            <a:r>
              <a:rPr lang="en-US">
                <a:latin typeface="Arial" pitchFamily="-84" charset="0"/>
                <a:ea typeface="ＭＳ Ｐゴシック" pitchFamily="-84" charset="-128"/>
                <a:cs typeface="ＭＳ Ｐゴシック" pitchFamily="-84" charset="-128"/>
              </a:rPr>
              <a:t>Messiah a very political concept. What would the Romans think about that?</a:t>
            </a:r>
          </a:p>
          <a:p>
            <a:pPr eaLnBrk="1" hangingPunct="1"/>
            <a:endParaRPr lang="en-US">
              <a:latin typeface="Arial" pitchFamily="-84" charset="0"/>
              <a:ea typeface="ＭＳ Ｐゴシック" pitchFamily="-84" charset="-128"/>
              <a:cs typeface="ＭＳ Ｐゴシック" pitchFamily="-84" charset="-128"/>
            </a:endParaRPr>
          </a:p>
          <a:p>
            <a:pPr eaLnBrk="1" hangingPunct="1"/>
            <a:r>
              <a:rPr lang="en-US">
                <a:latin typeface="Arial" pitchFamily="-84" charset="0"/>
                <a:ea typeface="ＭＳ Ｐゴシック" pitchFamily="-84" charset="-128"/>
                <a:cs typeface="ＭＳ Ｐゴシック" pitchFamily="-84" charset="-128"/>
              </a:rPr>
              <a:t>From 4 B.C. to A.D. 135, several Jews (including Jesus) claimed to be the "Messiah". The announcement of each new "Messiah" was accompanied by an armed struggle against the Romans. Each of the Messiahs was executed (crucified) by Roman authorities without a trial. The Romans used instant punishment with immediate crucifixion as a public warning and deterrent against the Messiahs' inspiration for a Jewish revolt against Roman rule. Philo wrote that Pilate's tenure was associated with "briberies, insults, robberies, outrages, wanton injustices, constantly repeated executions without trial, and ceaseless and grievous cruelty." Claiming to be the "Messiah" was a capital offence.</a:t>
            </a:r>
          </a:p>
          <a:p>
            <a:pPr eaLnBrk="1" hangingPunct="1"/>
            <a:endParaRPr lang="en-US">
              <a:latin typeface="Arial" pitchFamily="-84" charset="0"/>
              <a:ea typeface="ＭＳ Ｐゴシック" pitchFamily="-84" charset="-128"/>
              <a:cs typeface="ＭＳ Ｐゴシック" pitchFamily="-84" charset="-128"/>
            </a:endParaRPr>
          </a:p>
          <a:p>
            <a:pPr eaLnBrk="1" hangingPunct="1"/>
            <a:r>
              <a:rPr lang="en-US">
                <a:latin typeface="Arial" pitchFamily="-84" charset="0"/>
                <a:ea typeface="ＭＳ Ｐゴシック" pitchFamily="-84" charset="-128"/>
                <a:cs typeface="ＭＳ Ｐゴシック" pitchFamily="-84" charset="-128"/>
              </a:rPr>
              <a:t>Jesus didn’t have the foundation in occupied Palestine to be proclaimed the Messiah. </a:t>
            </a:r>
          </a:p>
        </p:txBody>
      </p:sp>
      <p:sp>
        <p:nvSpPr>
          <p:cNvPr id="129028" name="Slide Number Placeholder 3"/>
          <p:cNvSpPr>
            <a:spLocks noGrp="1"/>
          </p:cNvSpPr>
          <p:nvPr>
            <p:ph type="sldNum" sz="quarter" idx="5"/>
          </p:nvPr>
        </p:nvSpPr>
        <p:spPr>
          <a:noFill/>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CBC19D05-B4B6-40E4-8CF8-D90397C1416B}" type="slidenum">
              <a:rPr kumimoji="0" lang="en-GB" sz="1200" b="0" i="0" u="none" strike="noStrike" kern="1200" cap="none" spc="0" normalizeH="0" baseline="0" noProof="0" smtClean="0">
                <a:ln>
                  <a:noFill/>
                </a:ln>
                <a:solidFill>
                  <a:srgbClr val="000000"/>
                </a:solidFill>
                <a:effectLst/>
                <a:uLnTx/>
                <a:uFillTx/>
                <a:latin typeface="Arial" pitchFamily="-84" charset="0"/>
                <a:ea typeface="ＭＳ Ｐゴシック" pitchFamily="-84" charset="-128"/>
                <a:cs typeface="ＭＳ Ｐゴシック" pitchFamily="-84" charset="-128"/>
              </a:rPr>
              <a:pPr marL="0" marR="0" lvl="0" indent="0" algn="r" defTabSz="914400" rtl="0" eaLnBrk="1" fontAlgn="base" latinLnBrk="0" hangingPunct="1">
                <a:lnSpc>
                  <a:spcPct val="100000"/>
                </a:lnSpc>
                <a:spcBef>
                  <a:spcPct val="0"/>
                </a:spcBef>
                <a:spcAft>
                  <a:spcPct val="0"/>
                </a:spcAft>
                <a:buClrTx/>
                <a:buSzTx/>
                <a:buFontTx/>
                <a:buNone/>
                <a:tabLst/>
                <a:defRPr/>
              </a:pPr>
              <a:t>36</a:t>
            </a:fld>
            <a:endParaRPr kumimoji="0" lang="en-GB" sz="1200" b="0" i="0" u="none" strike="noStrike" kern="1200" cap="none" spc="0" normalizeH="0" baseline="0" noProof="0">
              <a:ln>
                <a:noFill/>
              </a:ln>
              <a:solidFill>
                <a:srgbClr val="000000"/>
              </a:solidFill>
              <a:effectLst/>
              <a:uLnTx/>
              <a:uFillTx/>
              <a:latin typeface="Arial" pitchFamily="-84" charset="0"/>
              <a:ea typeface="ＭＳ Ｐゴシック" pitchFamily="-84" charset="-128"/>
              <a:cs typeface="ＭＳ Ｐゴシック" pitchFamily="-84" charset="-128"/>
            </a:endParaRPr>
          </a:p>
        </p:txBody>
      </p:sp>
    </p:spTree>
    <p:extLst>
      <p:ext uri="{BB962C8B-B14F-4D97-AF65-F5344CB8AC3E}">
        <p14:creationId xmlns:p14="http://schemas.microsoft.com/office/powerpoint/2010/main" val="27719982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1AC99EEB-C080-4674-B723-00E6D2008B8A}" type="slidenum">
              <a:rPr kumimoji="0" lang="en-US" sz="1200" b="0" i="0" u="none" strike="noStrike" kern="1200" cap="none" spc="0" normalizeH="0" baseline="0" noProof="0">
                <a:ln>
                  <a:noFill/>
                </a:ln>
                <a:solidFill>
                  <a:srgbClr val="000000"/>
                </a:solidFill>
                <a:effectLst/>
                <a:uLnTx/>
                <a:uFillTx/>
                <a:latin typeface="Arial" pitchFamily="-12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38</a:t>
            </a:fld>
            <a:endParaRPr kumimoji="0" lang="en-US" sz="1200" b="0" i="0" u="none" strike="noStrike" kern="1200" cap="none" spc="0" normalizeH="0" baseline="0" noProof="0">
              <a:ln>
                <a:noFill/>
              </a:ln>
              <a:solidFill>
                <a:srgbClr val="000000"/>
              </a:solidFill>
              <a:effectLst/>
              <a:uLnTx/>
              <a:uFillTx/>
              <a:latin typeface="Arial" pitchFamily="-128" charset="0"/>
              <a:ea typeface="+mn-ea"/>
              <a:cs typeface="+mn-cs"/>
            </a:endParaRPr>
          </a:p>
        </p:txBody>
      </p:sp>
      <p:sp>
        <p:nvSpPr>
          <p:cNvPr id="7170" name="Rectangle 2"/>
          <p:cNvSpPr>
            <a:spLocks noGrp="1" noRot="1" noChangeAspect="1" noChangeArrowheads="1" noTextEdit="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7171" name="Rectangle 3"/>
          <p:cNvSpPr>
            <a:spLocks noGrp="1"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prstTxWarp prst="textNoShape">
              <a:avLst/>
            </a:prstTxWarp>
          </a:bodyPr>
          <a:lstStyle/>
          <a:p>
            <a:r>
              <a:rPr lang="en-GB"/>
              <a:t>Explain about who opposed Jesus. Apparent anti-S of gospels. Written during time of separation and conflict between church and Judaism.</a:t>
            </a:r>
          </a:p>
          <a:p>
            <a:r>
              <a:rPr lang="en-GB"/>
              <a:t>Pharisees were basis of modern Judaism. Jesus often called a rabbi. </a:t>
            </a:r>
          </a:p>
          <a:p>
            <a:r>
              <a:rPr lang="en-GB"/>
              <a:t>Jesus became angry with the stubborn attitude of the religious leaders because they were obstructing his work and mission – to bring the kingdom of heaven on earth.</a:t>
            </a:r>
          </a:p>
          <a:p>
            <a:endParaRPr lang="en-GB"/>
          </a:p>
          <a:p>
            <a:r>
              <a:rPr lang="en-GB"/>
              <a:t>“Woe to you, scribes and Pharisees, hypocrites! for you are like whitewashed tombs, which outwardly appear beautiful, but within they are full of dead men’s bones and all uncleanness.”</a:t>
            </a:r>
          </a:p>
          <a:p>
            <a:r>
              <a:rPr lang="en-GB"/>
              <a:t>							</a:t>
            </a:r>
            <a:r>
              <a:rPr lang="en-GB" sz="900"/>
              <a:t>Matthew 23: 27 </a:t>
            </a:r>
          </a:p>
          <a:p>
            <a:endParaRPr lang="en-GB"/>
          </a:p>
        </p:txBody>
      </p:sp>
    </p:spTree>
    <p:extLst>
      <p:ext uri="{BB962C8B-B14F-4D97-AF65-F5344CB8AC3E}">
        <p14:creationId xmlns:p14="http://schemas.microsoft.com/office/powerpoint/2010/main" val="95622472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r>
              <a:rPr lang="en-US" dirty="0"/>
              <a:t>In</a:t>
            </a:r>
            <a:r>
              <a:rPr lang="en-US" baseline="0" dirty="0"/>
              <a:t> Jesus time many </a:t>
            </a:r>
            <a:r>
              <a:rPr lang="en-US" baseline="0" dirty="0" err="1"/>
              <a:t>Judaisms</a:t>
            </a:r>
            <a:r>
              <a:rPr lang="en-US" baseline="0" dirty="0"/>
              <a:t>. Not monolithic. Never has been. Always different ways to interpret and apply the Torah. Many arguments but this meant a lot of religious freedom. Jesus group one of many. </a:t>
            </a:r>
            <a:endParaRPr lang="en-US" dirty="0"/>
          </a:p>
          <a:p>
            <a:endParaRPr lang="en-US" dirty="0"/>
          </a:p>
          <a:p>
            <a:r>
              <a:rPr lang="en-US" dirty="0"/>
              <a:t>The Sadducees were a priestly group, Aaronites, associated with the leadership of the Temple in Jerusalem. Sadducees represented the aristocratic group of the Hasmonean High Priests. This Priestly lineage had been blamed by the Pharisees for allowing the Syrian Emperor Antiochus IV Epiphanes to desecrate the Temple of Jerusalem with idolatrous sacrifices and to martyr monotheistic Jews. The </a:t>
            </a:r>
            <a:r>
              <a:rPr lang="en-US" dirty="0" err="1"/>
              <a:t>Hasmoneans</a:t>
            </a:r>
            <a:r>
              <a:rPr lang="en-US" dirty="0"/>
              <a:t> ruled as "priest-kings", claiming the titles of high priest and king simultaneously, and like other aristocracies across the Hellenistic world became increasingly influenced by Hellenistic syncretism and Greek philosophies. Sadducees followed the Hebrew Bible literally.  Rejected Oral Torah, rejected life after deat</a:t>
            </a:r>
            <a:r>
              <a:rPr lang="en-US" baseline="0" dirty="0"/>
              <a:t>h and resurrection. Disappeared after destruction of the Temple. Collaborators with the Romans. High priest appointed by the Romans. They kept his vestments.</a:t>
            </a:r>
          </a:p>
          <a:p>
            <a:endParaRPr lang="en-US" baseline="0" dirty="0"/>
          </a:p>
          <a:p>
            <a:r>
              <a:rPr lang="en-US" dirty="0"/>
              <a:t>Then, in 167 BCE, Antiochus IV invaded Judea, entered the Temple, and stripped it of money and ceremonial objects. He imposed a program of forced </a:t>
            </a:r>
            <a:r>
              <a:rPr lang="en-US" dirty="0" err="1"/>
              <a:t>hellenization</a:t>
            </a:r>
            <a:r>
              <a:rPr lang="en-US" dirty="0"/>
              <a:t>, requiring Jews to abandon their own laws and customs, and precipitating the Maccabean Revolt. Jerusalem was liberated in 165 BCE and the Temple was restored. In 141 BCE an assembly of priests and others affirmed Simon Maccabeus as high priest and leader, in effect establishing the Hasmonean dynasty.</a:t>
            </a:r>
          </a:p>
          <a:p>
            <a:endParaRPr lang="en-US" dirty="0"/>
          </a:p>
          <a:p>
            <a:r>
              <a:rPr lang="en-US" dirty="0"/>
              <a:t>Pharisees – ‘set apart’. a political party, a social movement, and a school of thought among Jews during the Second Temple period under the Hasmonean dynasty (140–37 BC) in the wake of the Maccabean Revolt. Focused on synagogue.</a:t>
            </a:r>
            <a:r>
              <a:rPr lang="en-US" baseline="0" dirty="0"/>
              <a:t> When in Babylon developed synagogue for worship, prayer and study. After return to Jerusalem. Popular, democratic, progressive, develop oral Torah for application to everyday life. Became normative Judaism after 70 AD.</a:t>
            </a:r>
          </a:p>
          <a:p>
            <a:endParaRPr lang="en-US" baseline="0" dirty="0"/>
          </a:p>
          <a:p>
            <a:r>
              <a:rPr lang="en-US" dirty="0"/>
              <a:t>The </a:t>
            </a:r>
            <a:r>
              <a:rPr lang="en-US" b="1" dirty="0" err="1"/>
              <a:t>Essenes</a:t>
            </a:r>
            <a:r>
              <a:rPr lang="en-US" dirty="0"/>
              <a:t> were a Jewish religious group that flourished from the 2nd century BCE to the 1st century CE that some scholars claim seceded from the Zadokite priests. Being much fewer in number than the Pharisees and the Sadducees (the other two major sects at the time) the Essenes lived in various cities but congregated in communal life dedicated to asceticism, voluntary poverty, daily baptisms, and abstinence from worldly pleasures. Many separate but related religious groups of that era shared similar mystic, eschatological, messianic, and ascetic beliefs. These groups are collectively referred to by various scholars as the "</a:t>
            </a:r>
            <a:r>
              <a:rPr lang="en-US" dirty="0" err="1"/>
              <a:t>Essenes</a:t>
            </a:r>
            <a:r>
              <a:rPr lang="en-US" dirty="0"/>
              <a:t>." Josephus records that </a:t>
            </a:r>
            <a:r>
              <a:rPr lang="en-US" dirty="0" err="1"/>
              <a:t>Essenes</a:t>
            </a:r>
            <a:r>
              <a:rPr lang="en-US" dirty="0"/>
              <a:t> existed in large numbers, and thousands lived throughout Judæa. The </a:t>
            </a:r>
            <a:r>
              <a:rPr lang="en-US" dirty="0" err="1"/>
              <a:t>Essenes</a:t>
            </a:r>
            <a:r>
              <a:rPr lang="en-US" dirty="0"/>
              <a:t> believed they were the </a:t>
            </a:r>
            <a:r>
              <a:rPr lang="en-US" i="1" dirty="0"/>
              <a:t>last generation of the last generations</a:t>
            </a:r>
            <a:r>
              <a:rPr lang="en-US" dirty="0"/>
              <a:t> and anticipated Teacher of Righteousness, Aaronic High Priest, and High Guard Messiah, similar to the Prophet, Priest and King expectations of the Pharisees. </a:t>
            </a:r>
            <a:endParaRPr lang="en-US" baseline="0" dirty="0"/>
          </a:p>
          <a:p>
            <a:endParaRPr lang="en-US" baseline="0" dirty="0"/>
          </a:p>
          <a:p>
            <a:r>
              <a:rPr lang="en-US" b="1" dirty="0"/>
              <a:t>Zealotry</a:t>
            </a:r>
            <a:r>
              <a:rPr lang="en-US" dirty="0"/>
              <a:t> was originally a political movement in first century Second Temple Judaism which sought to incite the people of Iudaea Province to rebel against the Roman Empire and expel it from the Holy land by force of arms, most notably during the Great Jewish Revolt (66-70). The Zealots were a "fourth sect", founded by Judas of Galilee (also called Judas of </a:t>
            </a:r>
            <a:r>
              <a:rPr lang="en-US" dirty="0" err="1"/>
              <a:t>Gamala</a:t>
            </a:r>
            <a:r>
              <a:rPr lang="en-US" dirty="0"/>
              <a:t>) and Zadok the Pharisee in the year 6 against Quirinius' tax reform, shortly after the Roman state declared (what had most recently been the territory of Herod Archelaus) a Roman Province, The Zealots objected to Roman rule and violently sought to eradicate it by generally targeting Romans and Greeks. Zealots engaged in violence against other Jews were called the </a:t>
            </a:r>
            <a:r>
              <a:rPr lang="en-US" dirty="0" err="1"/>
              <a:t>Sicarii</a:t>
            </a:r>
            <a:r>
              <a:rPr lang="en-US" dirty="0"/>
              <a:t>. They raided Jewish habitations and killed Jews they considered apostate and collaborators, while also urging Jews to fight Romans and other Jews for the cause. The Zealots had the leading role in the Jewish Revolt of 66. After the destruction of Jerusalem and the Second Temple in AD 70, 960 Zealots under the lead of Elazar ben Yair took refuge by capturing the Roman fortress of Masada and taking no prisoners. Rome sent the Tenth Legion to retake the stronghold, but it failed for three years. It is estimated that they took over 1,000 casualties in the process. The Zealots held the fortress even after the Romans invented new types of siege engines. Finally, in the third year of the siege, 73, The Romans completed a massive earthwork siege ramp up one face of the mountain on which Masada sat. This allowed them to bring the full strength of their siege to bear and penetrate the walls, a feat impossible before due to the topography of the mountain itself. When the Romans stormed in to capture the Zealots, they found that the fighters and their families had all committed suicide.</a:t>
            </a:r>
          </a:p>
          <a:p>
            <a:endParaRPr lang="en-US" baseline="0" dirty="0"/>
          </a:p>
          <a:p>
            <a:r>
              <a:rPr lang="en-US" dirty="0"/>
              <a:t>Scribes in Ancient Israel, as in most of the ancient world, were distinguished professionals who could exercise functions we would associate with lawyers, government ministers, judges, or even financiers. Some scribes copied documents, but this was not necessarily part of their job.</a:t>
            </a:r>
          </a:p>
          <a:p>
            <a:r>
              <a:rPr lang="en-US" dirty="0"/>
              <a:t>In 586 B.C., Jerusalem was captured by the Babylonians. The Temple was looted and then destroyed by fire. The Jews were exiled.</a:t>
            </a:r>
          </a:p>
          <a:p>
            <a:r>
              <a:rPr lang="en-US" dirty="0"/>
              <a:t>About 70 years later, the Jewish captives returned to Jerusalem from Babylon. According to the Bible, Ezra recovered a copy of the Torah and read it aloud to the whole nation.</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E5BD9799-3424-48D7-9690-6B39775B19C1}" type="slidenum">
              <a:rPr kumimoji="0" lang="en-US" sz="1200" b="0" i="0" u="none" strike="noStrike" kern="1200" cap="none" spc="0" normalizeH="0" baseline="0" noProof="0" smtClean="0">
                <a:ln>
                  <a:noFill/>
                </a:ln>
                <a:solidFill>
                  <a:srgbClr val="000000"/>
                </a:solidFill>
                <a:effectLst/>
                <a:uLnTx/>
                <a:uFillTx/>
                <a:latin typeface="Arial" pitchFamily="-12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39</a:t>
            </a:fld>
            <a:endParaRPr kumimoji="0" lang="en-US" sz="1200" b="0" i="0" u="none" strike="noStrike" kern="1200" cap="none" spc="0" normalizeH="0" baseline="0" noProof="0">
              <a:ln>
                <a:noFill/>
              </a:ln>
              <a:solidFill>
                <a:srgbClr val="000000"/>
              </a:solidFill>
              <a:effectLst/>
              <a:uLnTx/>
              <a:uFillTx/>
              <a:latin typeface="Arial" pitchFamily="-128" charset="0"/>
              <a:ea typeface="+mn-ea"/>
              <a:cs typeface="+mn-cs"/>
            </a:endParaRPr>
          </a:p>
        </p:txBody>
      </p:sp>
    </p:spTree>
    <p:extLst>
      <p:ext uri="{BB962C8B-B14F-4D97-AF65-F5344CB8AC3E}">
        <p14:creationId xmlns:p14="http://schemas.microsoft.com/office/powerpoint/2010/main" val="34954508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The Pharisees</a:t>
            </a:r>
          </a:p>
          <a:p>
            <a:endParaRPr lang="en-GB" sz="1200" b="0" i="0" u="none" strike="noStrike" kern="1200">
              <a:solidFill>
                <a:schemeClr val="tx1"/>
              </a:solidFill>
              <a:effectLst/>
              <a:latin typeface="Arial" pitchFamily="-128" charset="0"/>
              <a:ea typeface="ＭＳ Ｐゴシック" pitchFamily="-68" charset="-128"/>
              <a:cs typeface="ＭＳ Ｐゴシック" pitchFamily="-68" charset="-128"/>
            </a:endParaRPr>
          </a:p>
          <a:p>
            <a:r>
              <a:rPr lang="en-GB" sz="1200" b="0" i="0" u="none" strike="noStrike" kern="1200">
                <a:solidFill>
                  <a:schemeClr val="tx1"/>
                </a:solidFill>
                <a:effectLst/>
                <a:latin typeface="Arial" pitchFamily="-128" charset="0"/>
                <a:ea typeface="ＭＳ Ｐゴシック" pitchFamily="-68" charset="-128"/>
                <a:cs typeface="ＭＳ Ｐゴシック" pitchFamily="-68" charset="-128"/>
              </a:rPr>
              <a:t>Party </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representing the religious views, practises, and hopes of the kernel of the Jewish people in the time of the Second Temple and in opposition to the priestly Sadducees. They were accordingly scrupulous observers of the Law as interpreted by the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Soferim</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or Scribes, in accordance with tradition. No true estimate of the character of the Pharisees can be obtained from the New Testament writings, which take a polemical attitude toward them (</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hlinkClick r:id="rId3"/>
              </a:rPr>
              <a:t>see New Testament</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nor from Josephus, who, writing for Roman readers and in view of the Messianic expectations of the Pharisees, represents the latter as a philosophical sect.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Perisha</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(the singular of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Perishaya</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denotes "one who separates himself," or keeps away from persons or things impure, in order to attain the degree of holiness and righteousness required in those who would commune with God (comp., for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Perishut</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and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Perisha</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Tan.,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Wayeẓe</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ed. Buber, p. 21;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Abot</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iii. 13;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Soṭah</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ix. 15;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Midr</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Teh</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xv. 1; Num. R. x. 23;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Targ</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Gen. xlix. 26).</a:t>
            </a:r>
          </a:p>
          <a:p>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The Pharisees formed a league or brotherhood of their own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ḥaburah</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admitting only those who, in the presence of three members, pledged themselves to the strict observance of Levitical purity, to the avoidance of closer association with the </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hlinkClick r:id="rId4"/>
              </a:rPr>
              <a:t>'Am ha-Areẓ</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(the ignorant and careless boor), to the scrupulous payment of tithes and other imposts due to the priest, the Levite, and the poor, and to a conscientious regard for vows and for other people's property (Dem. ii. 3;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Tosef</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Dem. ii. 1). They called their members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ḥaberim</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(brothers), while they passed under the name of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Perishaya</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or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Perushim</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Though originally identical with the </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hlinkClick r:id="rId5"/>
              </a:rPr>
              <a:t>Ḥasidim</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they reserved the title of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ḥasid</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for former generations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ḥasidim</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ha-</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rishonim</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hlinkClick r:id="rId6"/>
              </a:rPr>
              <a:t>see Essenes</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retaining, however, the name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Perishut</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a:t>
            </a:r>
            <a:r>
              <a:rPr lang="el-GR" sz="1200" b="0" i="0" u="none" strike="noStrike" kern="1200" dirty="0" err="1">
                <a:solidFill>
                  <a:schemeClr val="tx1"/>
                </a:solidFill>
                <a:effectLst/>
                <a:latin typeface="Arial" pitchFamily="-128" charset="0"/>
                <a:ea typeface="ＭＳ Ｐゴシック" pitchFamily="-68" charset="-128"/>
                <a:cs typeface="ＭＳ Ｐゴシック" pitchFamily="-68" charset="-128"/>
              </a:rPr>
              <a:t>Αμιξία</a:t>
            </a:r>
            <a:r>
              <a:rPr lang="el-GR" sz="1200" b="0" i="0" u="none" strike="noStrike" kern="1200" dirty="0">
                <a:solidFill>
                  <a:schemeClr val="tx1"/>
                </a:solidFill>
                <a:effectLst/>
                <a:latin typeface="Arial" pitchFamily="-128" charset="0"/>
                <a:ea typeface="ＭＳ Ｐゴシック" pitchFamily="-68" charset="-128"/>
                <a:cs typeface="ＭＳ Ｐゴシック" pitchFamily="-68" charset="-128"/>
              </a:rPr>
              <a:t> = "</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separation," in contradistinction to '</a:t>
            </a:r>
            <a:r>
              <a:rPr lang="el-GR" sz="1200" b="0" i="0" u="none" strike="noStrike" kern="1200" dirty="0">
                <a:solidFill>
                  <a:schemeClr val="tx1"/>
                </a:solidFill>
                <a:effectLst/>
                <a:latin typeface="Arial" pitchFamily="-128" charset="0"/>
                <a:ea typeface="ＭＳ Ｐゴシック" pitchFamily="-68" charset="-128"/>
                <a:cs typeface="ＭＳ Ｐゴシック" pitchFamily="-68" charset="-128"/>
              </a:rPr>
              <a:t>Επιμιξία = "</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intermingling") as their watch word from the time of the Maccabean contest (see II Macc. xiv. 37; comp. verse 3). Yet, while the more rigorous ones withdrew from political life after the death of Judas Maccabeus, refused to recognize the Hasmonean high priests and kings as legitimate rulers of the Temple and of the state, and, as Essenes, formed a brotherhood of their own, the majority took a less antagonistic attitude toward the Maccabean dynasty, who, like Phinehas, their "father," had obtained their title by zeal for God (I Macc. ii. 54); and they finally succeeded in infusing their own views and principles into the political and religious life of the people.</a:t>
            </a:r>
          </a:p>
          <a:p>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Principle of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Democracy.It</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was, however, only after a long and protracted struggle with the Sadducees that they won their lasting triumph in the interpretation and execution of the Law. The Sadducees, jealously guarding the privileges and prerogatives established since the days of Solomon, when Zadok, their ancestor, officiated as priest, insisted upon the literal observance of the Law; the Pharisees, on the other hand, claimed prophetic or Mosaic authority for their interpretation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Ber</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48b;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Shab</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14b;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Yoma</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80a;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Yeb</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16a; Nazir 53a;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Ḥul</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137b; </a:t>
            </a:r>
            <a:r>
              <a:rPr lang="en-GB" sz="1200" b="0" i="1" u="none" strike="noStrike" kern="1200" dirty="0">
                <a:solidFill>
                  <a:schemeClr val="tx1"/>
                </a:solidFill>
                <a:effectLst/>
                <a:latin typeface="Arial" pitchFamily="-128" charset="0"/>
                <a:ea typeface="ＭＳ Ｐゴシック" pitchFamily="-68" charset="-128"/>
                <a:cs typeface="ＭＳ Ｐゴシック" pitchFamily="-68" charset="-128"/>
              </a:rPr>
              <a:t>et al.</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at the same time asserting the principles of religious democracy and progress. With reference to Ex. xix. 6, they maintained that "God gave all the people the heritage, the kingdom, the priesthood, and the holiness" (II Macc. ii. 17, Greek). As a matter of fact, the idea of the priestly sanctity of the whole people of Israel in many directions found its expression in the Mosaic law; as, for instance, when the precepts concerning unclean meat, intended originally for the priests only (Ezek. xliv. 31; comp. verse 14 and Judges xiii. 4), were extended to the whole people (Lev. xi.; Deut. xiv. 3-21); or when the prohibition of cutting the flesh in mourning for the dead was extended to all the people as "a holy nation" (Deut. xiv. 1-2; Lev. xix. 28; comp. Lev. xxi. 5); or when the Law itself was transferred from the sphere of the priesthood to every man in Israel (Ex. xix. 29-24; Deut. vi. 7, xi. 19; comp. xxxi. 9; Jer. ii. 8, xviii. 18).</a:t>
            </a:r>
          </a:p>
          <a:p>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The very institution of the synagogue for common worship and instruction was a Pharisaic declaration of the principle that the Torah is "the inheritance of the congregation of Jacob" (Deut. xxxiii. 3, Hebr.). In establishing schools and synagogues everywhere and enjoining each father to see that his son was instructed in the Law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Yer</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Ket</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vii. 32c;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Ḳid</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29a;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Sifre</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Deut. 46), the Pharisees made the Torah a power for the education of the Jewish people all over the world, a power whose influence, in fact, was felt even outside of the Jewish race (see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R.Meïr</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in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Sifra</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Aḥare</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Mot, 13; Matt. xxiii. 15; comp. Gen. R. xxviii.;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Jellinek</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"B. H." vi., p. xlvi.). The same sanctity that the priests in the Temple claimed for their meals, at which they gathered with the recitation of benedictions (I Sam. ix. 13) and after ablutions (</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hlinkClick r:id="rId7"/>
              </a:rPr>
              <a:t>see Ablution</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the Pharisees established for their meals, which were partaken of in holy assemblies after purifications and amidst benedictions (Geiger,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Urschrift</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pp. 121-124). Especially were the Sabbath and holy days made the means of sanctification (</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hlinkClick r:id="rId8"/>
              </a:rPr>
              <a:t>see Ḳiddush</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and, as at the sacrifices, wine was used in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honor</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of the day. A true Pharisee observed the same degree of purity in his daily meals as did the priest in the Temple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Tosef</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Dem. ii. 2; so did Abraham, according to B. M. 87a), wherefore it was necessary that he should avoid contact with the 'am ha-</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areẓ</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Ḥag</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ii. 7).</a:t>
            </a:r>
          </a:p>
          <a:p>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From Temple practise were adopted the mode of slaughtering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Sifre</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Deut. 75;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Ḥul</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28a) and the rules concerning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ta'arubot</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(the mingling of different kinds of food; comp. Hag. ii. 12; Zeb. viii.;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Ḥul</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viii. 1) and the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shi'urim</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(the quantities constituting a prohibition of the Law;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Yoma</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80a). Though derived from Deut. vi. 7 (comp. Josephus, "Ant." iv. 8, § 3), the daily recital of the "Shema'," as well as the other parts of the divine service, is a Pharisaic institution, the Pharisees having established their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ḥaburah</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or league, in each city to conduct the service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Ber</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iv. 7; comp. "Ant." xviii. 2, § 3; Geiger,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Urschrift</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p. 379). The tefillin, or </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hlinkClick r:id="rId9"/>
              </a:rPr>
              <a:t>Phylacteries</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as a symbolical consecration of head and arm, appear to be a counterpart of the high priest's diadem and breastplate; so with the </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hlinkClick r:id="rId10"/>
              </a:rPr>
              <a:t>Mezuzah</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as a symbolical consecration of the home, though both were derived from Scripture (Deut. vi. 8-9, xi. 18-19;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Sanh</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x. [xi.] 3), the original talismanic character having been forgotten (comp. Ex. xii. 13; Isa. lvii. 8).</a:t>
            </a:r>
          </a:p>
          <a:p>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In the Temple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Service.In</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the Temple itself the Pharisees obtained a hold at an early date, when they introduced the regular daily prayers besides the sacrifice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Tamid</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v. 1) and the institution of the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Ma'amadot</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(the representatives of the people during the sacrifices). Moreover, they declared that the priests were but deputies of the people. On the great Day of Atonement the high priest was told by the elders that he was but a messenger of the Sanhedrin and must officiate, therefore, in conformity with their (the Pharisees') rulings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Yoma</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i</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5; comp. Josephus, "Ant." xviii. 1, § 4). While the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Sadducean</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priesthood regarded the Temple as its domain and took it to be the privilege of the high priest to offer the daily burnt offering from his own treasury, the Pharisees demanded that it be furnished from the Temple treasury, which contained the contributions of the people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Sifra</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Ẓaw</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17;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Emor</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18). Similarly, the Pharisees insisted that the meal-offering which accompanied the meat-offering should be brought to the altar, while the Sadducees claimed it for themselves (Meg.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Ta'an</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viii.). Trivial as these differences appear, they are survivals of great issues. Thus the high priests, who, as may be learned from the words of Simon the Just (Lev. R. xxi., close; comp.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Ber</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7a;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Yoma</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v. 1, 19b), claimed to see an apparition of the Shekinah when entering the Holy of Holies, kindled the incense in their censers outside and thus were enveloped in the cloud when entering, in order that God might appear in the cloud upon the mercy-seat (Lev. xvi. 2). The Pharisees, discountenancing such claims, insisted that the incense must be kindled by the high priest within the Holy of Holies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Sifra</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Aḥare</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Mot, 3;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Tosef</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Yoma</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i</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8;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Yoma</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19b;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Yer</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Yoma</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i</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39a).</a:t>
            </a:r>
          </a:p>
          <a:p>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On the other hand, the Pharisees introduced rites in the Temple which originated in popular custom and were without foundation in the Law. Such was the water-procession of the people, on the night of Sukkot, from the Pool of Siloam, ending with the libation of water in the morning and the final beating of the willow-trees upon the altar at the close of the feast. The rite was a symbolic prayer for the year's rain (comp. Zach. xiv. 16-18; Isa. xiii. 3, xxx. 29;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Tosef</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Suk. iii. 18); and while the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Ḥasidim</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took a prominent part in the outbursts of popular rejoicing to which it gave rise, the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Sadducean</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priesthood was all the more averse to it (Suk. iv. 9-v. 4; 43b, 48b;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Tosef</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Suk. iii.). In all these practises the Pharisees obtained the ascendency over the Sadducees, claiming to be in possession of the tradition of the fathers ("Ant." xiii. 10, § 6; 16, § 2; xviii. 1, §§ 3-4;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Yoma</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19b).</a:t>
            </a:r>
          </a:p>
          <a:p>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A Party of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Progress.Yet</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the Pharisees represented also the principle of progress; they were less rigid in the execution of justice ("Ant." xiii. 10, § 6), and the day when the stern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Sadducean</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code was abolished was made a festival (Meg.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Ta'an</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iv.). While the Sadducees in adhering to the letter of the law required "an eye for an eye and a tooth for a tooth," the Pharisees, with the exception of Eliezer b. Hyrcanus, the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Shammaite</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interpreted this maxim to mean due compensation with money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Mek</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Mishpaṭim</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8; B.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Ḳ</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84b; comp. Matt. v. 38). The principle of retaliation, however, was applied consistently by the Sadducees in regard to false witnesses in cases involving capital punishment; but the Pharisees were less fair. The former referred the law "Thou shalt do unto him as he had intended unto his brother" (Deut. xix. 19, Hebr.) only to a case in which the one falsely accused had been actually executed; whereas the Pharisees desired the death penalty inflicted upon the false witness for the intention to secure the death of the accused by means of false testimony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Sifre</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Deut. 190; Mark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i</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6;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Tosef</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Sanh</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vi. 6; against the absurd theory, in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Mak</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5b, that in case the accused has been executed the false witness is exempt from the death penalty, see Geiger, </a:t>
            </a:r>
            <a:r>
              <a:rPr lang="en-GB" sz="1200" b="0" i="1" u="none" strike="noStrike" kern="1200" dirty="0">
                <a:solidFill>
                  <a:schemeClr val="tx1"/>
                </a:solidFill>
                <a:effectLst/>
                <a:latin typeface="Arial" pitchFamily="-128" charset="0"/>
                <a:ea typeface="ＭＳ Ｐゴシック" pitchFamily="-68" charset="-128"/>
                <a:cs typeface="ＭＳ Ｐゴシック" pitchFamily="-68" charset="-128"/>
              </a:rPr>
              <a:t>l.c.</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p. 140). But in general the Pharisees surrounded the penal laws, especially the death penalty, with so many qualifications that they were rarely executed (see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Sanh</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iv. 1, vi. 1;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Mak</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i</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10; </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hlinkClick r:id="rId11"/>
              </a:rPr>
              <a:t>see Capital Punishment</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hlinkClick r:id="rId12"/>
              </a:rPr>
              <a:t>Hatra'ah</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a:t>
            </a:r>
          </a:p>
          <a:p>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The laws concerning virginity and the levirate (Deut. xxii. 17, xxv. 9) also were interpreted by the Pharisees in accordance with the dictates of decency and common sense, while the Sadducees adhered strictly to the letter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Sifre</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Deut. 237, 291;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Yeb</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106b; instead of "Eliezer b. Jacob" [as siding with the Sadducees] probably "Eliezer ben Hyrcanus" should be read). The difference concerning the right of inheritance by the daughter as against the son's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daughter,which</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the Sadducees granted and the Pharisees denied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Yad</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iv. 7; Meg.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Ta'an</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v.;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Tosef</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Yad</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ii. 20;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Yer</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B. B. vii. 16a), seems to rest on differing practises among the various classes of people; the same is true with regard to the difference as to the master's responsibility for damage done by a slave or a beast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Yad</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iv. 7; B.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Ḳ</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viii. 4; but see Geiger, </a:t>
            </a:r>
            <a:r>
              <a:rPr lang="en-GB" sz="1200" b="0" i="1" u="none" strike="noStrike" kern="1200" dirty="0">
                <a:solidFill>
                  <a:schemeClr val="tx1"/>
                </a:solidFill>
                <a:effectLst/>
                <a:latin typeface="Arial" pitchFamily="-128" charset="0"/>
                <a:ea typeface="ＭＳ Ｐゴシック" pitchFamily="-68" charset="-128"/>
                <a:cs typeface="ＭＳ Ｐゴシック" pitchFamily="-68" charset="-128"/>
              </a:rPr>
              <a:t>l.c.</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pp. 143-144).</a:t>
            </a:r>
          </a:p>
          <a:p>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Sabbaths and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Festivals.Of</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decisive influence, however, were the great changes wrought by the Pharisees in the Sabbath and holy days, inasmuch as they succeeded in lending to these days a note of cheerfulness and domestic joy, while the Sadducees viewed them more or less as Temple festivals, and as imposing a tone of austerity upon the common people and the home. To begin with the Day of Atonement, the Pharisees wrested the power of atoning for the sins of the people from the high priest (see Lev. xvi. 30) and transferred it to the day itself, so that atonement was effected even without sacrifice and priest, provided there was genuine repentance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Yoma</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viii. 9;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Sifra</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Aḥare</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Mot, 8). So, too, the New Moon of the seventh month was transformed by them from a day of trumpet-blowing into a New-Year's Day devoted to the grand ideas of divine government and judgment (</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hlinkClick r:id="rId13"/>
              </a:rPr>
              <a:t>see New-Year</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On the eve of Passover the lessons of the Exodus story, recited over the wine and the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maẓẓah</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are given greater prominence than the paschal lamb (Pes. x.; </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hlinkClick r:id="rId14"/>
              </a:rPr>
              <a:t>See Haggadah</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hlinkClick r:id="rId15"/>
              </a:rPr>
              <a:t>Shel Pesaḥ</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The Biblical command enjoining a pilgrimage to the Temple in the festival season is fulfilled by going to greet the teacher and listen to his instruction on a festal day, as in former days people went to see the prophet (Suk. 27b, after II Kings iv. 23;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Beẓah</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15;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Shab</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152a;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Sifra</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to Lev. xxiii. 44).</a:t>
            </a:r>
          </a:p>
          <a:p>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But the most significant change was that which the Feast of Weeks underwent in its transformation from a Feast of Firstlings into a Feast of the Giving of the Law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Mek</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Yitro,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Baḥodesh</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3; Ex. R. xxxi.; </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hlinkClick r:id="rId16"/>
              </a:rPr>
              <a:t>see Jubilees, Book of</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The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Boethusians</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as the heirs of the Sadducees, still retained a trace of the agricultural character of the feast in adhering to the letter of the law which places the offering of the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omer</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(sheaf of the wave-offering) on the morrow after the Sabbath and the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Shabu'ot</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feast on the morrow after the seventh Sabbath following (Lev. xxiii. 15-16); whereas the Pharisees, in order to connect the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Shabu'ot</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feast with Passover and lend it an independent historical character, boldly interpreted the words "the morrow after Sabbath" as signifying "the day following the first Passover day," so that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Shabu'ot</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always falls upon the close of the first week of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Siwan</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(Meg.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Ta'an</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i</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Men. 65a, b;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Shab</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88a).</a:t>
            </a:r>
          </a:p>
          <a:p>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Especially significant are the Pharisaic innovations in connection with the Sabbath. One of them is the special duty imposed upon the mistress of the home to have the light kindled before Sabbath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Shab</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ii. 7), whereas the Samaritans and Karaites, who were in many ways followers of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Sadducean</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teachings, saw in the prohibition against kindling fire on Sabbath (Ex. xxxv. 3) a prohibition also against light in the home on Sabbath eve. The Samaritans and Karaites likewise observed literally the prohibition against leaving one place on Sabbath (Ex. xvi. 29), while the Pharisees included the whole width of the Israelitish camp—that is, 2,000 ells, or a radius of one mile—in the term "place," and made allowance besides for carrying things (which is otherwise forbidden; see Jer. xvii. 21-24) and for extending the Sabbath limit by means of an artificial union of spheres of settlement (</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hlinkClick r:id="rId17"/>
              </a:rPr>
              <a:t>see 'Erub</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hlinkClick r:id="rId18"/>
              </a:rPr>
              <a:t>Sabbath</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Their object was to render the Sabbath "a delight" (Isa. lviii. 13), a day of social and spiritual joy and elevation rather than a day of gloom. The old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Ḥasidim</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who probably lived together in large settlements, could easily treat these as one large house (see Geiger,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Jüd</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Zeit." ii. 24-27). Yet while they excluded the women from their festal gatherings, the Pharisees, their successors, transformed the Sabbath and festivals into seasons of domestic joy, bringing into increasing recognition the importance and dignity of woman as the builder and guardian of the home (comp. Niddah 38a, b; and Book of Jubilees,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i</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8, with Ezra's injunction; B.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Ḳ</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82a).</a:t>
            </a:r>
          </a:p>
          <a:p>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In regard to the laws of Levitical purity, which, in common with primitive custom, excluded woman periodically, and for weeks and months after child-birth, from the household (Lev. xii. 4-7, xv. 19-24), to which laws the ancient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Ḥasidim</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adhered with austere rigor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Shab</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64b; Horowitz,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Uralte</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Toseftas</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iv.-v.;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Pitḥe</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Niddah," pp. 54-56; Geiger, </a:t>
            </a:r>
            <a:r>
              <a:rPr lang="en-GB" sz="1200" b="0" i="1" u="none" strike="noStrike" kern="1200" dirty="0">
                <a:solidFill>
                  <a:schemeClr val="tx1"/>
                </a:solidFill>
                <a:effectLst/>
                <a:latin typeface="Arial" pitchFamily="-128" charset="0"/>
                <a:ea typeface="ＭＳ Ｐゴシック" pitchFamily="-68" charset="-128"/>
                <a:cs typeface="ＭＳ Ｐゴシック" pitchFamily="-68" charset="-128"/>
              </a:rPr>
              <a:t>l.c.</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ii. 27-28), the Pharisees took the common-sense course of encouraging the wife, despite the letter of the Law, to take her usual place in the home and appear in her wonted dignity before her husband and children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Ket</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61a;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Shab</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64b). So, too, it was with the Pharisaic leader Simeon b.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Shetaḥ</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who, in the reign of Queen Salome Alexandra, introduced the marriage document (</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hlinkClick r:id="rId19"/>
              </a:rPr>
              <a:t>Ketubah</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in order to protect the wife against the caprice of the husband; and while the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Shammaites</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would not allow the wife to be divorced unless she gave cause for suspicion of adultery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Sifre</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269;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Giṭ</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ix. 10, 90b; comp. Matt. v. 32), the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Hillelites</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and especially Akiba, in being more lenient in matters of divorce, had in view the welfare and peace of the home, which should be based upon affection (see Friedmann, "Pseudo-Seder Eliyahu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Zuṭa</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xv. 3). Many measures were taken by the Pharisees to prevent arbitrary acts on the part of the husband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Giṭ</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iv. 2-3 </a:t>
            </a:r>
            <a:r>
              <a:rPr lang="en-GB" sz="1200" b="0" i="1" u="none" strike="noStrike" kern="1200" dirty="0">
                <a:solidFill>
                  <a:schemeClr val="tx1"/>
                </a:solidFill>
                <a:effectLst/>
                <a:latin typeface="Arial" pitchFamily="-128" charset="0"/>
                <a:ea typeface="ＭＳ Ｐゴシック" pitchFamily="-68" charset="-128"/>
                <a:cs typeface="ＭＳ Ｐゴシック" pitchFamily="-68" charset="-128"/>
              </a:rPr>
              <a:t>et al.</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Possibly in order to accentuate the legal character of the divorce they insisted, against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Sadducean</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custom, on inserting in the document the words "according to the law of Moses and of Israel"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Yad</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iv. 8; but comp. Meg.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Ta'an</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vii.).</a:t>
            </a:r>
          </a:p>
          <a:p>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It was on account of such consideration for the welfare of the home that they stood in high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favor</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with the Jewish women ("Ant." xvii. 2, § 4). They discountenanced also the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Sadducean</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custom of special purifications for the officiating priest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Parah</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iii. 7;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Tosef</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ii. 1), and laid more stress upon the purification of the Temple vessels and upon the holiness of the Scripture scrolls, which, according to them, transmitted their holiness to the hands which touched them so as to make them "defile" (</a:t>
            </a:r>
            <a:r>
              <a:rPr lang="en-GB" sz="1200" b="0" i="1" u="none" strike="noStrike" kern="1200" dirty="0">
                <a:solidFill>
                  <a:schemeClr val="tx1"/>
                </a:solidFill>
                <a:effectLst/>
                <a:latin typeface="Arial" pitchFamily="-128" charset="0"/>
                <a:ea typeface="ＭＳ Ｐゴシック" pitchFamily="-68" charset="-128"/>
                <a:cs typeface="ＭＳ Ｐゴシック" pitchFamily="-68" charset="-128"/>
              </a:rPr>
              <a:t>i.e.</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make "taboo") the things touched by them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Yad</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iv. 6;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Tosef</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ii. 20;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Tosef</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Ḥag</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iii. 35; see Geiger,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Urschrift</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pp. 134-136).</a:t>
            </a:r>
          </a:p>
          <a:p>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Aristocracy of the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Learned.Most</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of these controversies, recorded from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thetime</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previous to the destruction of the Temple, are but faint echoes of the greater issues between the Pharisaic and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Sadducean</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parties, the latter representing the interests of the Temple, while the former were concerned that the spiritual life of the people should be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centered</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in the Torah and the Synagogue. While the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Sadducean</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priesthood prided itself upon its aristocracy of blood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Sanh</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iv. 2; Mid. v. 4;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Ket</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25a; Josephus, "Contra Ap."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i</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 7), the Pharisees created an aristocracy of learning instead, declaring a bastard who is a student of the Law to be higher in rank than an ignorant high priest (Hor. 13a), and glorying in the fact that their most prominent leaders were descendants of proselytes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Yoma</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71b;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Sanh</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96b). For the decision of their Scribes, or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Soferim</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(Josephus, </a:t>
            </a:r>
            <a:r>
              <a:rPr lang="el-GR" sz="1200" b="0" i="0" u="none" strike="noStrike" kern="1200" dirty="0" err="1">
                <a:solidFill>
                  <a:schemeClr val="tx1"/>
                </a:solidFill>
                <a:effectLst/>
                <a:latin typeface="Arial" pitchFamily="-128" charset="0"/>
                <a:ea typeface="ＭＳ Ｐゴシック" pitchFamily="-68" charset="-128"/>
                <a:cs typeface="ＭＳ Ｐゴシック" pitchFamily="-68" charset="-128"/>
              </a:rPr>
              <a:t>σοπισταί</a:t>
            </a:r>
            <a:r>
              <a:rPr lang="el-GR" sz="1200" b="0" i="0" u="none" strike="noStrike" kern="1200" dirty="0">
                <a:solidFill>
                  <a:schemeClr val="tx1"/>
                </a:solidFill>
                <a:effectLst/>
                <a:latin typeface="Arial" pitchFamily="-128" charset="0"/>
                <a:ea typeface="ＭＳ Ｐゴシック" pitchFamily="-68" charset="-128"/>
                <a:cs typeface="ＭＳ Ｐゴシック" pitchFamily="-68" charset="-128"/>
              </a:rPr>
              <a:t>; </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N. T., </a:t>
            </a:r>
            <a:r>
              <a:rPr lang="el-GR" sz="1200" b="0" i="0" u="none" strike="noStrike" kern="1200" dirty="0" err="1">
                <a:solidFill>
                  <a:schemeClr val="tx1"/>
                </a:solidFill>
                <a:effectLst/>
                <a:latin typeface="Arial" pitchFamily="-128" charset="0"/>
                <a:ea typeface="ＭＳ Ｐゴシック" pitchFamily="-68" charset="-128"/>
                <a:cs typeface="ＭＳ Ｐゴシック" pitchFamily="-68" charset="-128"/>
              </a:rPr>
              <a:t>γραμματεἴς</a:t>
            </a:r>
            <a:r>
              <a:rPr lang="el-GR" sz="1200" b="0" i="0" u="none" strike="noStrike" kern="1200" dirty="0">
                <a:solidFill>
                  <a:schemeClr val="tx1"/>
                </a:solidFill>
                <a:effectLst/>
                <a:latin typeface="Arial" pitchFamily="-128" charset="0"/>
                <a:ea typeface="ＭＳ Ｐゴシック" pitchFamily="-68" charset="-128"/>
                <a:cs typeface="ＭＳ Ｐゴシック" pitchFamily="-68" charset="-128"/>
              </a:rPr>
              <a:t>), </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consisting originally of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Aaronites</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Levites, and common Israelites, they claimed the same authority as for the Biblical law, even in case of error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Sifre</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Deut. 153-154); they endowed them with the power to abrogate the Law at times (</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hlinkClick r:id="rId20"/>
              </a:rPr>
              <a:t>see Abrogation of Laws</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and they went so far as to say that he who transgressed their words deserved death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Ber</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4a). By dint of this authority, claimed to be divine (R. H. 25a), they put the entire calendric system upon a new basis, independent of the priesthood. They took many burdens from the people by claiming for the sage, or scribe, the power of dissolving vows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Ḥag</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i</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8;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Tosef</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i</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a:t>
            </a:r>
          </a:p>
          <a:p>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On the whole, however, they added new restrictions to the Biblical law in order to keep the people at a safe distance from forbidden ground; as they termed it, "they made a fence around the Law" (Ab.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i</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1; Ab. R. N.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i</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.-xi.), interpreting the words "Ye shall watch my watch" (Lev. xviii. 30, Hebr.) to mean "Ye shall place a guard around my guard"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Yeb</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21a). Thus they forbade the people to drink wine or eat with the heathen, in order to prevent associations which might lead either to intermarriage or to idolatry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Shab</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17b). To the forbidden marriages of the Mosaic law relating to incest (Lev. xviii.-xx.) they added a number of others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Yeb</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ii. 4). After they had determined the kinds of work prohibited on the Sabbath they forbade the use of many things on the Sabbath on the ground that their use might lead to some prohibited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labor</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hlinkClick r:id="rId18"/>
              </a:rPr>
              <a:t>see Sabbath</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It was here that the foundation was laid of that system of rabbinic law which piled statute upon statute until often the real purpose of the Law was lost sight of (</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hlinkClick r:id="rId21"/>
              </a:rPr>
              <a:t>see Nomism</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But such restrictions are not confined to ritual laws. Also in regard to moral laws there are such additional prohibitions, as, for instance, the prohibition against what is called "the dust of slanderous speech"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Yer</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Peah</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i</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16a) or "the dust of usury" (B. M. 61b), or against unfair dealings, such as gambling, or keeping animals that feed on property of the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neighbors</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Tosef</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B.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Ḳ</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vii. 8;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Tosef</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Sanh</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v. 2, 5;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Sanh</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25b, 26b).</a:t>
            </a:r>
          </a:p>
          <a:p>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Doctrines of the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Pharisees.The</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aim and object of the Law, according to Pharisaic principles, are the training of man to a full realization of his responsibility to God and to the consecration of life by the performance of its manifold duties: the one is called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ol</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malkut</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shamayim</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(the yoke of God's Kingship) and the other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ol</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hamiẓwot</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(the yoke of His commandments). Every morning and evening the Jew takes both upon himself when reciting the "Shema'"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Ber</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ii. 2). "The Torah preaches: Take upon yourselves the yoke of God's Kingdom; let the fear of God be your judge and arbiter, and deal with one another according to the dictates of love"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Sifre</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Deut. 323). So says Josephus: "For the Jewish lawgiver all virtues are parts of religion" ("Contra Ap." ii., §§ 17, 19; comp. Philo, "De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Opificio</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Mundi," §§ 52, 55). Cain and the generation of the Flood sinned in that they denied that there are a Judgment and a Judge and a future of retribution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Targ</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Yer</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to Gen. iv. 8; Gen. R. xxvi.). The acceptance of God's Kingship implies acceptance of His commandments also, both such as are dictated by reason and the human conscience and such as are special decrees of God as Ruler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Sifra</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Aḥare</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Mot, 13). It means a perfect heart that fears the very thought of sin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Sifra</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Ḳedoshim</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2); the avoidance of sin from love of God (</a:t>
            </a:r>
            <a:r>
              <a:rPr lang="en-GB" sz="1200" b="0" i="1" u="none" strike="noStrike" kern="1200" dirty="0">
                <a:solidFill>
                  <a:schemeClr val="tx1"/>
                </a:solidFill>
                <a:effectLst/>
                <a:latin typeface="Arial" pitchFamily="-128" charset="0"/>
                <a:ea typeface="ＭＳ Ｐゴシック" pitchFamily="-68" charset="-128"/>
                <a:cs typeface="ＭＳ Ｐゴシック" pitchFamily="-68" charset="-128"/>
              </a:rPr>
              <a:t>ib.</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11); the fulfilment of His commandments without expectation of reward ('Ab.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Zarah</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19a); the avoidance of any impure thought or any act that may lead to sin (</a:t>
            </a:r>
            <a:r>
              <a:rPr lang="en-GB" sz="1200" b="0" i="1" u="none" strike="noStrike" kern="1200" dirty="0">
                <a:solidFill>
                  <a:schemeClr val="tx1"/>
                </a:solidFill>
                <a:effectLst/>
                <a:latin typeface="Arial" pitchFamily="-128" charset="0"/>
                <a:ea typeface="ＭＳ Ｐゴシック" pitchFamily="-68" charset="-128"/>
                <a:cs typeface="ＭＳ Ｐゴシック" pitchFamily="-68" charset="-128"/>
              </a:rPr>
              <a:t>ib.</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20b, with reference to Deut. xxiii. 10). The acceptance of God's Kingship implies also recognition of His just dealing with man, and a thankful attitude, even in misfortune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Sifre</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Deut. 32, 53;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Sifra</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Shemini</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1;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Mek</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Yitro, 10;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Ber</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ix. 5, 60b). God's Kingship, first proclaimed by Abraham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Sifre</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Deut. 313) and accepted by Israel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Mek</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Yitro,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Baḥodesh</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2-3), shall be universally recognized in the future.</a:t>
            </a:r>
          </a:p>
          <a:p>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The Future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Life.This</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is the Messianic hope of the Pharisees, voiced in all parts of the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synagogal</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liturgy; but it meant also the cessation of the kingdom of the worldly powers identified with idolatry and injustice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Mek</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'Amalek). In fact, for the ancient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Ḥasidim</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God's Kingship excluded that of any other ("Ant." xviii. 1, § 6). The Pharisees, who yielded to the temporary powers and enjoined the people to pray for the government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Abot</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iii. 2), waited nevertheless for the </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hlinkClick r:id="rId22"/>
              </a:rPr>
              <a:t>Kingdom of God</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consoling themselves in the meantime with the spiritual freedom granted by the study of the Law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Abot</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vi. 2). "He who takes upon himself the yoke of the Torah, the yoke of the worldly kingdom and of worldly care, will be removed from him"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Abot</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iii. 5). Josephus ("B. J." ii. 8, § 14; "Ant." xiii. 5, § 9; xviii. 1, § 3) carefully avoids mentioning the most essential doctrine of the Pharisees, the Messianic hope, which the Sadducees did not share with them; while for the Essenes time and conditions were predicted in their apocalyptic writings. Instead, Josephus merely says that "they ascribe everything to fate without depriving man of his freedom of action." This idea is expressed by Akiba: "Everything is foreseen [that is, predestined]; but at the same time freedom is given"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Abot</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iii. 15). Akiba, however, declares, "The world is judged by grace [not by blind fate nor by the Pauline law], and everything is determined by man's actions [not by blind acceptance of certain creeds]." Similar to Josephus' remark is the rabbinical saying, "All is decreed by God except fear of God"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Ber</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33b). "Man may act either virtuously or viciously, and his rewards or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punishmentsin</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the future shall be accordingly" ("Ant." xviii. 1, § 3). This corresponds with the "two ways of the Jewish teaching" (Ab. R. N. xxv.; </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hlinkClick r:id="rId23"/>
              </a:rPr>
              <a:t>see Didache</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But it was not the immortality of the soul which the Pharisees believed in, as Josephus puts it, but the resurrection of the body as expressed in the liturgy (</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hlinkClick r:id="rId24"/>
              </a:rPr>
              <a:t>see Resurrection</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and this formed part of their Messianic hope (</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hlinkClick r:id="rId25"/>
              </a:rPr>
              <a:t>see Eschatology</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a:t>
            </a:r>
          </a:p>
          <a:p>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In contradistinction to the Sadducees, who were satisfied with the political life committed to their own power as the ruling dynasty, the Pharisees represented the views and hopes of the people. The same was the case with regard to the belief in angels and demons. As Ecclesiastes and Ecclesiasticus indicate, the upper classes adhered for a long time to the Biblical view concerning the soul and the hereafter, caring little for the </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hlinkClick r:id="rId26"/>
              </a:rPr>
              <a:t>Angelology</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and </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hlinkClick r:id="rId27"/>
              </a:rPr>
              <a:t>Demonology</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of the Pharisees. These used them, with the help of the </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hlinkClick r:id="rId28"/>
              </a:rPr>
              <a:t>Ma'aseh Bereshit</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and </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hlinkClick r:id="rId28"/>
              </a:rPr>
              <a:t>Ma'aseh Merkabah</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not only to amplify the Biblical account, but to remove from the Bible anthropomorphisms and similarly obnoxious verbiage concerning the Deity by referring them to angelic and intermediary powers (for instance, Gen.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i</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26), and thereby to gradually sublimate and spiritualize the conception of God.</a:t>
            </a:r>
          </a:p>
          <a:p>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Ethics.The</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Pharisees are furthermore described by Josephus as extremely virtuous and sober, and as despising luxuries; and Ab. R. N. v. affirms that they led a life of privation. The ethics of the Pharisees is based upon the principle "Be holy, as the Lord your God is holy" (Lev. xix. 2, Hebr.); that is, strive to imitate God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Sifra</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and Tan.,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Ḳedoshim</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1;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Mek</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Shirah</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3;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Sifre</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Deut. 49; comp. Matt. v. 48: "Be ye therefore perfect, even as your Father which is in heaven is perfect"). So "Love thy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neighbor</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as thyself" is declared by them to be the principal law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Shab</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30a; Ab. R. N., text B, xxvi. [ed. Schechter, p. 53];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Sifra</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Ḳedoshim</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4) and, in order to demonstrate its universality, to be based on the verse declaring man to be made in the image of God (Gen. v. 1). "As He makes the sun shine alike upon the good and the evil," so does He extend His fatherly love to all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Shir</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ha-</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Shirim</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Zuṭa</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i</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Sifre</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Num. 134, Deut. 31, 40). Heathenism is hated on account of the moral depravity to which it leads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Sifre</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Num. 157), but the idolater who becomes an observer of the Law ranks with the high priest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Sifra</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Aḥare</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Mot, 13). It is a slanderous misrepresentation of the Pharisees to state that they "divorced morality and religion," when everywhere virtue, probity, and benevolence are declared by them to be the essence of the Law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Mak</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23b-24a;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Tosef</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Peah</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iv. 19; </a:t>
            </a:r>
            <a:r>
              <a:rPr lang="en-GB" sz="1200" b="0" i="1" u="none" strike="noStrike" kern="1200" dirty="0">
                <a:solidFill>
                  <a:schemeClr val="tx1"/>
                </a:solidFill>
                <a:effectLst/>
                <a:latin typeface="Arial" pitchFamily="-128" charset="0"/>
                <a:ea typeface="ＭＳ Ｐゴシック" pitchFamily="-68" charset="-128"/>
                <a:cs typeface="ＭＳ Ｐゴシック" pitchFamily="-68" charset="-128"/>
              </a:rPr>
              <a:t>et al.</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hlinkClick r:id="rId29"/>
              </a:rPr>
              <a:t>see Ethics</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a:t>
            </a:r>
          </a:p>
          <a:p>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The Charge of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Hypocrisy.Nothing</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could have been more loathsome to the genuine Pharisee than </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hlinkClick r:id="rId30"/>
              </a:rPr>
              <a:t>Hypocrisy</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"Whatever good a man does he should do it for the glory of God" (Ab. ii. 13;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Ber</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17a). Nicodemus is blamed for having given of his wealth to the poor in an ostentatious manner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Ket</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66b). An evil action may be justified where the motive is a good one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Ber</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63a). Still, the very air of sanctity surrounding the life of the Pharisees often led to abuses. Alexander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Jannæus</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warned his wife not against the Pharisees, his declared enemies, but against "the chameleon- or hyena-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ẓebo'im</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like hypocrites who act like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Zimri</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and claim the reward of Phinehas:"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Soṭah</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22b). An ancient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baraita</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enumerates seven classes of Pharisees, of which five consist of either eccentric fools or hypocrites: (1) "the shoulder Pharisee," who wears, as it were, his good actions. ostentatiously upon his shoulder; (2) "the wait-a-little Pharisee," who ever says, "Wait a little, until I have performed the good act awaiting me"; (3), "the bruised Pharisee," who in order to avoid looking at a woman runs against the wall so as to bruise himself and bleed; (4) "the pestle Pharisee," who walks with head down like the pestle in the mortar; (5) "the ever-reckoning Pharisee," who says, "Let me know what good I may do to counteract my neglect"; (6) "the God-fearing Pharisee," after the manner of Job; (7) "the God-loving Pharisee," after the manner of Abraham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Yer</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Ber</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ix. 14b;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Soṭah</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22b; Ab. R. N., text A, xxxvii.; text B, xlv. [ed. Schechter, pp. 55, 62]; the explanations in both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Talmuds</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vary greatly; see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Chwolson</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"Das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Letzte-Passahmahl</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p. 116). R. Joshua b. Hananiah, at the beginning of the second century, calls eccentric Pharisees "destroyers of the world"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Soṭah</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iii. 4); and the term "Pharisaic plagues" is frequently used by the leaders of the time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Yer</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Soṭah</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iii. 19a).</a:t>
            </a:r>
          </a:p>
          <a:p>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It is such types of Pharisees that Jesus had in view when hurling his scathing words of condemnation against the Pharisees, whom he denounced as "hypocrites," calling them "offspring of vipers" ("hyenas"; see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Ẓebu'im</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"whited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sepulchers</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which outwardly appear beautiful, but inwardly are full of dead men's bones"; "blind guides," "which strain out the gnat and swallow the camel" (Matt. vi. 2-5, 16; xii. 34; xv. 14; xxiii. 24, 27, Greek). He himself tells his disciples to do as the Scribes and "Pharisees who sit on Moses' seat [</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hlinkClick r:id="rId31"/>
              </a:rPr>
              <a:t>see Almemar</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bid them do"; but he blames them for not acting in the right spirit, for wearing large phylacteries and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ẓiẓit</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and for pretentiousness in many other things (</a:t>
            </a:r>
            <a:r>
              <a:rPr lang="en-GB" sz="1200" b="0" i="1" u="none" strike="noStrike" kern="1200" dirty="0">
                <a:solidFill>
                  <a:schemeClr val="tx1"/>
                </a:solidFill>
                <a:effectLst/>
                <a:latin typeface="Arial" pitchFamily="-128" charset="0"/>
                <a:ea typeface="ＭＳ Ｐゴシック" pitchFamily="-68" charset="-128"/>
                <a:cs typeface="ＭＳ Ｐゴシック" pitchFamily="-68" charset="-128"/>
              </a:rPr>
              <a:t>ib.</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xxiii. 2-7). Exactly so are hypocrites censured in the Midrash (Pes. R. xxii. [ed. Friedmann, p. 111]); wearing tefillin and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ẓiẓit</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they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harbor</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evil intentions in their breasts. Otherwise the Pharisees appear as friends of Jesus (Luke vii. 37, xiii. 31) and of the early Christians (Acts v. 38, xxiii. 9; "Ant." xx. 9, § 1).</a:t>
            </a:r>
          </a:p>
          <a:p>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Only in regard to intercourse with the unclean and "unwashed" multitude, with the 'am ha-</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areẓ</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the publican, and the sinner, did Jesus differ widely from the Pharisees (Mark ii. 16; Luke v. 30, vii. 39, xi. 38, xv. 2, xix. 7). In regard to the main doctrine he fully agreed with them, as the old version (Mark xii. 28-34) still has it. Owing, however, to the hostile attitude taken toward the Pharisaic schools by Pauline Christianity, especially in the time of the emperor Hadrian, "Pharisees" was inserted in the Gospels wherever the high priests and Sadducees or Herodians were originally mentioned as the persecutors of Jesus (</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hlinkClick r:id="rId3"/>
              </a:rPr>
              <a:t>see New Testament</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and a false impression, which still prevails in Christian circles and among all Christian writers, was created concerning the Pharisees.</a:t>
            </a:r>
          </a:p>
          <a:p>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History of the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Pharisees.It</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is difficult to state at what time the Pharisees, as a party, arose. Josephus first mentions them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inconnection</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with Jonathan, the successor of Judas Maccabeus ("Ant." xiii. 5, § 9). Under John Hyrcanus (135-105) they appear as a powerful party opposing the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Sadducean</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proclivities of the king, who had formerly been a disciple of theirs, though the story as told by Josephus is unhistorical ("Ant." xiii. 10, § 5; </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hlinkClick r:id="rId16"/>
              </a:rPr>
              <a:t>comp. Jubilees, Book of</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and </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hlinkClick r:id="rId32"/>
              </a:rPr>
              <a:t>Testament of the Twelve Patriarchs</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The Hasmonean dynasty, with its worldly ambitions and aspirations, met with little support from the Pharisees, whose aim was the maintenance of a religious spirit in accordance with their interpretation of the Law (</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hlinkClick r:id="rId33"/>
              </a:rPr>
              <a:t>see Psalms of Solomon</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Under Alexander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Jannæus</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(104-78) the conflict between the people, siding with the Pharisees, and the king became bitter and ended in cruel carnage ("Ant." xiii. 13, § 5; xiv. 1, § 2). Under his widow, Salome Alexandra (78-69), the Pharisees, led by Simeon ben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Shetaḥ</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came to power; they obtained seats in the Sanhedrin, and that time was afterward regarded as the golden age, full of the blessing of heaven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Sifra</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Beḥuḳḳotai</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i</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Ta'an</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23a). But the bloody vengeance they took upon the Sadducees led to a terrible reaction, and under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Aristobulus</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(69-63) the Sadducees regained their power ("Ant." xiii. 16, § 2-xiv. 1, § 2).</a:t>
            </a:r>
          </a:p>
          <a:p>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Amidst the bitter struggle which ensued, the Pharisees appeared before Pompey asking him to interfere and restore the old priesthood while abolishing the royalty of the Hasmoneans altogether ("Ant." xiv. 3, § 2). The defilement of the Temple by Pompey was regarded by the Pharisees as a divine punishment of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Sadducean</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misrule (Psalms of Solomon,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i</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ii., viii. 12-19). After the national independence had been lost, the Pharisees gained in influence while the star of the Sadducees waned. Herod found his chief opponents among the latter, and so he put the leaders of the Sanhedrin to death while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endeavoring</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by a milder treatment to win the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favor</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of the leaders of the Pharisees, who, though they refused to take the oath of allegiance, were otherwise friendly to him ("Ant." xiv. 9, § 4; xv. 1, § 1; 10, § 4; 11, §§ 5-6). Only when he provoked their indignation by his heathen proclivities did the Pharisees become his enemies and fall victims (4 B.C.) to his bloodthirstiness ("Ant." xvii. 2, § 4; 6, §§ 2-4). But the family of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Boethus</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whom Herod had raised to the high-priesthood, revived the spirit of the Sadducees, and thenceforth the Pharisees again had them as antagonists; still, they no longer possessed their former power, as the people always sided with the Pharisees ("Ant." xviii. 1, § 4). In King Agrippa (41-44) the Pharisees had a supporter and friend, and with the destruction of the Temple the Sadducees disappeared altogether, leaving the regulation of all Jewish affairs in the hands of the Pharisees.</a:t>
            </a:r>
          </a:p>
          <a:p>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Henceforth Jewish life was regulated by the teachings of the Pharisees; the whole history of Judaism was reconstructed from the Pharisaic point of view, and a new aspect was given to the Sanhedrin of the past. A new chain of tradition supplanted the older, priestly tradition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Abot</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i</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1).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Pharisaism</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shaped the character of Judaism and the life and thought of the Jew for all the future. True, it gave the Jewish religion a legalistic tendency and made "separatism" its chief characteristic; yet only thus were the pure monotheistic faith, the ethical ideal, and the intellectual and spiritual character of the Jew preserved in the midst of the downfall of the old world and the deluge of barbarism which swept over the medieval world.</a:t>
            </a: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BA7433EA-AC09-4C59-B59A-DCEBA414B6B8}" type="slidenum">
              <a:rPr kumimoji="0" lang="en-GB" sz="1200" b="0" i="0" u="none" strike="noStrike" kern="1200" cap="none" spc="0" normalizeH="0" baseline="0" noProof="0" smtClean="0">
                <a:ln>
                  <a:noFill/>
                </a:ln>
                <a:solidFill>
                  <a:srgbClr val="000000"/>
                </a:solidFill>
                <a:effectLst/>
                <a:uLnTx/>
                <a:uFillTx/>
                <a:latin typeface="Arial" pitchFamily="-12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41</a:t>
            </a:fld>
            <a:endParaRPr kumimoji="0" lang="en-GB" sz="1200" b="0" i="0" u="none" strike="noStrike" kern="1200" cap="none" spc="0" normalizeH="0" baseline="0" noProof="0">
              <a:ln>
                <a:noFill/>
              </a:ln>
              <a:solidFill>
                <a:srgbClr val="000000"/>
              </a:solidFill>
              <a:effectLst/>
              <a:uLnTx/>
              <a:uFillTx/>
              <a:latin typeface="Arial" pitchFamily="-128" charset="0"/>
              <a:ea typeface="+mn-ea"/>
              <a:cs typeface="+mn-cs"/>
            </a:endParaRPr>
          </a:p>
        </p:txBody>
      </p:sp>
    </p:spTree>
    <p:extLst>
      <p:ext uri="{BB962C8B-B14F-4D97-AF65-F5344CB8AC3E}">
        <p14:creationId xmlns:p14="http://schemas.microsoft.com/office/powerpoint/2010/main" val="269133402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A6A112D-4B39-4D0C-A4D6-C5214B91FA4D}" type="slidenum">
              <a:rPr kumimoji="0" lang="en-US" sz="1200" b="0" i="0" u="none" strike="noStrike" kern="1200" cap="none" spc="0" normalizeH="0" baseline="0" noProof="0">
                <a:ln>
                  <a:noFill/>
                </a:ln>
                <a:solidFill>
                  <a:srgbClr val="000000"/>
                </a:solidFill>
                <a:effectLst/>
                <a:uLnTx/>
                <a:uFillTx/>
                <a:latin typeface="Arial" pitchFamily="-12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42</a:t>
            </a:fld>
            <a:endParaRPr kumimoji="0" lang="en-US" sz="1200" b="0" i="0" u="none" strike="noStrike" kern="1200" cap="none" spc="0" normalizeH="0" baseline="0" noProof="0">
              <a:ln>
                <a:noFill/>
              </a:ln>
              <a:solidFill>
                <a:srgbClr val="000000"/>
              </a:solidFill>
              <a:effectLst/>
              <a:uLnTx/>
              <a:uFillTx/>
              <a:latin typeface="Arial" pitchFamily="-128" charset="0"/>
              <a:ea typeface="+mn-ea"/>
              <a:cs typeface="+mn-cs"/>
            </a:endParaRPr>
          </a:p>
        </p:txBody>
      </p:sp>
      <p:sp>
        <p:nvSpPr>
          <p:cNvPr id="78850" name="Rectangle 2"/>
          <p:cNvSpPr>
            <a:spLocks noGrp="1" noRot="1" noChangeAspect="1" noChangeArrowheads="1" noTextEdit="1"/>
          </p:cNvSpPr>
          <p:nvPr>
            <p:ph type="sldImg"/>
          </p:nvPr>
        </p:nvSpPr>
        <p:spPr>
          <a:ln/>
        </p:spPr>
      </p:sp>
      <p:sp>
        <p:nvSpPr>
          <p:cNvPr id="78851" name="Rectangle 3"/>
          <p:cNvSpPr>
            <a:spLocks noGrp="1" noChangeArrowheads="1"/>
          </p:cNvSpPr>
          <p:nvPr>
            <p:ph type="body" idx="1"/>
          </p:nvPr>
        </p:nvSpPr>
        <p:spPr/>
        <p:txBody>
          <a:bodyPr/>
          <a:lstStyle/>
          <a:p>
            <a:r>
              <a:rPr lang="en-US" dirty="0"/>
              <a:t>Much conflict although at other times friendship over 100 years.  ‘2 Torahs’. </a:t>
            </a:r>
            <a:r>
              <a:rPr lang="en-US" dirty="0" err="1"/>
              <a:t>Shammai</a:t>
            </a:r>
            <a:r>
              <a:rPr lang="en-US" dirty="0"/>
              <a:t> in majority. Hillel accepted rulings when </a:t>
            </a:r>
            <a:r>
              <a:rPr lang="en-US" dirty="0" err="1"/>
              <a:t>Shammai</a:t>
            </a:r>
            <a:r>
              <a:rPr lang="en-US" dirty="0"/>
              <a:t> won but not other way around. Hillel more humble. After Hillel died 10 CE his followers may have joined </a:t>
            </a:r>
            <a:r>
              <a:rPr lang="en-US" dirty="0" err="1"/>
              <a:t>Essenes</a:t>
            </a:r>
            <a:r>
              <a:rPr lang="en-US" dirty="0"/>
              <a:t>. Passing of 18 measures - against Gentiles - led to murder of bet Hillel prophets. 20 BCE People became more anti-Gentile as </a:t>
            </a:r>
            <a:r>
              <a:rPr lang="en-US" dirty="0" err="1"/>
              <a:t>Shammai</a:t>
            </a:r>
            <a:r>
              <a:rPr lang="en-US" dirty="0"/>
              <a:t> controlled Sanhedrin. </a:t>
            </a:r>
            <a:r>
              <a:rPr lang="en-US" dirty="0" err="1"/>
              <a:t>Shammai</a:t>
            </a:r>
            <a:r>
              <a:rPr lang="en-US" dirty="0"/>
              <a:t> became vice-president of Sanhedrin when </a:t>
            </a:r>
            <a:r>
              <a:rPr lang="en-US" dirty="0" err="1"/>
              <a:t>Menaham</a:t>
            </a:r>
            <a:r>
              <a:rPr lang="en-US" dirty="0"/>
              <a:t> - a follower of Hillel led a large outreach program to Gentiles. </a:t>
            </a:r>
          </a:p>
          <a:p>
            <a:r>
              <a:rPr lang="en-US" dirty="0"/>
              <a:t>In Talmud explanation for fall of Temple is “hatred without cause” around 30 CE.</a:t>
            </a:r>
          </a:p>
          <a:p>
            <a:r>
              <a:rPr lang="en-US" dirty="0"/>
              <a:t>The 18 measures were worse than the sin of the golden calf because they nullified the purpose of Israel to be a witness.</a:t>
            </a:r>
          </a:p>
          <a:p>
            <a:r>
              <a:rPr lang="en-US" dirty="0"/>
              <a:t>Hillel - wanted to fulfill mission of Jews - witness to Gentiles. Sent missionaries out among Gentiles to promote </a:t>
            </a:r>
            <a:r>
              <a:rPr lang="en-US" dirty="0" err="1"/>
              <a:t>Noahide</a:t>
            </a:r>
            <a:r>
              <a:rPr lang="en-US" dirty="0"/>
              <a:t> code. May have led to God-fearers groups.</a:t>
            </a:r>
          </a:p>
          <a:p>
            <a:r>
              <a:rPr lang="en-US" dirty="0"/>
              <a:t>Rabbi </a:t>
            </a:r>
            <a:r>
              <a:rPr lang="en-US" dirty="0" err="1"/>
              <a:t>Shammai</a:t>
            </a:r>
            <a:r>
              <a:rPr lang="en-US" dirty="0"/>
              <a:t> a sage but group - bet </a:t>
            </a:r>
            <a:r>
              <a:rPr lang="en-US" dirty="0" err="1"/>
              <a:t>Shammai</a:t>
            </a:r>
            <a:r>
              <a:rPr lang="en-US" dirty="0"/>
              <a:t> - became corrupted. Would hand over to </a:t>
            </a:r>
            <a:r>
              <a:rPr lang="en-US" dirty="0" err="1"/>
              <a:t>Saducees</a:t>
            </a:r>
            <a:r>
              <a:rPr lang="en-US" dirty="0"/>
              <a:t> people they didn’t like to be death with by Romans</a:t>
            </a:r>
          </a:p>
          <a:p>
            <a:r>
              <a:rPr lang="en-US" dirty="0"/>
              <a:t>Zealots founded by Judah the Galilean and Rabbi </a:t>
            </a:r>
            <a:r>
              <a:rPr lang="en-US" dirty="0" err="1"/>
              <a:t>Zadok</a:t>
            </a:r>
            <a:r>
              <a:rPr lang="en-US" dirty="0"/>
              <a:t> the Pharisee. </a:t>
            </a:r>
            <a:r>
              <a:rPr lang="en-US" dirty="0" err="1"/>
              <a:t>Shammai</a:t>
            </a:r>
            <a:r>
              <a:rPr lang="en-US" dirty="0"/>
              <a:t> intellectual sponsors of Zealots. Very anti-Gentile. Rabbi </a:t>
            </a:r>
            <a:r>
              <a:rPr lang="en-US" dirty="0" err="1"/>
              <a:t>Eliezar</a:t>
            </a:r>
            <a:r>
              <a:rPr lang="en-US" dirty="0"/>
              <a:t> follower of </a:t>
            </a:r>
            <a:r>
              <a:rPr lang="en-US" dirty="0" err="1"/>
              <a:t>Shammai</a:t>
            </a:r>
            <a:r>
              <a:rPr lang="en-US" dirty="0"/>
              <a:t>. Only rabbi to say eye for eye is literal. Mt 27:23 - </a:t>
            </a:r>
            <a:r>
              <a:rPr lang="en-US" dirty="0" err="1"/>
              <a:t>Shammai</a:t>
            </a:r>
            <a:r>
              <a:rPr lang="en-US" dirty="0"/>
              <a:t> doctrine against converts.</a:t>
            </a:r>
          </a:p>
          <a:p>
            <a:r>
              <a:rPr lang="en-US" dirty="0"/>
              <a:t>Zealots murderers. Probably murdered a number of followers of Hillel who were called prophets in Talmud. So when Jesus is accusing the Pharisees of murdering prophets he is referring to event 20-10 BCE. Josephus accuses Zealots of causing destruction of Temple. </a:t>
            </a:r>
          </a:p>
          <a:p>
            <a:r>
              <a:rPr lang="en-US" dirty="0"/>
              <a:t>Jesus criticism about heavy burdens - followers of </a:t>
            </a:r>
            <a:r>
              <a:rPr lang="en-US" dirty="0" err="1"/>
              <a:t>Shammai</a:t>
            </a:r>
            <a:r>
              <a:rPr lang="en-US" dirty="0"/>
              <a:t> made harder to follow rulings</a:t>
            </a:r>
          </a:p>
          <a:p>
            <a:r>
              <a:rPr lang="en-US" dirty="0"/>
              <a:t>Jesus' healing by prayer on Sabbath - Hillel OK; </a:t>
            </a:r>
            <a:r>
              <a:rPr lang="en-US" dirty="0" err="1"/>
              <a:t>Shammai</a:t>
            </a:r>
            <a:r>
              <a:rPr lang="en-US" dirty="0"/>
              <a:t> oppose</a:t>
            </a:r>
          </a:p>
          <a:p>
            <a:r>
              <a:rPr lang="en-US" dirty="0"/>
              <a:t>Dispute about washing - same</a:t>
            </a:r>
          </a:p>
          <a:p>
            <a:r>
              <a:rPr lang="en-US" dirty="0"/>
              <a:t>Tithing -same</a:t>
            </a:r>
          </a:p>
          <a:p>
            <a:r>
              <a:rPr lang="en-US" dirty="0"/>
              <a:t>Temple offerings - Jesus </a:t>
            </a:r>
            <a:r>
              <a:rPr lang="en-US" dirty="0" err="1"/>
              <a:t>criticising</a:t>
            </a:r>
            <a:r>
              <a:rPr lang="en-US" dirty="0"/>
              <a:t> the </a:t>
            </a:r>
            <a:r>
              <a:rPr lang="en-US" dirty="0" err="1"/>
              <a:t>Shammite</a:t>
            </a:r>
            <a:r>
              <a:rPr lang="en-US" dirty="0"/>
              <a:t> practice of not accepting Gentile offerings. Moneychangers accepted gifts from Gentiles but Zealot moneychangers didn't pass money on but pocketed it.  Zealots controlled. Temple and siphoning off Gentile offerings/money. Refusal of Emperors sacrifice led to destruction of Temple.</a:t>
            </a:r>
          </a:p>
          <a:p>
            <a:endParaRPr lang="en-US" dirty="0"/>
          </a:p>
          <a:p>
            <a:r>
              <a:rPr lang="en-US" dirty="0"/>
              <a:t>Bet </a:t>
            </a:r>
            <a:r>
              <a:rPr lang="en-US" dirty="0" err="1"/>
              <a:t>Shammai</a:t>
            </a:r>
            <a:r>
              <a:rPr lang="en-US" dirty="0"/>
              <a:t> later partially broke with Zealots.</a:t>
            </a:r>
          </a:p>
          <a:p>
            <a:r>
              <a:rPr lang="en-US" dirty="0"/>
              <a:t>Jesus wanting to bring universal salvation. Start a religion that can be for Gentiles too – </a:t>
            </a:r>
            <a:r>
              <a:rPr lang="en-US" dirty="0" err="1"/>
              <a:t>Noahide</a:t>
            </a:r>
            <a:r>
              <a:rPr lang="en-US" dirty="0"/>
              <a:t> code. Hillel supported. Followers of Jesus mostly bet-Hillel. Bet </a:t>
            </a:r>
            <a:r>
              <a:rPr lang="en-US" dirty="0" err="1"/>
              <a:t>Shammai</a:t>
            </a:r>
            <a:r>
              <a:rPr lang="en-US" dirty="0"/>
              <a:t> rejected such an attempt. No salvation for Gentiles and also but giving Gentiles a religion they would </a:t>
            </a:r>
            <a:r>
              <a:rPr lang="en-US" dirty="0" err="1"/>
              <a:t>marginalise</a:t>
            </a:r>
            <a:r>
              <a:rPr lang="en-US" dirty="0"/>
              <a:t> the `Jews and eventually wipe out. </a:t>
            </a:r>
          </a:p>
          <a:p>
            <a:endParaRPr lang="en-US" dirty="0"/>
          </a:p>
          <a:p>
            <a:r>
              <a:rPr lang="en-US" dirty="0"/>
              <a:t>Paul a follower of </a:t>
            </a:r>
            <a:r>
              <a:rPr lang="en-US" dirty="0" err="1"/>
              <a:t>Gamelial</a:t>
            </a:r>
            <a:r>
              <a:rPr lang="en-US" dirty="0"/>
              <a:t> - a follower of Hillel. Protected early church. Opposition to Paul from followers of </a:t>
            </a:r>
            <a:r>
              <a:rPr lang="en-US" dirty="0" err="1"/>
              <a:t>Shammai</a:t>
            </a:r>
            <a:r>
              <a:rPr lang="en-US" dirty="0"/>
              <a:t>?</a:t>
            </a:r>
          </a:p>
          <a:p>
            <a:endParaRPr lang="en-US" dirty="0"/>
          </a:p>
          <a:p>
            <a:r>
              <a:rPr lang="en-US" dirty="0"/>
              <a:t>Jesus comments are not anti-Jewish. Merely intra-Jewish dispute. Mistake for Christian church to think all Jews opposed Jesus or that Jesus was opposed to Judaism.  He was </a:t>
            </a:r>
            <a:r>
              <a:rPr lang="en-US" dirty="0" err="1"/>
              <a:t>criticising</a:t>
            </a:r>
            <a:r>
              <a:rPr lang="en-US" dirty="0"/>
              <a:t> ruling group just as followers of Hillel were doing.</a:t>
            </a:r>
          </a:p>
          <a:p>
            <a:endParaRPr lang="en-US" dirty="0"/>
          </a:p>
          <a:p>
            <a:r>
              <a:rPr lang="en-US" dirty="0"/>
              <a:t>In Talmud follower if Hillel says followers of </a:t>
            </a:r>
            <a:r>
              <a:rPr lang="en-US" dirty="0" err="1"/>
              <a:t>Shammai</a:t>
            </a:r>
            <a:r>
              <a:rPr lang="en-US" dirty="0"/>
              <a:t> deserve to be put to death. Followers of Hillel accused those of </a:t>
            </a:r>
            <a:r>
              <a:rPr lang="en-US" dirty="0" err="1"/>
              <a:t>Sahmmai</a:t>
            </a:r>
            <a:r>
              <a:rPr lang="en-US" dirty="0"/>
              <a:t> of being followers of Satan. “Anyone who rules according to </a:t>
            </a:r>
            <a:r>
              <a:rPr lang="en-US" dirty="0" err="1"/>
              <a:t>beit-Shammai</a:t>
            </a:r>
            <a:r>
              <a:rPr lang="en-US" dirty="0"/>
              <a:t> - when it disagrees with </a:t>
            </a:r>
            <a:r>
              <a:rPr lang="en-US" dirty="0" err="1"/>
              <a:t>beit</a:t>
            </a:r>
            <a:r>
              <a:rPr lang="en-US" dirty="0"/>
              <a:t>-Hillel  - has no place in the world to come.” (Maimonides)</a:t>
            </a:r>
          </a:p>
        </p:txBody>
      </p:sp>
    </p:spTree>
    <p:extLst>
      <p:ext uri="{BB962C8B-B14F-4D97-AF65-F5344CB8AC3E}">
        <p14:creationId xmlns:p14="http://schemas.microsoft.com/office/powerpoint/2010/main" val="352942999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en-US" dirty="0"/>
              <a:t>In A.D. 324 Constantine became the ruler of the entire Roman Empire.</a:t>
            </a:r>
            <a:br>
              <a:rPr lang="en-US" dirty="0"/>
            </a:br>
            <a:r>
              <a:rPr lang="en-US" dirty="0"/>
              <a:t>The pagan emperor Constantine wanted to unify the rival Christian factions in the Roman Empire for political reasons.</a:t>
            </a:r>
            <a:br>
              <a:rPr lang="en-US" dirty="0"/>
            </a:br>
            <a:r>
              <a:rPr lang="en-US" dirty="0"/>
              <a:t>In A.D. 325, he convened the Council of </a:t>
            </a:r>
            <a:r>
              <a:rPr lang="en-US" dirty="0" err="1"/>
              <a:t>Nicea</a:t>
            </a:r>
            <a:r>
              <a:rPr lang="en-US" dirty="0"/>
              <a:t>.</a:t>
            </a:r>
            <a:br>
              <a:rPr lang="en-US" dirty="0"/>
            </a:br>
            <a:br>
              <a:rPr lang="en-US" dirty="0"/>
            </a:br>
            <a:r>
              <a:rPr lang="en-US" dirty="0"/>
              <a:t>Jesus of Nazareth was declared divine. Jesus was now a god, not a mortal prophet.</a:t>
            </a:r>
            <a:br>
              <a:rPr lang="en-US" dirty="0"/>
            </a:br>
            <a:r>
              <a:rPr lang="en-US" dirty="0"/>
              <a:t>Only four of the gospels were chosen as the official gospels of the Church.</a:t>
            </a:r>
            <a:br>
              <a:rPr lang="en-US" dirty="0"/>
            </a:br>
            <a:r>
              <a:rPr lang="en-US" dirty="0"/>
              <a:t>New versions of the gospels had to be written. They were edited to make the Romans less culpable and the Jews more culpable for the Crucifixion of Jesus.</a:t>
            </a:r>
            <a:br>
              <a:rPr lang="en-US" dirty="0"/>
            </a:br>
            <a:r>
              <a:rPr lang="en-US" dirty="0"/>
              <a:t>Over three hundred other gospels were ordered to be destroyed</a:t>
            </a:r>
            <a:br>
              <a:rPr lang="en-US" dirty="0"/>
            </a:br>
            <a:r>
              <a:rPr lang="en-US" dirty="0"/>
              <a:t>(including all Gospels written in Hebrew).</a:t>
            </a:r>
            <a:br>
              <a:rPr lang="en-US" dirty="0"/>
            </a:br>
            <a:r>
              <a:rPr lang="en-US" dirty="0"/>
              <a:t>An edict was issued stating that anyone found in possession of</a:t>
            </a:r>
            <a:br>
              <a:rPr lang="en-US" dirty="0"/>
            </a:br>
            <a:r>
              <a:rPr lang="en-US" dirty="0"/>
              <a:t>an unauthorized gospel would be put to death.</a:t>
            </a:r>
            <a:br>
              <a:rPr lang="en-US" dirty="0"/>
            </a:br>
            <a:r>
              <a:rPr lang="en-US" dirty="0"/>
              <a:t>The Council of </a:t>
            </a:r>
            <a:r>
              <a:rPr lang="en-US" dirty="0" err="1"/>
              <a:t>Nicea</a:t>
            </a:r>
            <a:r>
              <a:rPr lang="en-US" dirty="0"/>
              <a:t> changed the birthday of Jesus from January 6th to December 25th (</a:t>
            </a:r>
            <a:r>
              <a:rPr lang="en-US" dirty="0" err="1"/>
              <a:t>Natalis</a:t>
            </a:r>
            <a:r>
              <a:rPr lang="en-US" dirty="0"/>
              <a:t> </a:t>
            </a:r>
            <a:r>
              <a:rPr lang="en-US" dirty="0" err="1"/>
              <a:t>Invictus</a:t>
            </a:r>
            <a:r>
              <a:rPr lang="en-US" dirty="0"/>
              <a:t>) to match the birthday of Sun-God Sol </a:t>
            </a:r>
            <a:r>
              <a:rPr lang="en-US" dirty="0" err="1"/>
              <a:t>Invictus</a:t>
            </a:r>
            <a:r>
              <a:rPr lang="en-US" dirty="0"/>
              <a:t> (Mithras), and shifted the Sabbath from Saturday to Sunday.</a:t>
            </a:r>
            <a:br>
              <a:rPr lang="en-US" dirty="0"/>
            </a:br>
            <a:r>
              <a:rPr lang="en-US" dirty="0"/>
              <a:t>This assimilation of aspects of the pagan Roman religion made Christianity more palatable to the Roman masses.</a:t>
            </a:r>
            <a:br>
              <a:rPr lang="en-US" dirty="0"/>
            </a:br>
            <a:br>
              <a:rPr lang="en-US" dirty="0"/>
            </a:br>
            <a:br>
              <a:rPr lang="en-US" dirty="0"/>
            </a:br>
            <a:r>
              <a:rPr lang="en-US" dirty="0"/>
              <a:t>The Romans felt great animosity toward the Jews because of their constant rebellions against Roman rule.</a:t>
            </a:r>
            <a:br>
              <a:rPr lang="en-US" dirty="0"/>
            </a:br>
            <a:r>
              <a:rPr lang="en-US" dirty="0"/>
              <a:t>Blaming the Crucifixion of Jesus on the Jews, unified the Roman pagans and the Christians.</a:t>
            </a: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E5BD9799-3424-48D7-9690-6B39775B19C1}" type="slidenum">
              <a:rPr kumimoji="0" lang="en-US" sz="1200" b="0" i="0" u="none" strike="noStrike" kern="1200" cap="none" spc="0" normalizeH="0" baseline="0" noProof="0" smtClean="0">
                <a:ln>
                  <a:noFill/>
                </a:ln>
                <a:solidFill>
                  <a:srgbClr val="000000"/>
                </a:solidFill>
                <a:effectLst/>
                <a:uLnTx/>
                <a:uFillTx/>
                <a:latin typeface="Arial" pitchFamily="-12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43</a:t>
            </a:fld>
            <a:endParaRPr kumimoji="0" lang="en-US" sz="1200" b="0" i="0" u="none" strike="noStrike" kern="1200" cap="none" spc="0" normalizeH="0" baseline="0" noProof="0">
              <a:ln>
                <a:noFill/>
              </a:ln>
              <a:solidFill>
                <a:srgbClr val="000000"/>
              </a:solidFill>
              <a:effectLst/>
              <a:uLnTx/>
              <a:uFillTx/>
              <a:latin typeface="Arial" pitchFamily="-128" charset="0"/>
              <a:ea typeface="+mn-ea"/>
              <a:cs typeface="+mn-cs"/>
            </a:endParaRPr>
          </a:p>
        </p:txBody>
      </p:sp>
    </p:spTree>
    <p:extLst>
      <p:ext uri="{BB962C8B-B14F-4D97-AF65-F5344CB8AC3E}">
        <p14:creationId xmlns:p14="http://schemas.microsoft.com/office/powerpoint/2010/main" val="7812119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dirty="0">
                <a:solidFill>
                  <a:schemeClr val="tx1"/>
                </a:solidFill>
                <a:effectLst/>
                <a:latin typeface="+mn-lt"/>
                <a:ea typeface="+mn-ea"/>
                <a:cs typeface="+mn-cs"/>
              </a:rPr>
              <a:t>Near the end of </a:t>
            </a:r>
            <a:r>
              <a:rPr lang="en-GB" sz="1200" b="0" i="0" u="none" strike="noStrike" kern="1200" dirty="0" err="1">
                <a:solidFill>
                  <a:schemeClr val="tx1"/>
                </a:solidFill>
                <a:effectLst/>
                <a:latin typeface="+mn-lt"/>
                <a:ea typeface="+mn-ea"/>
                <a:cs typeface="+mn-cs"/>
              </a:rPr>
              <a:t>Bamidbar</a:t>
            </a:r>
            <a:r>
              <a:rPr lang="en-GB" sz="1200" b="0" i="0" u="none" strike="noStrike" kern="1200" dirty="0">
                <a:solidFill>
                  <a:schemeClr val="tx1"/>
                </a:solidFill>
                <a:effectLst/>
                <a:latin typeface="+mn-lt"/>
                <a:ea typeface="+mn-ea"/>
                <a:cs typeface="+mn-cs"/>
              </a:rPr>
              <a:t>, we encounter the law of the cities of refuge: three cities to the east of the Jordan and, later, three more within the land of Israel itself. There, people who had committed homicide could flee and find protection until their case was heard by a court of law. If they were found guilty of murder, in biblical times they were sentenced to death. If found innocent – if the death happened by accident or inadvertently, with neither deliberation nor malice – then they were to stay in the city of refuge “until the death of the High priest.” There, they were protected against revenge on the part of the </a:t>
            </a:r>
            <a:r>
              <a:rPr lang="en-GB" sz="1200" b="0" i="1" u="none" strike="noStrike" kern="1200" dirty="0" err="1">
                <a:solidFill>
                  <a:schemeClr val="tx1"/>
                </a:solidFill>
                <a:effectLst/>
                <a:latin typeface="+mn-lt"/>
                <a:ea typeface="+mn-ea"/>
                <a:cs typeface="+mn-cs"/>
              </a:rPr>
              <a:t>goel</a:t>
            </a:r>
            <a:r>
              <a:rPr lang="en-GB" sz="1200" b="0" i="1" u="none" strike="noStrike" kern="1200" dirty="0">
                <a:solidFill>
                  <a:schemeClr val="tx1"/>
                </a:solidFill>
                <a:effectLst/>
                <a:latin typeface="+mn-lt"/>
                <a:ea typeface="+mn-ea"/>
                <a:cs typeface="+mn-cs"/>
              </a:rPr>
              <a:t> ha-dam</a:t>
            </a:r>
            <a:r>
              <a:rPr lang="en-GB" sz="1200" b="0" i="0" u="none" strike="noStrike" kern="1200" dirty="0">
                <a:solidFill>
                  <a:schemeClr val="tx1"/>
                </a:solidFill>
                <a:effectLst/>
                <a:latin typeface="+mn-lt"/>
                <a:ea typeface="+mn-ea"/>
                <a:cs typeface="+mn-cs"/>
              </a:rPr>
              <a:t>, the blood-redeemer, usually the closest relative of the person who had been killed.</a:t>
            </a:r>
          </a:p>
          <a:p>
            <a:r>
              <a:rPr lang="en-GB" sz="1200" b="0" i="0" u="none" strike="noStrike" kern="1200" dirty="0">
                <a:solidFill>
                  <a:schemeClr val="tx1"/>
                </a:solidFill>
                <a:effectLst/>
                <a:latin typeface="+mn-lt"/>
                <a:ea typeface="+mn-ea"/>
                <a:cs typeface="+mn-cs"/>
              </a:rPr>
              <a:t>Homicide is never less than serious in Jewish law. But there is a fundamental difference between murder – deliberate killing – and manslaughter, accidental death. To kill someone not guilty of murder as an act of revenge for an accidental death is not justice but further bloodshed, and must be prevented. Hence the need for safe havens where people at risk could be protected.</a:t>
            </a:r>
          </a:p>
          <a:p>
            <a:r>
              <a:rPr lang="en-GB" sz="1200" b="0" i="0" u="none" strike="noStrike" kern="1200" dirty="0">
                <a:solidFill>
                  <a:schemeClr val="tx1"/>
                </a:solidFill>
                <a:effectLst/>
                <a:latin typeface="+mn-lt"/>
                <a:ea typeface="+mn-ea"/>
                <a:cs typeface="+mn-cs"/>
              </a:rPr>
              <a:t>The prevention of unjust violence is fundamental to the Torah. God’s covenant with Noah and humankind after the Flood identifies murder as the ultimate crime: “He who sheds the blood of man, by man shall his blood be shed, for in the image of God, God created man” (</a:t>
            </a:r>
            <a:r>
              <a:rPr lang="en-GB" sz="1200" b="0" i="0" u="none" strike="noStrike" kern="1200" dirty="0">
                <a:solidFill>
                  <a:schemeClr val="tx1"/>
                </a:solidFill>
                <a:effectLst/>
                <a:latin typeface="+mn-lt"/>
                <a:ea typeface="+mn-ea"/>
                <a:cs typeface="+mn-cs"/>
                <a:hlinkClick r:id="rId3"/>
              </a:rPr>
              <a:t>Gen. 9: 6</a:t>
            </a:r>
            <a:r>
              <a:rPr lang="en-GB" sz="1200" b="0" i="0" u="none" strike="noStrike" kern="1200" dirty="0">
                <a:solidFill>
                  <a:schemeClr val="tx1"/>
                </a:solidFill>
                <a:effectLst/>
                <a:latin typeface="+mn-lt"/>
                <a:ea typeface="+mn-ea"/>
                <a:cs typeface="+mn-cs"/>
              </a:rPr>
              <a:t>). Blood wrongly shed cries to Heaven itself. God said to Cain after he had murdered Abel, “Your brother’s blood is crying to Me from the ground” (</a:t>
            </a:r>
            <a:r>
              <a:rPr lang="en-GB" sz="1200" b="0" i="0" u="none" strike="noStrike" kern="1200" dirty="0">
                <a:solidFill>
                  <a:schemeClr val="tx1"/>
                </a:solidFill>
                <a:effectLst/>
                <a:latin typeface="+mn-lt"/>
                <a:ea typeface="+mn-ea"/>
                <a:cs typeface="+mn-cs"/>
                <a:hlinkClick r:id="rId4"/>
              </a:rPr>
              <a:t>Gen. 4:10</a:t>
            </a:r>
            <a:r>
              <a:rPr lang="en-GB" sz="1200" b="0" i="0" u="none" strike="noStrike" kern="1200" dirty="0">
                <a:solidFill>
                  <a:schemeClr val="tx1"/>
                </a:solidFill>
                <a:effectLst/>
                <a:latin typeface="+mn-lt"/>
                <a:ea typeface="+mn-ea"/>
                <a:cs typeface="+mn-cs"/>
              </a:rPr>
              <a:t>).</a:t>
            </a:r>
          </a:p>
          <a:p>
            <a:r>
              <a:rPr lang="en-GB" sz="1200" b="0" i="0" u="none" strike="noStrike" kern="1200" dirty="0">
                <a:solidFill>
                  <a:schemeClr val="tx1"/>
                </a:solidFill>
                <a:effectLst/>
                <a:latin typeface="+mn-lt"/>
                <a:ea typeface="+mn-ea"/>
                <a:cs typeface="+mn-cs"/>
              </a:rPr>
              <a:t>Here in </a:t>
            </a:r>
            <a:r>
              <a:rPr lang="en-GB" sz="1200" b="0" i="0" u="none" strike="noStrike" kern="1200" dirty="0" err="1">
                <a:solidFill>
                  <a:schemeClr val="tx1"/>
                </a:solidFill>
                <a:effectLst/>
                <a:latin typeface="+mn-lt"/>
                <a:ea typeface="+mn-ea"/>
                <a:cs typeface="+mn-cs"/>
              </a:rPr>
              <a:t>Bamidbar</a:t>
            </a:r>
            <a:r>
              <a:rPr lang="en-GB" sz="1200" b="0" i="0" u="none" strike="noStrike" kern="1200" dirty="0">
                <a:solidFill>
                  <a:schemeClr val="tx1"/>
                </a:solidFill>
                <a:effectLst/>
                <a:latin typeface="+mn-lt"/>
                <a:ea typeface="+mn-ea"/>
                <a:cs typeface="+mn-cs"/>
              </a:rPr>
              <a:t> we hear a similar sentiment: “You shall not pollute the land in which you live, for blood pollutes the land, and the land can have no expiation for blood that is shed on it, except by the blood of him who shed it” (</a:t>
            </a:r>
            <a:r>
              <a:rPr lang="en-GB" sz="1200" b="0" i="0" u="none" strike="noStrike" kern="1200" dirty="0">
                <a:solidFill>
                  <a:schemeClr val="tx1"/>
                </a:solidFill>
                <a:effectLst/>
                <a:latin typeface="+mn-lt"/>
                <a:ea typeface="+mn-ea"/>
                <a:cs typeface="+mn-cs"/>
                <a:hlinkClick r:id="rId5"/>
              </a:rPr>
              <a:t>Num. 35: 13</a:t>
            </a:r>
            <a:r>
              <a:rPr lang="en-GB" sz="1200" b="0" i="0" u="none" strike="noStrike" kern="1200" dirty="0">
                <a:solidFill>
                  <a:schemeClr val="tx1"/>
                </a:solidFill>
                <a:effectLst/>
                <a:latin typeface="+mn-lt"/>
                <a:ea typeface="+mn-ea"/>
                <a:cs typeface="+mn-cs"/>
              </a:rPr>
              <a:t>). The verb </a:t>
            </a:r>
            <a:r>
              <a:rPr lang="en-GB" sz="1200" b="0" i="1" u="none" strike="noStrike" kern="1200" dirty="0" err="1">
                <a:solidFill>
                  <a:schemeClr val="tx1"/>
                </a:solidFill>
                <a:effectLst/>
                <a:latin typeface="+mn-lt"/>
                <a:ea typeface="+mn-ea"/>
                <a:cs typeface="+mn-cs"/>
              </a:rPr>
              <a:t>ch</a:t>
            </a:r>
            <a:r>
              <a:rPr lang="en-GB" sz="1200" b="0" i="1" u="none" strike="noStrike" kern="1200" dirty="0">
                <a:solidFill>
                  <a:schemeClr val="tx1"/>
                </a:solidFill>
                <a:effectLst/>
                <a:latin typeface="+mn-lt"/>
                <a:ea typeface="+mn-ea"/>
                <a:cs typeface="+mn-cs"/>
              </a:rPr>
              <a:t>-n-</a:t>
            </a:r>
            <a:r>
              <a:rPr lang="en-GB" sz="1200" b="0" i="1" u="none" strike="noStrike" kern="1200" dirty="0" err="1">
                <a:solidFill>
                  <a:schemeClr val="tx1"/>
                </a:solidFill>
                <a:effectLst/>
                <a:latin typeface="+mn-lt"/>
                <a:ea typeface="+mn-ea"/>
                <a:cs typeface="+mn-cs"/>
              </a:rPr>
              <a:t>ph</a:t>
            </a:r>
            <a:r>
              <a:rPr lang="en-GB" sz="1200" b="0" i="0" u="none" strike="noStrike" kern="1200" dirty="0">
                <a:solidFill>
                  <a:schemeClr val="tx1"/>
                </a:solidFill>
                <a:effectLst/>
                <a:latin typeface="+mn-lt"/>
                <a:ea typeface="+mn-ea"/>
                <a:cs typeface="+mn-cs"/>
              </a:rPr>
              <a:t>, which appears twice in this verse and nowhere else in the Mosaic books, means to pollute, to soil, to dirty, to defile. There is something fundamentally blemished about a world in which murder goes unpunished. Human life is sacred. Even justified acts of bloodshed, as in the case of war, still communicate impurity. A Cohen who has shed blood does not bless the people.</a:t>
            </a:r>
            <a:r>
              <a:rPr lang="en-GB" sz="1200" b="0" i="0" u="none" strike="noStrike" kern="1200" dirty="0">
                <a:solidFill>
                  <a:schemeClr val="tx1"/>
                </a:solidFill>
                <a:effectLst/>
                <a:latin typeface="+mn-lt"/>
                <a:ea typeface="+mn-ea"/>
                <a:cs typeface="+mn-cs"/>
                <a:hlinkClick r:id="rId6"/>
              </a:rPr>
              <a:t>[1]</a:t>
            </a:r>
            <a:r>
              <a:rPr lang="en-GB" sz="1200" b="0" i="0" u="none" strike="noStrike" kern="1200" dirty="0">
                <a:solidFill>
                  <a:schemeClr val="tx1"/>
                </a:solidFill>
                <a:effectLst/>
                <a:latin typeface="+mn-lt"/>
                <a:ea typeface="+mn-ea"/>
                <a:cs typeface="+mn-cs"/>
              </a:rPr>
              <a:t> David is told that he may not build the Temple “because you shed much blood.”</a:t>
            </a:r>
            <a:r>
              <a:rPr lang="en-GB" sz="1200" b="0" i="0" u="none" strike="noStrike" kern="1200" dirty="0">
                <a:solidFill>
                  <a:schemeClr val="tx1"/>
                </a:solidFill>
                <a:effectLst/>
                <a:latin typeface="+mn-lt"/>
                <a:ea typeface="+mn-ea"/>
                <a:cs typeface="+mn-cs"/>
                <a:hlinkClick r:id="rId7"/>
              </a:rPr>
              <a:t>[2]</a:t>
            </a:r>
            <a:r>
              <a:rPr lang="en-GB" sz="1200" b="0" i="0" u="none" strike="noStrike" kern="1200" dirty="0">
                <a:solidFill>
                  <a:schemeClr val="tx1"/>
                </a:solidFill>
                <a:effectLst/>
                <a:latin typeface="+mn-lt"/>
                <a:ea typeface="+mn-ea"/>
                <a:cs typeface="+mn-cs"/>
              </a:rPr>
              <a:t> Death defiles.</a:t>
            </a:r>
          </a:p>
          <a:p>
            <a:r>
              <a:rPr lang="en-GB" sz="1200" b="0" i="0" u="none" strike="noStrike" kern="1200" dirty="0">
                <a:solidFill>
                  <a:schemeClr val="tx1"/>
                </a:solidFill>
                <a:effectLst/>
                <a:latin typeface="+mn-lt"/>
                <a:ea typeface="+mn-ea"/>
                <a:cs typeface="+mn-cs"/>
              </a:rPr>
              <a:t>That is what lies behind the idea of revenge. And though the Torah rejects revenge except when commanded by God,</a:t>
            </a:r>
            <a:r>
              <a:rPr lang="en-GB" sz="1200" b="0" i="0" u="none" strike="noStrike" kern="1200" dirty="0">
                <a:solidFill>
                  <a:schemeClr val="tx1"/>
                </a:solidFill>
                <a:effectLst/>
                <a:latin typeface="+mn-lt"/>
                <a:ea typeface="+mn-ea"/>
                <a:cs typeface="+mn-cs"/>
                <a:hlinkClick r:id="rId8"/>
              </a:rPr>
              <a:t>[3]</a:t>
            </a:r>
            <a:r>
              <a:rPr lang="en-GB" sz="1200" b="0" i="0" u="none" strike="noStrike" kern="1200" dirty="0">
                <a:solidFill>
                  <a:schemeClr val="tx1"/>
                </a:solidFill>
                <a:effectLst/>
                <a:latin typeface="+mn-lt"/>
                <a:ea typeface="+mn-ea"/>
                <a:cs typeface="+mn-cs"/>
              </a:rPr>
              <a:t> something of the idea survives in the concept of the </a:t>
            </a:r>
            <a:r>
              <a:rPr lang="en-GB" sz="1200" b="0" i="1" u="none" strike="noStrike" kern="1200" dirty="0" err="1">
                <a:solidFill>
                  <a:schemeClr val="tx1"/>
                </a:solidFill>
                <a:effectLst/>
                <a:latin typeface="+mn-lt"/>
                <a:ea typeface="+mn-ea"/>
                <a:cs typeface="+mn-cs"/>
              </a:rPr>
              <a:t>goel</a:t>
            </a:r>
            <a:r>
              <a:rPr lang="en-GB" sz="1200" b="0" i="1" u="none" strike="noStrike" kern="1200" dirty="0">
                <a:solidFill>
                  <a:schemeClr val="tx1"/>
                </a:solidFill>
                <a:effectLst/>
                <a:latin typeface="+mn-lt"/>
                <a:ea typeface="+mn-ea"/>
                <a:cs typeface="+mn-cs"/>
              </a:rPr>
              <a:t> ha-dam</a:t>
            </a:r>
            <a:r>
              <a:rPr lang="en-GB" sz="1200" b="0" i="0" u="none" strike="noStrike" kern="1200" dirty="0">
                <a:solidFill>
                  <a:schemeClr val="tx1"/>
                </a:solidFill>
                <a:effectLst/>
                <a:latin typeface="+mn-lt"/>
                <a:ea typeface="+mn-ea"/>
                <a:cs typeface="+mn-cs"/>
              </a:rPr>
              <a:t>, wrongly translated as ‘blood-avenger.’ It means, in fact, ‘blood-redeemer.’ A redeemer is someone who rights an imbalance in the world, who rescues someone or something and restores it to its rightful place. Thus Boaz redeems land belonging to Naomi.</a:t>
            </a:r>
            <a:r>
              <a:rPr lang="en-GB" sz="1200" b="0" i="0" u="none" strike="noStrike" kern="1200" dirty="0">
                <a:solidFill>
                  <a:schemeClr val="tx1"/>
                </a:solidFill>
                <a:effectLst/>
                <a:latin typeface="+mn-lt"/>
                <a:ea typeface="+mn-ea"/>
                <a:cs typeface="+mn-cs"/>
                <a:hlinkClick r:id="rId9"/>
              </a:rPr>
              <a:t>[4]</a:t>
            </a:r>
            <a:r>
              <a:rPr lang="en-GB" sz="1200" b="0" i="0" u="none" strike="noStrike" kern="1200" dirty="0">
                <a:solidFill>
                  <a:schemeClr val="tx1"/>
                </a:solidFill>
                <a:effectLst/>
                <a:latin typeface="+mn-lt"/>
                <a:ea typeface="+mn-ea"/>
                <a:cs typeface="+mn-cs"/>
              </a:rPr>
              <a:t> A redeemer is one who restores a relative to freedom after they have been forced to sell themselves into slavery.</a:t>
            </a:r>
            <a:r>
              <a:rPr lang="en-GB" sz="1200" b="0" i="0" u="none" strike="noStrike" kern="1200" dirty="0">
                <a:solidFill>
                  <a:schemeClr val="tx1"/>
                </a:solidFill>
                <a:effectLst/>
                <a:latin typeface="+mn-lt"/>
                <a:ea typeface="+mn-ea"/>
                <a:cs typeface="+mn-cs"/>
                <a:hlinkClick r:id="rId10"/>
              </a:rPr>
              <a:t>[5]</a:t>
            </a:r>
            <a:r>
              <a:rPr lang="en-GB" sz="1200" b="0" i="0" u="none" strike="noStrike" kern="1200" dirty="0">
                <a:solidFill>
                  <a:schemeClr val="tx1"/>
                </a:solidFill>
                <a:effectLst/>
                <a:latin typeface="+mn-lt"/>
                <a:ea typeface="+mn-ea"/>
                <a:cs typeface="+mn-cs"/>
              </a:rPr>
              <a:t> God redeems His people from bondage in Egypt. A blood-redeemer is one who ensures that murder does not go unpunished.</a:t>
            </a:r>
          </a:p>
          <a:p>
            <a:r>
              <a:rPr lang="en-GB" sz="1200" b="0" i="0" u="none" strike="noStrike" kern="1200" dirty="0">
                <a:solidFill>
                  <a:schemeClr val="tx1"/>
                </a:solidFill>
                <a:effectLst/>
                <a:latin typeface="+mn-lt"/>
                <a:ea typeface="+mn-ea"/>
                <a:cs typeface="+mn-cs"/>
              </a:rPr>
              <a:t>However not all acts of killing are murder. Some are </a:t>
            </a:r>
            <a:r>
              <a:rPr lang="en-GB" sz="1200" b="0" i="1" u="none" strike="noStrike" kern="1200" dirty="0">
                <a:solidFill>
                  <a:schemeClr val="tx1"/>
                </a:solidFill>
                <a:effectLst/>
                <a:latin typeface="+mn-lt"/>
                <a:ea typeface="+mn-ea"/>
                <a:cs typeface="+mn-cs"/>
              </a:rPr>
              <a:t>bi-</a:t>
            </a:r>
            <a:r>
              <a:rPr lang="en-GB" sz="1200" b="0" i="1" u="none" strike="noStrike" kern="1200" dirty="0" err="1">
                <a:solidFill>
                  <a:schemeClr val="tx1"/>
                </a:solidFill>
                <a:effectLst/>
                <a:latin typeface="+mn-lt"/>
                <a:ea typeface="+mn-ea"/>
                <a:cs typeface="+mn-cs"/>
              </a:rPr>
              <a:t>shgagah</a:t>
            </a:r>
            <a:r>
              <a:rPr lang="en-GB" sz="1200" b="0" i="0" u="none" strike="noStrike" kern="1200" dirty="0">
                <a:solidFill>
                  <a:schemeClr val="tx1"/>
                </a:solidFill>
                <a:effectLst/>
                <a:latin typeface="+mn-lt"/>
                <a:ea typeface="+mn-ea"/>
                <a:cs typeface="+mn-cs"/>
              </a:rPr>
              <a:t>, that is, unintentional, accidental or inadvertent. These are the acts that lead to exile in the cities of refuge. However, there is an ambiguity about this law. Was exile to the cities of refuge considered as a way of </a:t>
            </a:r>
            <a:r>
              <a:rPr lang="en-GB" sz="1200" b="0" i="1" u="none" strike="noStrike" kern="1200" dirty="0">
                <a:solidFill>
                  <a:schemeClr val="tx1"/>
                </a:solidFill>
                <a:effectLst/>
                <a:latin typeface="+mn-lt"/>
                <a:ea typeface="+mn-ea"/>
                <a:cs typeface="+mn-cs"/>
              </a:rPr>
              <a:t>protecting</a:t>
            </a:r>
            <a:r>
              <a:rPr lang="en-GB" sz="1200" b="0" i="0" u="none" strike="noStrike" kern="1200" dirty="0">
                <a:solidFill>
                  <a:schemeClr val="tx1"/>
                </a:solidFill>
                <a:effectLst/>
                <a:latin typeface="+mn-lt"/>
                <a:ea typeface="+mn-ea"/>
                <a:cs typeface="+mn-cs"/>
              </a:rPr>
              <a:t> the accidental killer, or was it itself </a:t>
            </a:r>
            <a:r>
              <a:rPr lang="en-GB" sz="1200" b="0" i="1" u="none" strike="noStrike" kern="1200" dirty="0">
                <a:solidFill>
                  <a:schemeClr val="tx1"/>
                </a:solidFill>
                <a:effectLst/>
                <a:latin typeface="+mn-lt"/>
                <a:ea typeface="+mn-ea"/>
                <a:cs typeface="+mn-cs"/>
              </a:rPr>
              <a:t>a form of punishment</a:t>
            </a:r>
            <a:r>
              <a:rPr lang="en-GB" sz="1200" b="0" i="0" u="none" strike="noStrike" kern="1200" dirty="0">
                <a:solidFill>
                  <a:schemeClr val="tx1"/>
                </a:solidFill>
                <a:effectLst/>
                <a:latin typeface="+mn-lt"/>
                <a:ea typeface="+mn-ea"/>
                <a:cs typeface="+mn-cs"/>
              </a:rPr>
              <a:t>, not the death sentence that would have applied to one guilty of murder, but punishment nonetheless. Recall that exile is a biblical form of punishment. Adam and Eve, after their sin, were exiled from Eden. Cain, after killing Abel, was told he would be “a restless wanderer on the face of the earth.” We say in our prayers, “Because of our sins we were exiled from our land.”</a:t>
            </a:r>
          </a:p>
          <a:p>
            <a:r>
              <a:rPr lang="en-GB" sz="1200" b="0" i="0" u="none" strike="noStrike" kern="1200" dirty="0">
                <a:solidFill>
                  <a:schemeClr val="tx1"/>
                </a:solidFill>
                <a:effectLst/>
                <a:latin typeface="+mn-lt"/>
                <a:ea typeface="+mn-ea"/>
                <a:cs typeface="+mn-cs"/>
              </a:rPr>
              <a:t>In truth both elements are present. On the one hand the Torah says, “The assembly must protect the one accused of murder from the redeemer of blood and send the accused back to the city of refuge to which they fled” (</a:t>
            </a:r>
            <a:r>
              <a:rPr lang="en-GB" sz="1200" b="0" i="0" u="none" strike="noStrike" kern="1200" dirty="0">
                <a:solidFill>
                  <a:schemeClr val="tx1"/>
                </a:solidFill>
                <a:effectLst/>
                <a:latin typeface="+mn-lt"/>
                <a:ea typeface="+mn-ea"/>
                <a:cs typeface="+mn-cs"/>
                <a:hlinkClick r:id="rId11"/>
              </a:rPr>
              <a:t>Num. 35: 25</a:t>
            </a:r>
            <a:r>
              <a:rPr lang="en-GB" sz="1200" b="0" i="0" u="none" strike="noStrike" kern="1200" dirty="0">
                <a:solidFill>
                  <a:schemeClr val="tx1"/>
                </a:solidFill>
                <a:effectLst/>
                <a:latin typeface="+mn-lt"/>
                <a:ea typeface="+mn-ea"/>
                <a:cs typeface="+mn-cs"/>
              </a:rPr>
              <a:t>). Here the emphasis is on protection. But on the other, we read that if the exiled person “ever goes outside the limits of the city of refuge to which they fled and the redeemer of blood finds them outside the city, the redeemer of blood may kill the accused without being guilty of murder” (</a:t>
            </a:r>
            <a:r>
              <a:rPr lang="en-GB" sz="1200" b="0" i="0" u="none" strike="noStrike" kern="1200" dirty="0">
                <a:solidFill>
                  <a:schemeClr val="tx1"/>
                </a:solidFill>
                <a:effectLst/>
                <a:latin typeface="+mn-lt"/>
                <a:ea typeface="+mn-ea"/>
                <a:cs typeface="+mn-cs"/>
                <a:hlinkClick r:id="rId12"/>
              </a:rPr>
              <a:t>Num. 35: 26-27</a:t>
            </a:r>
            <a:r>
              <a:rPr lang="en-GB" sz="1200" b="0" i="0" u="none" strike="noStrike" kern="1200" dirty="0">
                <a:solidFill>
                  <a:schemeClr val="tx1"/>
                </a:solidFill>
                <a:effectLst/>
                <a:latin typeface="+mn-lt"/>
                <a:ea typeface="+mn-ea"/>
                <a:cs typeface="+mn-cs"/>
              </a:rPr>
              <a:t>). Here an element of guilt is presumed, otherwise why would the blood redeemer be innocent of murder?</a:t>
            </a:r>
            <a:r>
              <a:rPr lang="en-GB" sz="1200" b="0" i="0" u="none" strike="noStrike" kern="1200" dirty="0">
                <a:solidFill>
                  <a:schemeClr val="tx1"/>
                </a:solidFill>
                <a:effectLst/>
                <a:latin typeface="+mn-lt"/>
                <a:ea typeface="+mn-ea"/>
                <a:cs typeface="+mn-cs"/>
                <a:hlinkClick r:id="rId13"/>
              </a:rPr>
              <a:t>[6]</a:t>
            </a:r>
            <a:endParaRPr lang="en-GB" sz="1200" b="0" i="0" u="none" strike="noStrike" kern="1200" dirty="0">
              <a:solidFill>
                <a:schemeClr val="tx1"/>
              </a:solidFill>
              <a:effectLst/>
              <a:latin typeface="+mn-lt"/>
              <a:ea typeface="+mn-ea"/>
              <a:cs typeface="+mn-cs"/>
            </a:endParaRPr>
          </a:p>
          <a:p>
            <a:r>
              <a:rPr lang="en-GB" sz="1200" b="0" i="0" u="none" strike="noStrike" kern="1200" dirty="0">
                <a:solidFill>
                  <a:schemeClr val="tx1"/>
                </a:solidFill>
                <a:effectLst/>
                <a:latin typeface="+mn-lt"/>
                <a:ea typeface="+mn-ea"/>
                <a:cs typeface="+mn-cs"/>
              </a:rPr>
              <a:t>We can see the difference by looking at how the Talmud and Maimonides explain the provision that the exile must stay in the city of refuge until the death of the High Priest. What had the High Priest to do with accidental killing? According to the Talmud, the High Priest “should have asked for mercy [i.e. should have prayed that there be no accidental deaths among the people] and he did not do so.”</a:t>
            </a:r>
            <a:r>
              <a:rPr lang="en-GB" sz="1200" b="0" i="0" u="none" strike="noStrike" kern="1200" dirty="0">
                <a:solidFill>
                  <a:schemeClr val="tx1"/>
                </a:solidFill>
                <a:effectLst/>
                <a:latin typeface="+mn-lt"/>
                <a:ea typeface="+mn-ea"/>
                <a:cs typeface="+mn-cs"/>
                <a:hlinkClick r:id="rId14"/>
              </a:rPr>
              <a:t>[7]</a:t>
            </a:r>
            <a:r>
              <a:rPr lang="en-GB" sz="1200" b="0" i="0" u="none" strike="noStrike" kern="1200" dirty="0">
                <a:solidFill>
                  <a:schemeClr val="tx1"/>
                </a:solidFill>
                <a:effectLst/>
                <a:latin typeface="+mn-lt"/>
                <a:ea typeface="+mn-ea"/>
                <a:cs typeface="+mn-cs"/>
              </a:rPr>
              <a:t> The assumption is that had the High Priest prayed more fervently, God would not have allowed this accident to happen. Whether or not there is moral guilt, something wrong has occurred and there is a need for atonement, achieved partly through exile and partly through the death of the High Priest. For the High Priest atoned for the people as a whole, and when he died, his death atoned for the death of those who were accidently killed.</a:t>
            </a:r>
          </a:p>
          <a:p>
            <a:r>
              <a:rPr lang="en-GB" sz="1200" b="0" i="0" u="none" strike="noStrike" kern="1200" dirty="0">
                <a:solidFill>
                  <a:schemeClr val="tx1"/>
                </a:solidFill>
                <a:effectLst/>
                <a:latin typeface="+mn-lt"/>
                <a:ea typeface="+mn-ea"/>
                <a:cs typeface="+mn-cs"/>
              </a:rPr>
              <a:t>Maimonides, however, gives a completely different explanation in </a:t>
            </a:r>
            <a:r>
              <a:rPr lang="en-GB" sz="1200" b="0" i="1" u="none" strike="noStrike" kern="1200" dirty="0">
                <a:solidFill>
                  <a:schemeClr val="tx1"/>
                </a:solidFill>
                <a:effectLst/>
                <a:latin typeface="+mn-lt"/>
                <a:ea typeface="+mn-ea"/>
                <a:cs typeface="+mn-cs"/>
              </a:rPr>
              <a:t>The Guide for the Perplexed</a:t>
            </a:r>
            <a:r>
              <a:rPr lang="en-GB" sz="1200" b="0" i="0" u="none" strike="noStrike" kern="1200" dirty="0">
                <a:solidFill>
                  <a:schemeClr val="tx1"/>
                </a:solidFill>
                <a:effectLst/>
                <a:latin typeface="+mn-lt"/>
                <a:ea typeface="+mn-ea"/>
                <a:cs typeface="+mn-cs"/>
              </a:rPr>
              <a:t> (III:40). For him the issue at stake is not atonement but protection. The reason the man goes into exile in a city of refuge is to allow the passions of the relative of the victim, the blood-redeemer, to cool. The exile stays there until the death of the High Priest, because his death creates a mood of national mourning, which dissolves the longing for revenge – “for it is a natural phenomenon that we find consolation in our misfortune when the same misfortune or a greater one befalls another person. Amongst us no death causes more grief than that of the High Priest.”</a:t>
            </a:r>
          </a:p>
          <a:p>
            <a:r>
              <a:rPr lang="en-GB" sz="1200" b="0" i="0" u="none" strike="noStrike" kern="1200" dirty="0">
                <a:solidFill>
                  <a:schemeClr val="tx1"/>
                </a:solidFill>
                <a:effectLst/>
                <a:latin typeface="+mn-lt"/>
                <a:ea typeface="+mn-ea"/>
                <a:cs typeface="+mn-cs"/>
              </a:rPr>
              <a:t>The desire for revenge is basic. It exists in all societies. It led to cycles of retaliation – the Montagues against the Capulets in </a:t>
            </a:r>
            <a:r>
              <a:rPr lang="en-GB" sz="1200" b="0" i="1" u="none" strike="noStrike" kern="1200" dirty="0">
                <a:solidFill>
                  <a:schemeClr val="tx1"/>
                </a:solidFill>
                <a:effectLst/>
                <a:latin typeface="+mn-lt"/>
                <a:ea typeface="+mn-ea"/>
                <a:cs typeface="+mn-cs"/>
              </a:rPr>
              <a:t>Romeo and Juliet</a:t>
            </a:r>
            <a:r>
              <a:rPr lang="en-GB" sz="1200" b="0" i="0" u="none" strike="noStrike" kern="1200" dirty="0">
                <a:solidFill>
                  <a:schemeClr val="tx1"/>
                </a:solidFill>
                <a:effectLst/>
                <a:latin typeface="+mn-lt"/>
                <a:ea typeface="+mn-ea"/>
                <a:cs typeface="+mn-cs"/>
              </a:rPr>
              <a:t>, the </a:t>
            </a:r>
            <a:r>
              <a:rPr lang="en-GB" sz="1200" b="0" i="0" u="none" strike="noStrike" kern="1200" dirty="0" err="1">
                <a:solidFill>
                  <a:schemeClr val="tx1"/>
                </a:solidFill>
                <a:effectLst/>
                <a:latin typeface="+mn-lt"/>
                <a:ea typeface="+mn-ea"/>
                <a:cs typeface="+mn-cs"/>
              </a:rPr>
              <a:t>Corleones</a:t>
            </a:r>
            <a:r>
              <a:rPr lang="en-GB" sz="1200" b="0" i="0" u="none" strike="noStrike" kern="1200" dirty="0">
                <a:solidFill>
                  <a:schemeClr val="tx1"/>
                </a:solidFill>
                <a:effectLst/>
                <a:latin typeface="+mn-lt"/>
                <a:ea typeface="+mn-ea"/>
                <a:cs typeface="+mn-cs"/>
              </a:rPr>
              <a:t> and </a:t>
            </a:r>
            <a:r>
              <a:rPr lang="en-GB" sz="1200" b="0" i="0" u="none" strike="noStrike" kern="1200" dirty="0" err="1">
                <a:solidFill>
                  <a:schemeClr val="tx1"/>
                </a:solidFill>
                <a:effectLst/>
                <a:latin typeface="+mn-lt"/>
                <a:ea typeface="+mn-ea"/>
                <a:cs typeface="+mn-cs"/>
              </a:rPr>
              <a:t>Tattaglias</a:t>
            </a:r>
            <a:r>
              <a:rPr lang="en-GB" sz="1200" b="0" i="0" u="none" strike="noStrike" kern="1200" dirty="0">
                <a:solidFill>
                  <a:schemeClr val="tx1"/>
                </a:solidFill>
                <a:effectLst/>
                <a:latin typeface="+mn-lt"/>
                <a:ea typeface="+mn-ea"/>
                <a:cs typeface="+mn-cs"/>
              </a:rPr>
              <a:t> in </a:t>
            </a:r>
            <a:r>
              <a:rPr lang="en-GB" sz="1200" b="0" i="1" u="none" strike="noStrike" kern="1200" dirty="0">
                <a:solidFill>
                  <a:schemeClr val="tx1"/>
                </a:solidFill>
                <a:effectLst/>
                <a:latin typeface="+mn-lt"/>
                <a:ea typeface="+mn-ea"/>
                <a:cs typeface="+mn-cs"/>
              </a:rPr>
              <a:t>The Godfather</a:t>
            </a:r>
            <a:r>
              <a:rPr lang="en-GB" sz="1200" b="0" i="0" u="none" strike="noStrike" kern="1200" dirty="0">
                <a:solidFill>
                  <a:schemeClr val="tx1"/>
                </a:solidFill>
                <a:effectLst/>
                <a:latin typeface="+mn-lt"/>
                <a:ea typeface="+mn-ea"/>
                <a:cs typeface="+mn-cs"/>
              </a:rPr>
              <a:t> – that have no natural end. Wars of the clans were capable of destroying whole societies.</a:t>
            </a:r>
            <a:r>
              <a:rPr lang="en-GB" sz="1200" b="0" i="0" u="none" strike="noStrike" kern="1200" dirty="0">
                <a:solidFill>
                  <a:schemeClr val="tx1"/>
                </a:solidFill>
                <a:effectLst/>
                <a:latin typeface="+mn-lt"/>
                <a:ea typeface="+mn-ea"/>
                <a:cs typeface="+mn-cs"/>
                <a:hlinkClick r:id="rId15"/>
              </a:rPr>
              <a:t>[8]</a:t>
            </a:r>
            <a:endParaRPr lang="en-GB" sz="1200" b="0" i="0" u="none" strike="noStrike" kern="1200" dirty="0">
              <a:solidFill>
                <a:schemeClr val="tx1"/>
              </a:solidFill>
              <a:effectLst/>
              <a:latin typeface="+mn-lt"/>
              <a:ea typeface="+mn-ea"/>
              <a:cs typeface="+mn-cs"/>
            </a:endParaRPr>
          </a:p>
          <a:p>
            <a:r>
              <a:rPr lang="en-GB" sz="1200" b="0" i="0" u="none" strike="noStrike" kern="1200" dirty="0">
                <a:solidFill>
                  <a:schemeClr val="tx1"/>
                </a:solidFill>
                <a:effectLst/>
                <a:latin typeface="+mn-lt"/>
                <a:ea typeface="+mn-ea"/>
                <a:cs typeface="+mn-cs"/>
              </a:rPr>
              <a:t>The Torah, understanding that the desire for revenge as natural, tames it by translating it into something else altogether. It recognises the pain, the loss and moral indignation of the family of the victim. That is the meaning of the phrase </a:t>
            </a:r>
            <a:r>
              <a:rPr lang="en-GB" sz="1200" b="0" i="1" u="none" strike="noStrike" kern="1200" dirty="0" err="1">
                <a:solidFill>
                  <a:schemeClr val="tx1"/>
                </a:solidFill>
                <a:effectLst/>
                <a:latin typeface="+mn-lt"/>
                <a:ea typeface="+mn-ea"/>
                <a:cs typeface="+mn-cs"/>
              </a:rPr>
              <a:t>goel</a:t>
            </a:r>
            <a:r>
              <a:rPr lang="en-GB" sz="1200" b="0" i="1" u="none" strike="noStrike" kern="1200" dirty="0">
                <a:solidFill>
                  <a:schemeClr val="tx1"/>
                </a:solidFill>
                <a:effectLst/>
                <a:latin typeface="+mn-lt"/>
                <a:ea typeface="+mn-ea"/>
                <a:cs typeface="+mn-cs"/>
              </a:rPr>
              <a:t> ha-dam</a:t>
            </a:r>
            <a:r>
              <a:rPr lang="en-GB" sz="1200" b="0" i="0" u="none" strike="noStrike" kern="1200" dirty="0">
                <a:solidFill>
                  <a:schemeClr val="tx1"/>
                </a:solidFill>
                <a:effectLst/>
                <a:latin typeface="+mn-lt"/>
                <a:ea typeface="+mn-ea"/>
                <a:cs typeface="+mn-cs"/>
              </a:rPr>
              <a:t>, the blood-redeemer, the figure who represents that instinct for revenge. The Torah legislates for people with all their passions, not for saints. It is a realistic code, not a utopian one.</a:t>
            </a:r>
          </a:p>
          <a:p>
            <a:r>
              <a:rPr lang="en-GB" sz="1200" b="0" i="0" u="none" strike="noStrike" kern="1200" dirty="0">
                <a:solidFill>
                  <a:schemeClr val="tx1"/>
                </a:solidFill>
                <a:effectLst/>
                <a:latin typeface="+mn-lt"/>
                <a:ea typeface="+mn-ea"/>
                <a:cs typeface="+mn-cs"/>
              </a:rPr>
              <a:t>Yet the Torah inserts one vital element </a:t>
            </a:r>
            <a:r>
              <a:rPr lang="en-GB" sz="1200" b="0" i="1" u="none" strike="noStrike" kern="1200" dirty="0">
                <a:solidFill>
                  <a:schemeClr val="tx1"/>
                </a:solidFill>
                <a:effectLst/>
                <a:latin typeface="+mn-lt"/>
                <a:ea typeface="+mn-ea"/>
                <a:cs typeface="+mn-cs"/>
              </a:rPr>
              <a:t>between</a:t>
            </a:r>
            <a:r>
              <a:rPr lang="en-GB" sz="1200" b="0" i="0" u="none" strike="noStrike" kern="1200" dirty="0">
                <a:solidFill>
                  <a:schemeClr val="tx1"/>
                </a:solidFill>
                <a:effectLst/>
                <a:latin typeface="+mn-lt"/>
                <a:ea typeface="+mn-ea"/>
                <a:cs typeface="+mn-cs"/>
              </a:rPr>
              <a:t> the killer and the victim’s family: the principle of justice. There must be no direct act of revenge. The killer must be protected until his case has been heard in a court of law. If found guilty, he must pay the price. If found innocent, he must be given refuge. </a:t>
            </a:r>
            <a:r>
              <a:rPr lang="en-GB" sz="1200" b="0" i="1" u="none" strike="noStrike" kern="1200" dirty="0">
                <a:solidFill>
                  <a:schemeClr val="tx1"/>
                </a:solidFill>
                <a:effectLst/>
                <a:latin typeface="+mn-lt"/>
                <a:ea typeface="+mn-ea"/>
                <a:cs typeface="+mn-cs"/>
              </a:rPr>
              <a:t>This single act turns revenge into retribution.</a:t>
            </a:r>
            <a:r>
              <a:rPr lang="en-GB" sz="1200" b="0" i="0" u="none" strike="noStrike" kern="1200" dirty="0">
                <a:solidFill>
                  <a:schemeClr val="tx1"/>
                </a:solidFill>
                <a:effectLst/>
                <a:latin typeface="+mn-lt"/>
                <a:ea typeface="+mn-ea"/>
                <a:cs typeface="+mn-cs"/>
              </a:rPr>
              <a:t> This makes all the difference.</a:t>
            </a:r>
          </a:p>
          <a:p>
            <a:r>
              <a:rPr lang="en-GB" sz="1200" b="0" i="0" u="none" strike="noStrike" kern="1200" dirty="0">
                <a:solidFill>
                  <a:schemeClr val="tx1"/>
                </a:solidFill>
                <a:effectLst/>
                <a:latin typeface="+mn-lt"/>
                <a:ea typeface="+mn-ea"/>
                <a:cs typeface="+mn-cs"/>
              </a:rPr>
              <a:t>People often find it difficult to distinguish retribution and revenge, yet they are completely different concepts. Revenge is an I-Thou relationship. You killed a member of my family so I will kill you. It is intrinsically personal. Retribution, by contrast, is </a:t>
            </a:r>
            <a:r>
              <a:rPr lang="en-GB" sz="1200" b="0" i="1" u="none" strike="noStrike" kern="1200" dirty="0">
                <a:solidFill>
                  <a:schemeClr val="tx1"/>
                </a:solidFill>
                <a:effectLst/>
                <a:latin typeface="+mn-lt"/>
                <a:ea typeface="+mn-ea"/>
                <a:cs typeface="+mn-cs"/>
              </a:rPr>
              <a:t>im</a:t>
            </a:r>
            <a:r>
              <a:rPr lang="en-GB" sz="1200" b="0" i="0" u="none" strike="noStrike" kern="1200" dirty="0">
                <a:solidFill>
                  <a:schemeClr val="tx1"/>
                </a:solidFill>
                <a:effectLst/>
                <a:latin typeface="+mn-lt"/>
                <a:ea typeface="+mn-ea"/>
                <a:cs typeface="+mn-cs"/>
              </a:rPr>
              <a:t>personal. It is no longer the Montagues against the Capulets but both under the impartial rule of law. Indeed the best definition of the society the Torah seeks to create is </a:t>
            </a:r>
            <a:r>
              <a:rPr lang="en-GB" sz="1200" b="0" i="1" u="none" strike="noStrike" kern="1200" dirty="0">
                <a:solidFill>
                  <a:schemeClr val="tx1"/>
                </a:solidFill>
                <a:effectLst/>
                <a:latin typeface="+mn-lt"/>
                <a:ea typeface="+mn-ea"/>
                <a:cs typeface="+mn-cs"/>
              </a:rPr>
              <a:t>nomocracy</a:t>
            </a:r>
            <a:r>
              <a:rPr lang="en-GB" sz="1200" b="0" i="0" u="none" strike="noStrike" kern="1200" dirty="0">
                <a:solidFill>
                  <a:schemeClr val="tx1"/>
                </a:solidFill>
                <a:effectLst/>
                <a:latin typeface="+mn-lt"/>
                <a:ea typeface="+mn-ea"/>
                <a:cs typeface="+mn-cs"/>
              </a:rPr>
              <a:t>: the rule of laws, not men.</a:t>
            </a:r>
          </a:p>
          <a:p>
            <a:r>
              <a:rPr lang="en-GB" sz="1200" b="0" i="1" u="none" strike="noStrike" kern="1200" dirty="0">
                <a:solidFill>
                  <a:schemeClr val="tx1"/>
                </a:solidFill>
                <a:effectLst/>
                <a:latin typeface="+mn-lt"/>
                <a:ea typeface="+mn-ea"/>
                <a:cs typeface="+mn-cs"/>
              </a:rPr>
              <a:t>Retribution is the principled rejection of revenge</a:t>
            </a:r>
            <a:r>
              <a:rPr lang="en-GB" sz="1200" b="0" i="0" u="none" strike="noStrike" kern="1200" dirty="0">
                <a:solidFill>
                  <a:schemeClr val="tx1"/>
                </a:solidFill>
                <a:effectLst/>
                <a:latin typeface="+mn-lt"/>
                <a:ea typeface="+mn-ea"/>
                <a:cs typeface="+mn-cs"/>
              </a:rPr>
              <a:t>. It says that we are not free to take the law into our own hands. Passion may not override the due process of the law, for that is a sure route to anarchy and bloodshed. Wrong must be punished, but only after it has been established by a fair trial, and only on behalf, not just of the victim but of society as a whole. It was this principle that drove the work of the late Simon Wiesenthal in bringing Nazi war criminals to trial. He called his biography </a:t>
            </a:r>
            <a:r>
              <a:rPr lang="en-GB" sz="1200" b="0" i="1" u="none" strike="noStrike" kern="1200" dirty="0">
                <a:solidFill>
                  <a:schemeClr val="tx1"/>
                </a:solidFill>
                <a:effectLst/>
                <a:latin typeface="+mn-lt"/>
                <a:ea typeface="+mn-ea"/>
                <a:cs typeface="+mn-cs"/>
              </a:rPr>
              <a:t>Justice, not Vengeance</a:t>
            </a:r>
            <a:r>
              <a:rPr lang="en-GB" sz="1200" b="0" i="0" u="none" strike="noStrike" kern="1200" dirty="0">
                <a:solidFill>
                  <a:schemeClr val="tx1"/>
                </a:solidFill>
                <a:effectLst/>
                <a:latin typeface="+mn-lt"/>
                <a:ea typeface="+mn-ea"/>
                <a:cs typeface="+mn-cs"/>
              </a:rPr>
              <a:t>. The cities of refuge were part of this process by which vengeance was subordinated to, and replaced by, retributive justice.</a:t>
            </a:r>
          </a:p>
          <a:p>
            <a:r>
              <a:rPr lang="en-GB" sz="1200" b="0" i="0" u="none" strike="noStrike" kern="1200" dirty="0">
                <a:solidFill>
                  <a:schemeClr val="tx1"/>
                </a:solidFill>
                <a:effectLst/>
                <a:latin typeface="+mn-lt"/>
                <a:ea typeface="+mn-ea"/>
                <a:cs typeface="+mn-cs"/>
              </a:rPr>
              <a:t>This is not just ancient history. Almost as soon as the Berlin Wall fell and the Cold War came to an end in 1989, brutal ethnic war came to the former Yugoslavia, first in Bosnia then Kosovo. It has now spread to Iraq, Syria and many other parts of the world. In his book </a:t>
            </a:r>
            <a:r>
              <a:rPr lang="en-GB" sz="1200" b="0" i="1" u="none" strike="noStrike" kern="1200" dirty="0">
                <a:solidFill>
                  <a:schemeClr val="tx1"/>
                </a:solidFill>
                <a:effectLst/>
                <a:latin typeface="+mn-lt"/>
                <a:ea typeface="+mn-ea"/>
                <a:cs typeface="+mn-cs"/>
              </a:rPr>
              <a:t>The Warrior’s </a:t>
            </a:r>
            <a:r>
              <a:rPr lang="en-GB" sz="1200" b="0" i="1" u="none" strike="noStrike" kern="1200" dirty="0" err="1">
                <a:solidFill>
                  <a:schemeClr val="tx1"/>
                </a:solidFill>
                <a:effectLst/>
                <a:latin typeface="+mn-lt"/>
                <a:ea typeface="+mn-ea"/>
                <a:cs typeface="+mn-cs"/>
              </a:rPr>
              <a:t>Honor</a:t>
            </a:r>
            <a:r>
              <a:rPr lang="en-GB" sz="1200" b="0" i="1" u="none" strike="noStrike" kern="1200" dirty="0">
                <a:solidFill>
                  <a:schemeClr val="tx1"/>
                </a:solidFill>
                <a:effectLst/>
                <a:latin typeface="+mn-lt"/>
                <a:ea typeface="+mn-ea"/>
                <a:cs typeface="+mn-cs"/>
              </a:rPr>
              <a:t>: Ethnic War and the Modern Conscience</a:t>
            </a:r>
            <a:r>
              <a:rPr lang="en-GB" sz="1200" b="0" i="0" u="none" strike="noStrike" kern="1200" dirty="0">
                <a:solidFill>
                  <a:schemeClr val="tx1"/>
                </a:solidFill>
                <a:effectLst/>
                <a:latin typeface="+mn-lt"/>
                <a:ea typeface="+mn-ea"/>
                <a:cs typeface="+mn-cs"/>
              </a:rPr>
              <a:t>, Michael </a:t>
            </a:r>
            <a:r>
              <a:rPr lang="en-GB" sz="1200" b="0" i="0" u="none" strike="noStrike" kern="1200" dirty="0" err="1">
                <a:solidFill>
                  <a:schemeClr val="tx1"/>
                </a:solidFill>
                <a:effectLst/>
                <a:latin typeface="+mn-lt"/>
                <a:ea typeface="+mn-ea"/>
                <a:cs typeface="+mn-cs"/>
              </a:rPr>
              <a:t>Ignatieff</a:t>
            </a:r>
            <a:r>
              <a:rPr lang="en-GB" sz="1200" b="0" i="0" u="none" strike="noStrike" kern="1200" dirty="0">
                <a:solidFill>
                  <a:schemeClr val="tx1"/>
                </a:solidFill>
                <a:effectLst/>
                <a:latin typeface="+mn-lt"/>
                <a:ea typeface="+mn-ea"/>
                <a:cs typeface="+mn-cs"/>
              </a:rPr>
              <a:t> wondered how these regions descended so rapidly into chaos. This was his conclusion:</a:t>
            </a:r>
          </a:p>
          <a:p>
            <a:r>
              <a:rPr lang="en-GB" sz="1200" i="0" kern="1200" dirty="0">
                <a:solidFill>
                  <a:schemeClr val="tx1"/>
                </a:solidFill>
                <a:effectLst/>
                <a:latin typeface="+mn-lt"/>
                <a:ea typeface="+mn-ea"/>
                <a:cs typeface="+mn-cs"/>
              </a:rPr>
              <a:t>The chief moral obstacle in the path of reconciliation is the desire for revenge. Now, revenge is commonly regarded as a low and unworthy emotion, and because it is regarded as such, its deep moral hold on people is rarely understood. But revenge – morally considered – is a desire to keep faith with the dead, to </a:t>
            </a:r>
            <a:r>
              <a:rPr lang="en-GB" sz="1200" i="0" kern="1200" dirty="0" err="1">
                <a:solidFill>
                  <a:schemeClr val="tx1"/>
                </a:solidFill>
                <a:effectLst/>
                <a:latin typeface="+mn-lt"/>
                <a:ea typeface="+mn-ea"/>
                <a:cs typeface="+mn-cs"/>
              </a:rPr>
              <a:t>honor</a:t>
            </a:r>
            <a:r>
              <a:rPr lang="en-GB" sz="1200" i="0" kern="1200" dirty="0">
                <a:solidFill>
                  <a:schemeClr val="tx1"/>
                </a:solidFill>
                <a:effectLst/>
                <a:latin typeface="+mn-lt"/>
                <a:ea typeface="+mn-ea"/>
                <a:cs typeface="+mn-cs"/>
              </a:rPr>
              <a:t> their memory by taking up their cause where they left off. Revenge keeps faith between the generations; the violence it engenders is a ritual form of respect for the community’s dead – therein lies its legitimacy. Reconciliation is difficult precisely because it must compete with the powerful alternative morality of violence. Political terror is tenacious because it is an ethical practice. It is a cult of the dead, a dire and absolute expression of respect.</a:t>
            </a:r>
            <a:r>
              <a:rPr lang="en-GB" sz="1200" i="0" u="none" strike="noStrike" kern="1200" dirty="0">
                <a:solidFill>
                  <a:schemeClr val="tx1"/>
                </a:solidFill>
                <a:effectLst/>
                <a:latin typeface="+mn-lt"/>
                <a:ea typeface="+mn-ea"/>
                <a:cs typeface="+mn-cs"/>
                <a:hlinkClick r:id="rId16"/>
              </a:rPr>
              <a:t>[9]</a:t>
            </a:r>
            <a:endParaRPr lang="en-GB" sz="1200" i="0" kern="1200" dirty="0">
              <a:solidFill>
                <a:schemeClr val="tx1"/>
              </a:solidFill>
              <a:effectLst/>
              <a:latin typeface="+mn-lt"/>
              <a:ea typeface="+mn-ea"/>
              <a:cs typeface="+mn-cs"/>
            </a:endParaRPr>
          </a:p>
          <a:p>
            <a:r>
              <a:rPr lang="en-GB" sz="1200" b="0" i="0" u="none" strike="noStrike" kern="1200" dirty="0">
                <a:solidFill>
                  <a:schemeClr val="tx1"/>
                </a:solidFill>
                <a:effectLst/>
                <a:latin typeface="+mn-lt"/>
                <a:ea typeface="+mn-ea"/>
                <a:cs typeface="+mn-cs"/>
              </a:rPr>
              <a:t>It is foolhardy to act as if the desire for revenge does not exist. It does. But given free rein, it will reduce societies to violence and bloodshed without end. The only alternative is to channel it through the operation of law, fair trial, and then either punishment or protection. That is what was introduced into civilization by the law of the cities of refuge, allowing retribution to take the place of revenge, and justice the place of retaliation.</a:t>
            </a: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78FB232-C209-B445-ACB3-067054AB162C}" type="slidenum">
              <a:rPr kumimoji="0" lang="en-US" sz="1200" b="0" i="0" u="none" strike="noStrike" kern="1200" cap="none" spc="0" normalizeH="0" baseline="0" noProof="0" smtClean="0">
                <a:ln>
                  <a:noFill/>
                </a:ln>
                <a:solidFill>
                  <a:srgbClr val="000000"/>
                </a:solidFill>
                <a:effectLst/>
                <a:uLnTx/>
                <a:uFillTx/>
                <a:latin typeface="Arial" pitchFamily="-12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5</a:t>
            </a:fld>
            <a:endParaRPr kumimoji="0" lang="en-US" sz="1200" b="0" i="0" u="none" strike="noStrike" kern="1200" cap="none" spc="0" normalizeH="0" baseline="0" noProof="0">
              <a:ln>
                <a:noFill/>
              </a:ln>
              <a:solidFill>
                <a:srgbClr val="000000"/>
              </a:solidFill>
              <a:effectLst/>
              <a:uLnTx/>
              <a:uFillTx/>
              <a:latin typeface="Arial" pitchFamily="-128" charset="0"/>
              <a:ea typeface="+mn-ea"/>
              <a:cs typeface="+mn-cs"/>
            </a:endParaRPr>
          </a:p>
        </p:txBody>
      </p:sp>
    </p:spTree>
    <p:extLst>
      <p:ext uri="{BB962C8B-B14F-4D97-AF65-F5344CB8AC3E}">
        <p14:creationId xmlns:p14="http://schemas.microsoft.com/office/powerpoint/2010/main" val="22708238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scholar Walter Wink, in his book Engaging the Powers: Discernment and Resistance in a World of Domination, interprets the passage as ways to subvert the power structures of the time.</a:t>
            </a:r>
            <a:r>
              <a:rPr lang="en-GB" baseline="0" dirty="0"/>
              <a:t> </a:t>
            </a:r>
            <a:r>
              <a:rPr lang="en-GB" dirty="0"/>
              <a:t>At the time of Jesus striking with the back of the hand a person, who was deemed to be of a lower socioeconomic class, was used as a means to assert authority and dominance. If the persecuted person "turned the other cheek," the discipliner was faced with a dilemma: The left hand was used for unclean purposes, so a back-hand strike on the opposite cheek would not be performed. An alternative would be a slap with the open hand as a challenge or to punch the person, but this was seen as a statement of equality. Thus, by turning the other cheek, the persecuted was demanding </a:t>
            </a:r>
            <a:r>
              <a:rPr lang="en-GB" dirty="0" err="1"/>
              <a:t>equality.Wink</a:t>
            </a:r>
            <a:r>
              <a:rPr lang="en-GB" dirty="0"/>
              <a:t> continues with an interpretation of handing over one's cloak in addition to one's tunic. The debtor has given the shirt off his back, a situation forbidden by Hebrew law as stated in Deuteronomy (24:10–13). By giving the lender the cloak as well, the debtor was reduced to nakedness. Wink notes, that public nudity was viewed as bringing shame on the viewer, and not just the naked, as seen in Noah's case (Genesis 9:20–23).Wink interprets the succeeding verse from the Sermon on the Mount as a method for making the oppressor break the law. The commonly invoked Roman law of </a:t>
            </a:r>
            <a:r>
              <a:rPr lang="en-GB" dirty="0" err="1"/>
              <a:t>Angaria</a:t>
            </a:r>
            <a:r>
              <a:rPr lang="en-GB" dirty="0"/>
              <a:t> allowed the Roman authorities to demand that inhabitants of occupied territories carry messages and equipment the distance of one mile post, but prohibited forcing an individual to go further than a single mile, at the risk of suffering disciplinary actions.[3] In this example, the nonviolent interpretation sees Jesus as placing criticism on an unjust and hated Roman law, as well as clarifying the teaching to extend beyond Jewish law.[4]</a:t>
            </a: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BA7433EA-AC09-4C59-B59A-DCEBA414B6B8}" type="slidenum">
              <a:rPr kumimoji="0" lang="en-GB" sz="1200" b="0" i="0" u="none" strike="noStrike" kern="1200" cap="none" spc="0" normalizeH="0" baseline="0" noProof="0" smtClean="0">
                <a:ln>
                  <a:noFill/>
                </a:ln>
                <a:solidFill>
                  <a:srgbClr val="000000"/>
                </a:solidFill>
                <a:effectLst/>
                <a:uLnTx/>
                <a:uFillTx/>
                <a:latin typeface="Arial" pitchFamily="-12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6</a:t>
            </a:fld>
            <a:endParaRPr kumimoji="0" lang="en-GB" sz="1200" b="0" i="0" u="none" strike="noStrike" kern="1200" cap="none" spc="0" normalizeH="0" baseline="0" noProof="0">
              <a:ln>
                <a:noFill/>
              </a:ln>
              <a:solidFill>
                <a:srgbClr val="000000"/>
              </a:solidFill>
              <a:effectLst/>
              <a:uLnTx/>
              <a:uFillTx/>
              <a:latin typeface="Arial" pitchFamily="-128" charset="0"/>
              <a:ea typeface="+mn-ea"/>
              <a:cs typeface="+mn-cs"/>
            </a:endParaRPr>
          </a:p>
        </p:txBody>
      </p:sp>
    </p:spTree>
    <p:extLst>
      <p:ext uri="{BB962C8B-B14F-4D97-AF65-F5344CB8AC3E}">
        <p14:creationId xmlns:p14="http://schemas.microsoft.com/office/powerpoint/2010/main" val="25082011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scholar Walter Wink, in his book Engaging the Powers: Discernment and Resistance in a World of Domination, interprets the passage as ways to subvert the power structures of the time.</a:t>
            </a:r>
            <a:r>
              <a:rPr lang="en-GB" baseline="0" dirty="0"/>
              <a:t> </a:t>
            </a:r>
            <a:r>
              <a:rPr lang="en-GB" dirty="0"/>
              <a:t>At the time </a:t>
            </a:r>
            <a:r>
              <a:rPr lang="en-GB"/>
              <a:t>of Jesus striking </a:t>
            </a:r>
            <a:r>
              <a:rPr lang="en-GB" dirty="0"/>
              <a:t>with the back of the hand a person, who was deemed to be of a lower socioeconomic class, was used as a means to assert authority and dominance. If the persecuted person "turned the other cheek," the discipliner was faced with a dilemma: The left hand was used for unclean purposes, so a back-hand strike on the opposite cheek would not be performed. An alternative would be a slap with the open hand as a challenge or to punch the person, but this was seen as a statement of equality. Thus, by turning the other cheek, the persecuted was demanding </a:t>
            </a:r>
            <a:r>
              <a:rPr lang="en-GB" dirty="0" err="1"/>
              <a:t>equality.Wink</a:t>
            </a:r>
            <a:r>
              <a:rPr lang="en-GB" dirty="0"/>
              <a:t> continues with an interpretation of handing over one's cloak in addition to one's tunic. The debtor has given the shirt off his back, a situation forbidden by Hebrew law as stated in Deuteronomy (24:10–13). By giving the lender the cloak as well, the debtor was reduced to nakedness. Wink notes, that public nudity was viewed as bringing shame on the viewer, and not just the naked, as seen in Noah's case (Genesis 9:20–23).Wink interprets the succeeding verse from the Sermon on the Mount as a method for making the oppressor break the law. The commonly invoked Roman law of </a:t>
            </a:r>
            <a:r>
              <a:rPr lang="en-GB" dirty="0" err="1"/>
              <a:t>Angaria</a:t>
            </a:r>
            <a:r>
              <a:rPr lang="en-GB" dirty="0"/>
              <a:t> allowed the Roman authorities to demand that inhabitants of occupied territories carry messages and equipment the distance of one mile post, but prohibited forcing an individual to go further than a single mile, at the risk of suffering disciplinary actions.[3] In this example, the nonviolent interpretation sees Jesus as placing criticism on an unjust and hated Roman law, as well as clarifying the teaching to extend beyond Jewish law.[4]</a:t>
            </a: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BA7433EA-AC09-4C59-B59A-DCEBA414B6B8}" type="slidenum">
              <a:rPr kumimoji="0" lang="en-GB" sz="1200" b="0" i="0" u="none" strike="noStrike" kern="1200" cap="none" spc="0" normalizeH="0" baseline="0" noProof="0" smtClean="0">
                <a:ln>
                  <a:noFill/>
                </a:ln>
                <a:solidFill>
                  <a:srgbClr val="000000"/>
                </a:solidFill>
                <a:effectLst/>
                <a:uLnTx/>
                <a:uFillTx/>
                <a:latin typeface="Arial" pitchFamily="-12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7</a:t>
            </a:fld>
            <a:endParaRPr kumimoji="0" lang="en-GB" sz="1200" b="0" i="0" u="none" strike="noStrike" kern="1200" cap="none" spc="0" normalizeH="0" baseline="0" noProof="0">
              <a:ln>
                <a:noFill/>
              </a:ln>
              <a:solidFill>
                <a:srgbClr val="000000"/>
              </a:solidFill>
              <a:effectLst/>
              <a:uLnTx/>
              <a:uFillTx/>
              <a:latin typeface="Arial" pitchFamily="-128" charset="0"/>
              <a:ea typeface="+mn-ea"/>
              <a:cs typeface="+mn-cs"/>
            </a:endParaRPr>
          </a:p>
        </p:txBody>
      </p:sp>
    </p:spTree>
    <p:extLst>
      <p:ext uri="{BB962C8B-B14F-4D97-AF65-F5344CB8AC3E}">
        <p14:creationId xmlns:p14="http://schemas.microsoft.com/office/powerpoint/2010/main" val="34259569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Miroslav </a:t>
            </a:r>
            <a:r>
              <a:rPr lang="en-GB" dirty="0" err="1"/>
              <a:t>Volf</a:t>
            </a:r>
            <a:r>
              <a:rPr lang="en-GB" dirty="0"/>
              <a:t> (born September 25, 1956) is a Croatian Protestant theologian and public intellectual and Henry B. Wright Professor of Theology and Director of the Yale </a:t>
            </a:r>
            <a:r>
              <a:rPr lang="en-GB" dirty="0" err="1"/>
              <a:t>Center</a:t>
            </a:r>
            <a:r>
              <a:rPr lang="en-GB" dirty="0"/>
              <a:t> for Faith and Culture at Yale University. He previously taught at the Evangelical Theological Seminary in his native Osijek, Croatia (1979–80, 1983–90) and Fuller Theological Seminary in Pasadena, California (1990–1998).</a:t>
            </a:r>
          </a:p>
          <a:p>
            <a:endParaRPr lang="en-GB" dirty="0"/>
          </a:p>
          <a:p>
            <a:r>
              <a:rPr lang="en-GB" dirty="0"/>
              <a:t>Exclusion and Embrace deals with the challenges of reconciliation in contexts of persisting enmity in which no clear line can be drawn between victims and perpetrators and in which today's victims become tomorrow's perpetrators—conditions that arguably describe the majority of the world's conflicts. The evocative "embrace" is the central category of the book, and </a:t>
            </a:r>
            <a:r>
              <a:rPr lang="en-GB" dirty="0" err="1"/>
              <a:t>Volf</a:t>
            </a:r>
            <a:r>
              <a:rPr lang="en-GB" dirty="0"/>
              <a:t> proposed it as an alternative to "liberation" (a category </a:t>
            </a:r>
            <a:r>
              <a:rPr lang="en-GB" dirty="0" err="1"/>
              <a:t>favored</a:t>
            </a:r>
            <a:r>
              <a:rPr lang="en-GB" dirty="0"/>
              <a:t> by a variety of liberation theologies).[14] Embrace is marked by two key stances: acting with generosity toward the perpetrator and maintaining porous boundaries of flexible identities. Even though it is a modality of grace, "embrace" does not stand in contrast to justice; it includes justice as a dimension of grace extended toward wrongdoers.[15] "Embrace" also does not stand in contrast to boundary maintenance. On the contrary, it presumes that it is essential to maintain the self's boundaries (and therefore pass judgment), but suggests that these boundaries ought to be porous, so that the self, while not being obliterated, can make a journey with the other in reconciliation and mutual enrichment. </a:t>
            </a:r>
            <a:r>
              <a:rPr lang="en-GB" dirty="0" err="1"/>
              <a:t>Volf</a:t>
            </a:r>
            <a:r>
              <a:rPr lang="en-GB" dirty="0"/>
              <a:t> sees the father in the story of the prodigal son as an exemplar of this stance (the father forgave and accepted the change in his identity as "the-father-of-the-prodigal"). But supremely the stance is exemplified in the death of Christ on the cross for the ungodly (Christ, who assumed humanity, forgave and opened his arms to embrace). Central to </a:t>
            </a:r>
            <a:r>
              <a:rPr lang="en-GB" dirty="0" err="1"/>
              <a:t>Volf's</a:t>
            </a:r>
            <a:r>
              <a:rPr lang="en-GB" dirty="0"/>
              <a:t> theology of the cross is Christ's death as an "inclusive substitute" for the ungodly, which is to say Christ's dying for them and making space "in God" for them.[16] "Solidarity with victims", central to his teacher Jürgen </a:t>
            </a:r>
            <a:r>
              <a:rPr lang="en-GB" dirty="0" err="1"/>
              <a:t>Moltmann's</a:t>
            </a:r>
            <a:r>
              <a:rPr lang="en-GB" dirty="0"/>
              <a:t> "theology of the cross", though dislodged from the </a:t>
            </a:r>
            <a:r>
              <a:rPr lang="en-GB" dirty="0" err="1"/>
              <a:t>center</a:t>
            </a:r>
            <a:r>
              <a:rPr lang="en-GB" dirty="0"/>
              <a:t> in </a:t>
            </a:r>
            <a:r>
              <a:rPr lang="en-GB" dirty="0" err="1"/>
              <a:t>Volf's</a:t>
            </a:r>
            <a:r>
              <a:rPr lang="en-GB" dirty="0"/>
              <a:t> proposal, still remains a key aspect of God's embrace of humanity.</a:t>
            </a:r>
          </a:p>
          <a:p>
            <a:endParaRPr lang="en-GB" dirty="0"/>
          </a:p>
          <a:p>
            <a:endParaRPr lang="en-GB" dirty="0"/>
          </a:p>
          <a:p>
            <a:endParaRPr lang="en-GB" dirty="0"/>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78FB232-C209-B445-ACB3-067054AB162C}" type="slidenum">
              <a:rPr kumimoji="0" lang="en-US" sz="1200" b="0" i="0" u="none" strike="noStrike" kern="1200" cap="none" spc="0" normalizeH="0" baseline="0" noProof="0" smtClean="0">
                <a:ln>
                  <a:noFill/>
                </a:ln>
                <a:solidFill>
                  <a:srgbClr val="000000"/>
                </a:solidFill>
                <a:effectLst/>
                <a:uLnTx/>
                <a:uFillTx/>
                <a:latin typeface="Arial" pitchFamily="-12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10</a:t>
            </a:fld>
            <a:endParaRPr kumimoji="0" lang="en-US" sz="1200" b="0" i="0" u="none" strike="noStrike" kern="1200" cap="none" spc="0" normalizeH="0" baseline="0" noProof="0">
              <a:ln>
                <a:noFill/>
              </a:ln>
              <a:solidFill>
                <a:srgbClr val="000000"/>
              </a:solidFill>
              <a:effectLst/>
              <a:uLnTx/>
              <a:uFillTx/>
              <a:latin typeface="Arial" pitchFamily="-128" charset="0"/>
              <a:ea typeface="+mn-ea"/>
              <a:cs typeface="+mn-cs"/>
            </a:endParaRPr>
          </a:p>
        </p:txBody>
      </p:sp>
    </p:spTree>
    <p:extLst>
      <p:ext uri="{BB962C8B-B14F-4D97-AF65-F5344CB8AC3E}">
        <p14:creationId xmlns:p14="http://schemas.microsoft.com/office/powerpoint/2010/main" val="40253387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One of the most tragic moments in Western civilization came when Christians began distinguishing between what they called “the Old Testament G-d of vengeance” as opposed to the “New Testament G-d of love.” This is not a small error. One trembles to think how many Jews lost their lives because of it. It survives today, even among good and sensitive people. There is hardly a week when I do not see some reference to it in the national press. It is one of those taken-for-granted assumptions that lie buried so deep within a culture that rarely if ever are they examined in the clear light of day.</a:t>
            </a:r>
          </a:p>
          <a:p>
            <a:endParaRPr lang="en-GB" dirty="0"/>
          </a:p>
          <a:p>
            <a:r>
              <a:rPr lang="en-GB" dirty="0"/>
              <a:t>Let us state a proposition so obvious that it should go without saying. According to Christianity, the G-d of the “Old Testament” and the G-d of the “New” is the same G-d. If He were not, the whole structure of Christianity would crumble and fall. There was one thinker – </a:t>
            </a:r>
            <a:r>
              <a:rPr lang="en-GB" dirty="0" err="1"/>
              <a:t>Marcion</a:t>
            </a:r>
            <a:r>
              <a:rPr lang="en-GB" dirty="0"/>
              <a:t> in the second century – who reached the alternative conclusion, namely that the values of Judaism and Christianity are so different that they cannot be seen as worship of the same G-d. Therefore Christianity would have to stand on the New Testament alone. The Old Testament could not, for Christians, be sacred scripture. The Marcionite option was rejected and branded a heresy.</a:t>
            </a:r>
          </a:p>
          <a:p>
            <a:endParaRPr lang="en-GB" dirty="0"/>
          </a:p>
          <a:p>
            <a:r>
              <a:rPr lang="en-GB" dirty="0"/>
              <a:t>It follows therefore that if vengeance is wrong, it could not have been commanded by G-d – not to Christians, and not to Jews. If it was commanded, we must be able to make some moral sense of it, whether we are Jews or Christians. The idea that G-d can change His mind on something as fundamental as this must undermine all faith. For if we believe we are commanded anything at all by G-d, we must believe that G-d, a decade, a century from now will not change His mind and permit what He had previously forbidden or forbid what He had previously permitted. And if we believe we are beloved of G-d. we must believe that this love, too, will last – that G-d will not cast us off in favour of someone else, at some time else. For G-d is faithful – meaning, He does not go back on His word. A god who is faithless would not be a god worthy of worship.</a:t>
            </a:r>
          </a:p>
          <a:p>
            <a:endParaRPr lang="en-GB" dirty="0"/>
          </a:p>
          <a:p>
            <a:r>
              <a:rPr lang="en-GB" dirty="0"/>
              <a:t>In fact, as I pointed out in earlier studies, G-d forbids vengeance (Lev. 19: 18). He commands forgiveness, as Joseph forgave his brothers who sought to kill him – and as we, on Judaism’s holiest day, ask Him to forgive us. To quote Maimonides: “As long as one nurses a grievance and keeps it in mind, one may come to take revenge. The Torah therefore emphatically warns us not to bear a grudge, so that the impression of the wrong shall be wholly obliterated and no longer remembered. This is the right principle. It alone makes society and human interaction (</a:t>
            </a:r>
            <a:r>
              <a:rPr lang="en-GB" dirty="0" err="1"/>
              <a:t>yishuv</a:t>
            </a:r>
            <a:r>
              <a:rPr lang="en-GB" dirty="0"/>
              <a:t> ha-</a:t>
            </a:r>
            <a:r>
              <a:rPr lang="en-GB" dirty="0" err="1"/>
              <a:t>aretz</a:t>
            </a:r>
            <a:r>
              <a:rPr lang="en-GB" dirty="0"/>
              <a:t> u-</a:t>
            </a:r>
            <a:r>
              <a:rPr lang="en-GB" dirty="0" err="1"/>
              <a:t>masa’an</a:t>
            </a:r>
            <a:r>
              <a:rPr lang="en-GB" dirty="0"/>
              <a:t> u-</a:t>
            </a:r>
            <a:r>
              <a:rPr lang="en-GB" dirty="0" err="1"/>
              <a:t>matanan</a:t>
            </a:r>
            <a:r>
              <a:rPr lang="en-GB" dirty="0"/>
              <a:t> </a:t>
            </a:r>
            <a:r>
              <a:rPr lang="en-GB" dirty="0" err="1"/>
              <a:t>shel</a:t>
            </a:r>
            <a:r>
              <a:rPr lang="en-GB" dirty="0"/>
              <a:t> </a:t>
            </a:r>
            <a:r>
              <a:rPr lang="en-GB" dirty="0" err="1"/>
              <a:t>bnei</a:t>
            </a:r>
            <a:r>
              <a:rPr lang="en-GB" dirty="0"/>
              <a:t> </a:t>
            </a:r>
            <a:r>
              <a:rPr lang="en-GB" dirty="0" err="1"/>
              <a:t>adam</a:t>
            </a:r>
            <a:r>
              <a:rPr lang="en-GB" dirty="0"/>
              <a:t> </a:t>
            </a:r>
            <a:r>
              <a:rPr lang="en-GB" dirty="0" err="1"/>
              <a:t>zeh</a:t>
            </a:r>
            <a:r>
              <a:rPr lang="en-GB" dirty="0"/>
              <a:t> </a:t>
            </a:r>
            <a:r>
              <a:rPr lang="en-GB" dirty="0" err="1"/>
              <a:t>im</a:t>
            </a:r>
            <a:r>
              <a:rPr lang="en-GB" dirty="0"/>
              <a:t> </a:t>
            </a:r>
            <a:r>
              <a:rPr lang="en-GB" dirty="0" err="1"/>
              <a:t>zeh</a:t>
            </a:r>
            <a:r>
              <a:rPr lang="en-GB" dirty="0"/>
              <a:t>) possible”(</a:t>
            </a:r>
            <a:r>
              <a:rPr lang="en-GB" dirty="0" err="1"/>
              <a:t>Hilkhot</a:t>
            </a:r>
            <a:r>
              <a:rPr lang="en-GB" dirty="0"/>
              <a:t> </a:t>
            </a:r>
            <a:r>
              <a:rPr lang="en-GB" dirty="0" err="1"/>
              <a:t>Deot</a:t>
            </a:r>
            <a:r>
              <a:rPr lang="en-GB" dirty="0"/>
              <a:t> 7: 8). Note that Maimonides talks about human interaction, not Jewish interaction. He means this as a general rule for all humanity.</a:t>
            </a:r>
          </a:p>
          <a:p>
            <a:endParaRPr lang="en-GB" dirty="0"/>
          </a:p>
          <a:p>
            <a:r>
              <a:rPr lang="en-GB" dirty="0"/>
              <a:t>However, this week’s </a:t>
            </a:r>
            <a:r>
              <a:rPr lang="en-GB" dirty="0" err="1"/>
              <a:t>sedra</a:t>
            </a:r>
            <a:r>
              <a:rPr lang="en-GB" dirty="0"/>
              <a:t> contains lines (and there are many others elsewhere, in both the Hebrew Bible and the New Testament) that are difficult to reconcile with an ethic of non-revenge:</a:t>
            </a:r>
          </a:p>
          <a:p>
            <a:endParaRPr lang="en-GB" dirty="0"/>
          </a:p>
          <a:p>
            <a:r>
              <a:rPr lang="en-GB" dirty="0"/>
              <a:t>“I lift My hand to heaven and declare:</a:t>
            </a:r>
          </a:p>
          <a:p>
            <a:r>
              <a:rPr lang="en-GB" dirty="0"/>
              <a:t>As surely as I live forever,</a:t>
            </a:r>
          </a:p>
          <a:p>
            <a:r>
              <a:rPr lang="en-GB" dirty="0"/>
              <a:t>when I sharpen My flashing sword</a:t>
            </a:r>
          </a:p>
          <a:p>
            <a:r>
              <a:rPr lang="en-GB" dirty="0"/>
              <a:t>and My hand grasps it in judgment,</a:t>
            </a:r>
          </a:p>
          <a:p>
            <a:r>
              <a:rPr lang="en-GB" dirty="0"/>
              <a:t>I will take vengeance on My adversaries</a:t>
            </a:r>
          </a:p>
          <a:p>
            <a:r>
              <a:rPr lang="en-GB" dirty="0"/>
              <a:t>and repay those who hate Me . . .”</a:t>
            </a:r>
          </a:p>
          <a:p>
            <a:r>
              <a:rPr lang="en-GB" dirty="0"/>
              <a:t>Rejoice, O nations, with His people,</a:t>
            </a:r>
          </a:p>
          <a:p>
            <a:r>
              <a:rPr lang="en-GB" dirty="0"/>
              <a:t>for He will avenge the blood of His servants;</a:t>
            </a:r>
          </a:p>
          <a:p>
            <a:r>
              <a:rPr lang="en-GB" dirty="0"/>
              <a:t>He will take vengeance on His enemies</a:t>
            </a:r>
          </a:p>
          <a:p>
            <a:r>
              <a:rPr lang="en-GB" dirty="0"/>
              <a:t>and make atonement for His land and people.</a:t>
            </a:r>
          </a:p>
          <a:p>
            <a:endParaRPr lang="en-GB" dirty="0"/>
          </a:p>
          <a:p>
            <a:r>
              <a:rPr lang="en-GB" dirty="0"/>
              <a:t>Three thinkers, Jan </a:t>
            </a:r>
            <a:r>
              <a:rPr lang="en-GB" dirty="0" err="1"/>
              <a:t>Assmann</a:t>
            </a:r>
            <a:r>
              <a:rPr lang="en-GB" dirty="0"/>
              <a:t>, the Jewish scholar Henri </a:t>
            </a:r>
            <a:r>
              <a:rPr lang="en-GB" dirty="0" err="1"/>
              <a:t>Atlan</a:t>
            </a:r>
            <a:r>
              <a:rPr lang="en-GB" dirty="0"/>
              <a:t>, and the Christian theologian Miroslav </a:t>
            </a:r>
            <a:r>
              <a:rPr lang="en-GB" dirty="0" err="1"/>
              <a:t>Volf</a:t>
            </a:r>
            <a:r>
              <a:rPr lang="en-GB" dirty="0"/>
              <a:t>, have something deeply insightful to say about Divine vengeance. </a:t>
            </a:r>
            <a:r>
              <a:rPr lang="en-GB" dirty="0" err="1"/>
              <a:t>Assmann</a:t>
            </a:r>
            <a:r>
              <a:rPr lang="en-GB" dirty="0"/>
              <a:t> points out a fundamental difference between the Hebrew Bible and other ancient civilizations. In the others, the human king takes on the attributes of a god. The anger of the king is the anger of the god: the latter legitimates the former. In avenging himself against his enemies, the king is doing god’s work. Violence receives a religious sanction. In the Hebrew Bible, by contrast, there is a profound and unbridgeable distance between the human king and G-d. Anger is “theologized” and thus “transferred . . . from earth to heaven”.</a:t>
            </a:r>
          </a:p>
          <a:p>
            <a:endParaRPr lang="en-GB" dirty="0"/>
          </a:p>
          <a:p>
            <a:r>
              <a:rPr lang="en-GB" dirty="0" err="1"/>
              <a:t>Atlan</a:t>
            </a:r>
            <a:r>
              <a:rPr lang="en-GB" dirty="0"/>
              <a:t> argues likewise, suggesting that “the best way to rid the world of the violent sacred is to reject it onto a transcendence.” The “transcendence of violence” results in “its being expelled from the normal horizon of things”. In other words – vengeance is removed from human calculation. It is G-d, not man, who is entitled to exercise it. To be sure, there are times when G-d commands human beings to act on His behalf – the battles against the Midianites and the Amalekites are two obvious examples. But once prophecy ceases, as it has done since late Second Temple times, so too does violence in the name of G-d.</a:t>
            </a:r>
          </a:p>
          <a:p>
            <a:endParaRPr lang="en-GB" dirty="0"/>
          </a:p>
          <a:p>
            <a:r>
              <a:rPr lang="en-GB" dirty="0" err="1"/>
              <a:t>Volf</a:t>
            </a:r>
            <a:r>
              <a:rPr lang="en-GB" dirty="0"/>
              <a:t> agrees with this analysis, and adds that “in a world of violence we are faced with an inescapable alternative: either G-d’s violence or human violence”. He adds:</a:t>
            </a:r>
          </a:p>
          <a:p>
            <a:endParaRPr lang="en-GB" dirty="0"/>
          </a:p>
          <a:p>
            <a:r>
              <a:rPr lang="en-GB" dirty="0"/>
              <a:t>Most people who insist on G-d’s “nonviolence” cannot resist using violence themselves (or tacitly sanctioning its use by others). They deem the talk of G-d’s judgment irreverent, but think nothing of entrusting judgment into human hands . . . And so violence thrives, secretly nourished by belief in a G-d who refuses to wield the sword.</a:t>
            </a:r>
          </a:p>
          <a:p>
            <a:endParaRPr lang="en-GB" dirty="0"/>
          </a:p>
          <a:p>
            <a:r>
              <a:rPr lang="en-GB" dirty="0" err="1"/>
              <a:t>Volf</a:t>
            </a:r>
            <a:r>
              <a:rPr lang="en-GB" dirty="0"/>
              <a:t>, who won the 2002 </a:t>
            </a:r>
            <a:r>
              <a:rPr lang="en-GB" dirty="0" err="1"/>
              <a:t>Grawemeyer</a:t>
            </a:r>
            <a:r>
              <a:rPr lang="en-GB" dirty="0"/>
              <a:t> Award for his book Exclusion and Embrace, from which these words are taken, is a native Croatian whose theology was shaped by the experience of living and teaching in the former Yugoslavia throughout the ethnic wars of the 1990s. Real confrontation with violence makes one think differently about biblical texts. What </a:t>
            </a:r>
            <a:r>
              <a:rPr lang="en-GB" dirty="0" err="1"/>
              <a:t>Volf</a:t>
            </a:r>
            <a:r>
              <a:rPr lang="en-GB" dirty="0"/>
              <a:t> goes on to say next are remarkable for their brutal candour:</a:t>
            </a:r>
          </a:p>
          <a:p>
            <a:endParaRPr lang="en-GB" dirty="0"/>
          </a:p>
          <a:p>
            <a:r>
              <a:rPr lang="en-GB" dirty="0"/>
              <a:t>My thesis that the practice of nonviolence requires a belief in divine vengeance will be unpopular with many Christians, especially theologians in the West. To the person who is inclined to dismiss it, I suggest imagining that you are delivering a lecture in a war zone . . . Among your listeners are people whose cities and villages have been first plundered, then burned and </a:t>
            </a:r>
            <a:r>
              <a:rPr lang="en-GB" dirty="0" err="1"/>
              <a:t>leveled</a:t>
            </a:r>
            <a:r>
              <a:rPr lang="en-GB" dirty="0"/>
              <a:t> to the ground, whose daughters and sisters have been raped, whose fathers and brothers have had their throats slit. The topic of the lecture: a Christian attitude to violence. The thesis: we should not retaliate since God is perfect noncoercive love. Soon you would discover that it takes the quiet of a suburban home for the birth of the thesis that human nonviolence corresponds to God’s refusal to judge. In a scorched land, soaked in blood of the innocent, it will invariably die. And as one watches it die, one will do well to reflect about many other pleasant captivities of the liberal mind.</a:t>
            </a:r>
          </a:p>
          <a:p>
            <a:endParaRPr lang="en-GB" dirty="0"/>
          </a:p>
          <a:p>
            <a:r>
              <a:rPr lang="en-GB" dirty="0"/>
              <a:t>These are words that, to me, have the ring of truth as well as honesty. I think of the Jews of the Middle Ages, who saw their fellow Jews accused of killing Christian children to drink their blood, of poisoning wells, desecrating the host and spreading the plague (the classic work is Joshua Trachtenberg, The Devil and the Jews), and then murdered </a:t>
            </a:r>
            <a:r>
              <a:rPr lang="en-GB" dirty="0" err="1"/>
              <a:t>en</a:t>
            </a:r>
            <a:r>
              <a:rPr lang="en-GB" dirty="0"/>
              <a:t> masse in the name of the G-d of love. We can still hear their responses: they are recorded for us in many of the lamentations, </a:t>
            </a:r>
            <a:r>
              <a:rPr lang="en-GB" dirty="0" err="1"/>
              <a:t>kinot</a:t>
            </a:r>
            <a:r>
              <a:rPr lang="en-GB" dirty="0"/>
              <a:t>, we say on the 9th Av.</a:t>
            </a:r>
          </a:p>
          <a:p>
            <a:endParaRPr lang="en-GB" dirty="0"/>
          </a:p>
          <a:p>
            <a:r>
              <a:rPr lang="en-GB" dirty="0"/>
              <a:t>Yes, they appeal to G-d’s vengeance, which is to say, to G-d’s justice. But Jews did not seek to take vengeance. That is something you leave to G-d. There is a justice we will not see this side of the end of days. In the meantime, it is sufficient to live, and affirm life, and seek no more than the right to be true to your faith without fear – no more than the right to live and defend that </a:t>
            </a:r>
            <a:r>
              <a:rPr lang="en-GB" dirty="0" err="1"/>
              <a:t>selfsame</a:t>
            </a:r>
            <a:r>
              <a:rPr lang="en-GB" dirty="0"/>
              <a:t> right for your children. The search for perfect justice is not for us, here, now. It is – as Moses taught the Israelites in the great song he sang at the end of his life – something that faith demands we leave to G-d, who alone knows the human heart, who alone knows what is just in a world of conflicting claims, and who will establish perfect justice at a time, and in a way, of His choosing, not ours.</a:t>
            </a:r>
          </a:p>
          <a:p>
            <a:endParaRPr lang="en-GB" dirty="0"/>
          </a:p>
          <a:p>
            <a:r>
              <a:rPr lang="en-GB" dirty="0"/>
              <a:t>In a world of ethnic conflict, fuelled by sometimes deadly religious fervour, that is a truth in need of re-instatement. There are things we must leave to G-d. Otherwise we will find ourselves in the condition of humanity before the Flood, when the world was “filled with violence” and G-d was “grieved that He had made man on the earth, and His heart was filled with pain.” Vengeance belongs to G-d. It must not be practiced by human beings in the name of G-d.</a:t>
            </a: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78FB232-C209-B445-ACB3-067054AB162C}" type="slidenum">
              <a:rPr kumimoji="0" lang="en-US" sz="1200" b="0" i="0" u="none" strike="noStrike" kern="1200" cap="none" spc="0" normalizeH="0" baseline="0" noProof="0" smtClean="0">
                <a:ln>
                  <a:noFill/>
                </a:ln>
                <a:solidFill>
                  <a:srgbClr val="000000"/>
                </a:solidFill>
                <a:effectLst/>
                <a:uLnTx/>
                <a:uFillTx/>
                <a:latin typeface="Arial" pitchFamily="-12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11</a:t>
            </a:fld>
            <a:endParaRPr kumimoji="0" lang="en-US" sz="1200" b="0" i="0" u="none" strike="noStrike" kern="1200" cap="none" spc="0" normalizeH="0" baseline="0" noProof="0">
              <a:ln>
                <a:noFill/>
              </a:ln>
              <a:solidFill>
                <a:srgbClr val="000000"/>
              </a:solidFill>
              <a:effectLst/>
              <a:uLnTx/>
              <a:uFillTx/>
              <a:latin typeface="Arial" pitchFamily="-128" charset="0"/>
              <a:ea typeface="+mn-ea"/>
              <a:cs typeface="+mn-cs"/>
            </a:endParaRPr>
          </a:p>
        </p:txBody>
      </p:sp>
    </p:spTree>
    <p:extLst>
      <p:ext uri="{BB962C8B-B14F-4D97-AF65-F5344CB8AC3E}">
        <p14:creationId xmlns:p14="http://schemas.microsoft.com/office/powerpoint/2010/main" val="29017428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none" dirty="0"/>
              <a:t>The book of Vayikra draws to a close by outlining the blessings that will follow if the people are faithful to their covenant with God. Then it describes the curses that will befall them if they are not. The general principle is clear. In biblical times, the fate of the nation mirrored the conduct of the nation. If people behaved well, the nation would prosper. If they behaved badly, eventually bad things would happen. That is what the Prophets knew. As Martin Luther King paraphrased it, “The arc of the moral universe is long, but it bends towards justice.”1 Not always immediately but ultimately, good is rewarded with good, bad with bad.</a:t>
            </a:r>
          </a:p>
          <a:p>
            <a:endParaRPr lang="en-US" u="none" dirty="0"/>
          </a:p>
          <a:p>
            <a:r>
              <a:rPr lang="en-US" u="none" dirty="0"/>
              <a:t>Our </a:t>
            </a:r>
            <a:r>
              <a:rPr lang="en-US" u="none" dirty="0" err="1"/>
              <a:t>parsha</a:t>
            </a:r>
            <a:r>
              <a:rPr lang="en-US" u="none" dirty="0"/>
              <a:t> starkly sets out the terms of that equation: if you obey God, there will be rain in its season, the ground will yield its crops and the trees their fruit; there will be peace. The curses, though, are almost three times as long and much more dramatic in the language they use:</a:t>
            </a:r>
          </a:p>
          <a:p>
            <a:endParaRPr lang="en-US" u="none" dirty="0"/>
          </a:p>
          <a:p>
            <a:r>
              <a:rPr lang="en-US" u="none" dirty="0"/>
              <a:t>“But if you will not listen to Me and carry out all these commands … then I will do this to you: I will bring on you sudden terror, wasting diseases and fever that will destroy your sight and sap your strength…</a:t>
            </a:r>
          </a:p>
          <a:p>
            <a:endParaRPr lang="en-US" u="none" dirty="0"/>
          </a:p>
          <a:p>
            <a:r>
              <a:rPr lang="en-US" u="none" dirty="0"/>
              <a:t>I will break your stubborn pride and make the sky above you like iron and the ground beneath you like bronze… I will send wild animals against you, and they will rob you of your children, destroy your cattle and make you so few in number that your roads will be deserted… Your land will be laid waste, and your cities will lie in ruins…</a:t>
            </a:r>
          </a:p>
          <a:p>
            <a:endParaRPr lang="en-US" u="none" dirty="0"/>
          </a:p>
          <a:p>
            <a:r>
              <a:rPr lang="en-US" u="none" dirty="0"/>
              <a:t>As for those of you who are left, I will make their hearts so fearful in the lands of their enemies that the sound of a windblown leaf will put them to flight. They will run as though fleeing from the sword, and they will fall, even though no one is pursuing them.” (Lev. 26: 14-37)</a:t>
            </a:r>
          </a:p>
          <a:p>
            <a:endParaRPr lang="en-US" u="none" dirty="0"/>
          </a:p>
          <a:p>
            <a:r>
              <a:rPr lang="en-US" u="none" dirty="0"/>
              <a:t>There is a savage eloquence here. The images are vivid. There is a pulsing rhythm to the verses, as if the harsh fate that would overtake the nation is inexorable, cumulative and accelerating. The effect is intensified by the repeated hammer blows: “If after all this … if you remain hostile … if in spite of these things … if in spite of this.” The word </a:t>
            </a:r>
            <a:r>
              <a:rPr lang="en-US" u="none" dirty="0" err="1"/>
              <a:t>keri</a:t>
            </a:r>
            <a:r>
              <a:rPr lang="en-US" u="none" dirty="0"/>
              <a:t>, key to the whole passage, is repeated seven times. It appears nowhere else in the whole of </a:t>
            </a:r>
            <a:r>
              <a:rPr lang="en-US" u="none" dirty="0" err="1"/>
              <a:t>Tanach</a:t>
            </a:r>
            <a:r>
              <a:rPr lang="en-US" u="none" dirty="0"/>
              <a:t>. Its meaning is uncertain. It may mean rebelliousness, obstinacy, indifference, hard-heartedness, reluctance or being-left-to-chance. But the basic principle is clear. If you act toward Me with </a:t>
            </a:r>
            <a:r>
              <a:rPr lang="en-US" u="none" dirty="0" err="1"/>
              <a:t>keri</a:t>
            </a:r>
            <a:r>
              <a:rPr lang="en-US" u="none" dirty="0"/>
              <a:t>, says God, I will turn that same attribute against you, and you will be devastated.</a:t>
            </a:r>
          </a:p>
          <a:p>
            <a:endParaRPr lang="en-US" u="none" dirty="0"/>
          </a:p>
          <a:p>
            <a:r>
              <a:rPr lang="en-US" u="none" dirty="0"/>
              <a:t>It has long been a custom to read the </a:t>
            </a:r>
            <a:r>
              <a:rPr lang="en-US" u="none" dirty="0" err="1"/>
              <a:t>tochachah</a:t>
            </a:r>
            <a:r>
              <a:rPr lang="en-US" u="none" dirty="0"/>
              <a:t>, the curses, both here and in the parallel passage in </a:t>
            </a:r>
            <a:r>
              <a:rPr lang="en-US" u="none" dirty="0" err="1"/>
              <a:t>Devarim</a:t>
            </a:r>
            <a:r>
              <a:rPr lang="en-US" u="none" dirty="0"/>
              <a:t> 28, in a low voice in the synagogue, which has the effect of robbing them of their terrifying power if said out loud. But they are fearful enough however they are read. And both here and in </a:t>
            </a:r>
            <a:r>
              <a:rPr lang="en-US" u="none" dirty="0" err="1"/>
              <a:t>Devarim</a:t>
            </a:r>
            <a:r>
              <a:rPr lang="en-US" u="none" dirty="0"/>
              <a:t>, the section on curses is longer and far more graphic than the section on blessings.</a:t>
            </a:r>
          </a:p>
          <a:p>
            <a:endParaRPr lang="en-US" u="none" dirty="0"/>
          </a:p>
          <a:p>
            <a:r>
              <a:rPr lang="en-US" u="none" dirty="0"/>
              <a:t>This seems to contradict a basic principle of Judaism, that God’s generosity to those who are faithful to Him vastly exceeds His punishment of those who are not. “The Lord, the Lord, the compassionate and gracious God, slow to anger, abounding in love and faithfulness, maintaining love to thousands … He punishes the children and their children for the sin of the parents to the third and fourth generation” (Ex. 34:6-7). </a:t>
            </a:r>
            <a:r>
              <a:rPr lang="en-US" u="none" dirty="0" err="1"/>
              <a:t>Rashi</a:t>
            </a:r>
            <a:r>
              <a:rPr lang="en-US" u="none" dirty="0"/>
              <a:t> does the arithmetic: “It follows, therefore, that the measure of reward is greater than the measure of punishment by five hundred to one, for in respect of the measure of good it says: “maintaining love to thousands” (meaning at least two thousand generations), while punishment lasts for at most four generations.</a:t>
            </a:r>
          </a:p>
          <a:p>
            <a:endParaRPr lang="en-US" u="none" dirty="0"/>
          </a:p>
          <a:p>
            <a:endParaRPr lang="en-US" u="none" dirty="0"/>
          </a:p>
          <a:p>
            <a:r>
              <a:rPr lang="en-US" u="none" dirty="0"/>
              <a:t> </a:t>
            </a:r>
          </a:p>
          <a:p>
            <a:r>
              <a:rPr lang="en-US" u="none" dirty="0"/>
              <a:t>The whole idea contained in the 13 Attributes of Compassion is that God’s love and forgiveness are stronger than His justice and punishment. Why, therefore, are the curses in this week’s </a:t>
            </a:r>
            <a:r>
              <a:rPr lang="en-US" u="none" dirty="0" err="1"/>
              <a:t>parsha</a:t>
            </a:r>
            <a:r>
              <a:rPr lang="en-US" u="none" dirty="0"/>
              <a:t> so much longer and stronger than the blessings?</a:t>
            </a:r>
          </a:p>
          <a:p>
            <a:endParaRPr lang="en-US" u="none" dirty="0"/>
          </a:p>
          <a:p>
            <a:r>
              <a:rPr lang="en-US" u="none" dirty="0"/>
              <a:t>The answer is that God loves and forgives, but with the proviso that, when we do wrong, we acknowledge the fact, express remorse, make restitution to those we have harmed, and repent. In the middle of the Thirteen Attributes of Mercy is the statement, “Yet He does not leave the guilty unpunished” (Ex. 34:7). God does not forgive the unrepentant sinner, because were He to do so, it would make the world a worse place, not a better one. More people would sin if there were no downside to doing so.</a:t>
            </a:r>
          </a:p>
          <a:p>
            <a:endParaRPr lang="en-US" u="none" dirty="0"/>
          </a:p>
          <a:p>
            <a:r>
              <a:rPr lang="en-US" u="none" dirty="0"/>
              <a:t>The reason the curses are so dramatic is not because God seeks to punish, but the precise opposite. The Talmud tells us that God weeps when He allows disaster to strike His people: “Woe to Me, that due to their sins I destroyed My house, burned My Temple and exiled them [My children] among the nations of the world.”2 The curses were meant as a warning. They were intended to deter, scare, discourage. They are like a parent warning a young child not to play with electricity. The parent may deliberately intend to scare the child, but he or she does so out of love, not severity.</a:t>
            </a:r>
          </a:p>
          <a:p>
            <a:endParaRPr lang="en-US" u="none" dirty="0"/>
          </a:p>
          <a:p>
            <a:r>
              <a:rPr lang="en-US" u="none" dirty="0"/>
              <a:t>The classic instance is the book of Jonah. God tells the Jonah the Prophet to go to Nineveh and tell the people, “In forty days Nineveh will be destroyed.” He does so. The people take him seriously. They repent. God then relents from His threat to destroy the city. Jonah complains to God that He has made him look ridiculous. His prophecy has not come true. Jonah has failed to understand the difference between a prophecy and a prediction. If a prediction comes true, it has succeeded. If a prophecy comes true, it has failed. The Prophet tells the people what will happen if they fail to change. A prophecy is not a prediction but a warning. It describes a fearful future in order to persuade the people to avert it. That is what the </a:t>
            </a:r>
            <a:r>
              <a:rPr lang="en-US" u="none" dirty="0" err="1"/>
              <a:t>tochachah</a:t>
            </a:r>
            <a:r>
              <a:rPr lang="en-US" u="none" dirty="0"/>
              <a:t> is.</a:t>
            </a:r>
          </a:p>
          <a:p>
            <a:endParaRPr lang="en-US" u="none" dirty="0"/>
          </a:p>
          <a:p>
            <a:r>
              <a:rPr lang="en-US" u="none" dirty="0"/>
              <a:t>In their new book, The Power of Bad,3 John Tierney and Roy Baumeister argue on the basis of substantial scientific evidence, that bad has far more impact on us than good. We pay more attention to bad news than good news. Bad health makes more difference to us than good health. Criticism affects us more than praise. A bad reputation is easier to acquire and harder to lose than a good one.</a:t>
            </a:r>
          </a:p>
          <a:p>
            <a:endParaRPr lang="en-US" u="none" dirty="0"/>
          </a:p>
          <a:p>
            <a:r>
              <a:rPr lang="en-US" u="none" dirty="0"/>
              <a:t>Humans are designed – “hardwired” – to take notice of and rapidly react to threat. Failing to notice a lion is more dangerous than failing to notice a ripened fruit on a tree. </a:t>
            </a:r>
            <a:r>
              <a:rPr lang="en-US" u="none" dirty="0" err="1"/>
              <a:t>Recognising</a:t>
            </a:r>
            <a:r>
              <a:rPr lang="en-US" u="none" dirty="0"/>
              <a:t> the kindness of a friend is good and virtuous, but not as significant as ignoring the animosity of an enemy. One traitor can betray an entire nation.</a:t>
            </a:r>
          </a:p>
          <a:p>
            <a:endParaRPr lang="en-US" u="none" dirty="0"/>
          </a:p>
          <a:p>
            <a:r>
              <a:rPr lang="en-US" u="none" dirty="0"/>
              <a:t>It follows that the stick is a more powerful motivator than the carrot. Fear of the curse is more likely to affect </a:t>
            </a:r>
            <a:r>
              <a:rPr lang="en-US" u="none" dirty="0" err="1"/>
              <a:t>behaviour</a:t>
            </a:r>
            <a:r>
              <a:rPr lang="en-US" u="none" dirty="0"/>
              <a:t> than desire for the blessing. Threat of punishment is more effective than promise of reward. Tierney and Baumeister document this over a wide range of cases from education to crime rates. Where there is a clear threat of punishment for bad </a:t>
            </a:r>
            <a:r>
              <a:rPr lang="en-US" u="none" dirty="0" err="1"/>
              <a:t>behaviour</a:t>
            </a:r>
            <a:r>
              <a:rPr lang="en-US" u="none" dirty="0"/>
              <a:t>, people behave better.</a:t>
            </a:r>
          </a:p>
          <a:p>
            <a:endParaRPr lang="en-US" u="none" dirty="0"/>
          </a:p>
          <a:p>
            <a:r>
              <a:rPr lang="en-US" u="none" dirty="0"/>
              <a:t>Judaism is a religion of love and forgiveness. But it is also a religion of justice. The punishments in the Torah are there not because God loves to punish, but because He wants us to act well. Imagine a country that had laws but no punishments. Would people keep the law? No. Everyone would choose to be a free-rider, taking advantage of the efforts of others without contributing oneself. Without punishment, there is no effective law, and without law there is no society. The more powerfully one can present the bad, the more likely people are to choose the good. That is why the </a:t>
            </a:r>
            <a:r>
              <a:rPr lang="en-US" u="none" dirty="0" err="1"/>
              <a:t>tochachah</a:t>
            </a:r>
            <a:r>
              <a:rPr lang="en-US" u="none" dirty="0"/>
              <a:t> is so powerful, dramatic and fear-inducing. The fear of bad is the most powerful motivator of good.</a:t>
            </a:r>
          </a:p>
          <a:p>
            <a:endParaRPr lang="en-US" u="none" dirty="0"/>
          </a:p>
          <a:p>
            <a:r>
              <a:rPr lang="en-US" u="none" dirty="0"/>
              <a:t>I believe that being warned of the bad helps us to choose the good. Too often we make the wrong choices because we don’t think of the consequences. That’s how global warming happened. That’s how financial crashes happen. That’s how societies lose their solidarity. Too often, people think of today, not the day after tomorrow. The Torah, painting in the most graphic detail what can happen to a nation when it loses its moral and spiritual bearings, is speaking to us in every generation, saying: Beware. Take note. Don’t function on autopilot. Once a society begins to fall apart, it is already too late. Avoid the bad. Choose the good. Think long and choose the road that leads to blessings.</a:t>
            </a: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7EA53F62-38AE-4BAE-B7E3-9A57D7287EF4}" type="slidenum">
              <a:rPr kumimoji="0" lang="en-US" sz="1200" b="0" i="0" u="none" strike="noStrike" kern="1200" cap="none" spc="0" normalizeH="0" baseline="0" noProof="0" smtClean="0">
                <a:ln>
                  <a:noFill/>
                </a:ln>
                <a:solidFill>
                  <a:srgbClr val="000000"/>
                </a:solidFill>
                <a:effectLst/>
                <a:uLnTx/>
                <a:uFillTx/>
                <a:latin typeface="Arial" pitchFamily="-12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13</a:t>
            </a:fld>
            <a:endParaRPr kumimoji="0" lang="en-US" sz="1200" b="0" i="0" u="none" strike="noStrike" kern="1200" cap="none" spc="0" normalizeH="0" baseline="0" noProof="0">
              <a:ln>
                <a:noFill/>
              </a:ln>
              <a:solidFill>
                <a:srgbClr val="000000"/>
              </a:solidFill>
              <a:effectLst/>
              <a:uLnTx/>
              <a:uFillTx/>
              <a:latin typeface="Arial" pitchFamily="-128" charset="0"/>
              <a:ea typeface="+mn-ea"/>
              <a:cs typeface="+mn-cs"/>
            </a:endParaRPr>
          </a:p>
        </p:txBody>
      </p:sp>
    </p:spTree>
    <p:extLst>
      <p:ext uri="{BB962C8B-B14F-4D97-AF65-F5344CB8AC3E}">
        <p14:creationId xmlns:p14="http://schemas.microsoft.com/office/powerpoint/2010/main" val="39740003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latin typeface="Arial" pitchFamily="-128" charset="0"/>
                <a:ea typeface="+mn-ea"/>
                <a:cs typeface="+mn-cs"/>
              </a:rPr>
              <a:t>God were binding himself to forgive the penitent in each generation by this self-definit</a:t>
            </a:r>
            <a:r>
              <a:rPr lang="en-US" sz="1200" u="none" kern="1200" dirty="0">
                <a:solidFill>
                  <a:schemeClr val="tx1"/>
                </a:solidFill>
                <a:latin typeface="Arial" pitchFamily="-128" charset="0"/>
                <a:ea typeface="+mn-ea"/>
                <a:cs typeface="+mn-cs"/>
              </a:rPr>
              <a:t>ion.</a:t>
            </a:r>
            <a:r>
              <a:rPr lang="en-US" sz="1200" b="0" u="none" kern="1200" dirty="0">
                <a:solidFill>
                  <a:schemeClr val="tx1"/>
                </a:solidFill>
                <a:latin typeface="Arial" pitchFamily="-128" charset="0"/>
                <a:ea typeface="+mn-ea"/>
                <a:cs typeface="+mn-cs"/>
              </a:rPr>
              <a:t> God is compassionate and lives in love and forgiveness. This is an essential element of Jewish faith.</a:t>
            </a:r>
          </a:p>
          <a:p>
            <a:r>
              <a:rPr lang="en-US" sz="1200" u="none" kern="1200" dirty="0">
                <a:solidFill>
                  <a:schemeClr val="tx1"/>
                </a:solidFill>
                <a:latin typeface="Arial" pitchFamily="-128" charset="0"/>
                <a:ea typeface="+mn-ea"/>
                <a:cs typeface="+mn-cs"/>
              </a:rPr>
              <a:t>The caveat tells us that there is forgiveness but also punishment. There is compassion but also justice.</a:t>
            </a:r>
          </a:p>
          <a:p>
            <a:endParaRPr lang="en-US" sz="1200" u="none" kern="1200" dirty="0">
              <a:solidFill>
                <a:schemeClr val="tx1"/>
              </a:solidFill>
              <a:latin typeface="Arial" pitchFamily="-128" charset="0"/>
              <a:ea typeface="+mn-ea"/>
              <a:cs typeface="+mn-cs"/>
            </a:endParaRPr>
          </a:p>
          <a:p>
            <a:r>
              <a:rPr lang="en-US" sz="1200" u="none" kern="1200" dirty="0">
                <a:solidFill>
                  <a:schemeClr val="tx1"/>
                </a:solidFill>
                <a:latin typeface="Arial" pitchFamily="-128" charset="0"/>
                <a:ea typeface="+mn-ea"/>
                <a:cs typeface="+mn-cs"/>
              </a:rPr>
              <a:t>Why so? Why must there be justice as well as compassion, punishment as well as forgiveness? The sages said that “When God created the universe He did so under the attribute of justice, but then saw it could not survive. What did He do? He added compassion to justice and created the world.”</a:t>
            </a:r>
            <a:r>
              <a:rPr lang="en-US" sz="1200" b="0" u="none" kern="1200" dirty="0">
                <a:solidFill>
                  <a:schemeClr val="tx1"/>
                </a:solidFill>
                <a:latin typeface="Arial" pitchFamily="-128" charset="0"/>
                <a:ea typeface="+mn-ea"/>
                <a:cs typeface="+mn-cs"/>
              </a:rPr>
              <a:t> This statement prompts the same question. Why did God not abandon justice altogether? Why is forgiveness alone not enough?</a:t>
            </a:r>
          </a:p>
          <a:p>
            <a:endParaRPr lang="en-US" sz="1200" b="0" u="none" kern="1200" dirty="0">
              <a:solidFill>
                <a:schemeClr val="tx1"/>
              </a:solidFill>
              <a:latin typeface="Arial" pitchFamily="-128" charset="0"/>
              <a:ea typeface="+mn-ea"/>
              <a:cs typeface="+mn-cs"/>
            </a:endParaRPr>
          </a:p>
          <a:p>
            <a:r>
              <a:rPr lang="en-US" sz="1200" b="0" u="none" kern="1200" dirty="0">
                <a:solidFill>
                  <a:schemeClr val="tx1"/>
                </a:solidFill>
                <a:latin typeface="Arial" pitchFamily="-128" charset="0"/>
                <a:ea typeface="+mn-ea"/>
                <a:cs typeface="+mn-cs"/>
              </a:rPr>
              <a:t>Some fascinating recent research in diverse fields from moral philosophy to evolutionary psychology, and from games theory to environmental ethics, provides us with an extraordinary and unexpected answer.</a:t>
            </a:r>
          </a:p>
          <a:p>
            <a:endParaRPr lang="en-US" sz="1200" b="0" u="none" kern="1200" dirty="0">
              <a:solidFill>
                <a:schemeClr val="tx1"/>
              </a:solidFill>
              <a:latin typeface="Arial" pitchFamily="-128" charset="0"/>
              <a:ea typeface="+mn-ea"/>
              <a:cs typeface="+mn-cs"/>
            </a:endParaRPr>
          </a:p>
          <a:p>
            <a:r>
              <a:rPr lang="en-US" sz="1200" b="0" u="none" kern="1200" dirty="0">
                <a:solidFill>
                  <a:schemeClr val="tx1"/>
                </a:solidFill>
                <a:latin typeface="Arial" pitchFamily="-128" charset="0"/>
                <a:ea typeface="+mn-ea"/>
                <a:cs typeface="+mn-cs"/>
              </a:rPr>
              <a:t>The best point of entry is Garrett Harding’s famous paper written in 1968 about “the tragedy of the commons.” He asks us to imagine an asset with no specific owner: pasture land that belongs to everyone (the commons), for example, or the sea and the fish it contains. The asset provides a livelihood to many people, the local farmers or fishermen. But eventually it attracts too many people. There is over-pasturing or overfishing, and the resource is depleted. The pasture is at risk of becoming wasteland. The fish are in danger of extinction.</a:t>
            </a:r>
          </a:p>
          <a:p>
            <a:endParaRPr lang="en-US" sz="1200" b="0" u="none" kern="1200" dirty="0">
              <a:solidFill>
                <a:schemeClr val="tx1"/>
              </a:solidFill>
              <a:latin typeface="Arial" pitchFamily="-128" charset="0"/>
              <a:ea typeface="+mn-ea"/>
              <a:cs typeface="+mn-cs"/>
            </a:endParaRPr>
          </a:p>
          <a:p>
            <a:r>
              <a:rPr lang="en-US" sz="1200" b="0" u="none" kern="1200" dirty="0">
                <a:solidFill>
                  <a:schemeClr val="tx1"/>
                </a:solidFill>
                <a:latin typeface="Arial" pitchFamily="-128" charset="0"/>
                <a:ea typeface="+mn-ea"/>
                <a:cs typeface="+mn-cs"/>
              </a:rPr>
              <a:t>What then happens? The common good demands that everyone from here on must practice restraint. They must limit the number of animals they graze or the amount of fish they catch. But some individuals are tempted not to do so. They continue to over-pasture or overfish. The gain to them is great and the loss to others is small, since it is divided by many. Self-interest takes precedence over the common good, and if enough people do so the result is disaster.</a:t>
            </a:r>
          </a:p>
          <a:p>
            <a:endParaRPr lang="en-US" sz="1200" b="0" u="none" kern="1200" dirty="0">
              <a:solidFill>
                <a:schemeClr val="tx1"/>
              </a:solidFill>
              <a:latin typeface="Arial" pitchFamily="-128" charset="0"/>
              <a:ea typeface="+mn-ea"/>
              <a:cs typeface="+mn-cs"/>
            </a:endParaRPr>
          </a:p>
          <a:p>
            <a:r>
              <a:rPr lang="en-US" sz="1200" kern="1200" dirty="0">
                <a:solidFill>
                  <a:schemeClr val="tx1"/>
                </a:solidFill>
                <a:latin typeface="Arial" pitchFamily="-128" charset="0"/>
                <a:ea typeface="+mn-ea"/>
                <a:cs typeface="+mn-cs"/>
              </a:rPr>
              <a:t>This is the tragedy of the commons, and it explains how environmental catastrophes and other disasters occur. The problem is the </a:t>
            </a:r>
            <a:r>
              <a:rPr lang="en-US" sz="1200" i="1" kern="1200" dirty="0">
                <a:solidFill>
                  <a:schemeClr val="tx1"/>
                </a:solidFill>
                <a:latin typeface="Arial" pitchFamily="-128" charset="0"/>
                <a:ea typeface="+mn-ea"/>
                <a:cs typeface="+mn-cs"/>
              </a:rPr>
              <a:t>free rider</a:t>
            </a:r>
            <a:r>
              <a:rPr lang="en-US" sz="1200" i="0" kern="1200" dirty="0">
                <a:solidFill>
                  <a:schemeClr val="tx1"/>
                </a:solidFill>
                <a:latin typeface="Arial" pitchFamily="-128" charset="0"/>
                <a:ea typeface="+mn-ea"/>
                <a:cs typeface="+mn-cs"/>
              </a:rPr>
              <a:t>, the person who pursues his or her self interest without bearing their share of the cost of the common good.</a:t>
            </a:r>
          </a:p>
          <a:p>
            <a:endParaRPr lang="en-US" sz="1200" b="0" i="0" u="none" kern="1200" dirty="0">
              <a:solidFill>
                <a:schemeClr val="tx1"/>
              </a:solidFill>
              <a:latin typeface="Arial" pitchFamily="-128" charset="0"/>
              <a:ea typeface="+mn-ea"/>
              <a:cs typeface="+mn-cs"/>
            </a:endParaRPr>
          </a:p>
          <a:p>
            <a:r>
              <a:rPr lang="en-US" sz="1200" kern="1200" dirty="0">
                <a:solidFill>
                  <a:schemeClr val="tx1"/>
                </a:solidFill>
                <a:latin typeface="Arial" pitchFamily="-128" charset="0"/>
                <a:ea typeface="+mn-ea"/>
                <a:cs typeface="+mn-cs"/>
              </a:rPr>
              <a:t>Of much greater significance have been the experiments designed to test the impact of different ways of thinking about God. Do we think primarily in terms of Divine forgiveness, or of Divine justice and punishment? Some strands within the great faiths emphasize one, others the other. There are hellfire preachers and those who speak in the still, small voice of love. Which is the more effective?</a:t>
            </a:r>
            <a:endParaRPr lang="en-US" sz="1200" u="none" kern="1200" dirty="0">
              <a:solidFill>
                <a:schemeClr val="tx1"/>
              </a:solidFill>
              <a:latin typeface="Arial" pitchFamily="-128" charset="0"/>
              <a:ea typeface="+mn-ea"/>
              <a:cs typeface="+mn-cs"/>
            </a:endParaRPr>
          </a:p>
          <a:p>
            <a:endParaRPr lang="en-US" sz="1200" u="none" kern="1200" dirty="0">
              <a:solidFill>
                <a:schemeClr val="tx1"/>
              </a:solidFill>
              <a:latin typeface="Arial" pitchFamily="-128" charset="0"/>
              <a:ea typeface="+mn-ea"/>
              <a:cs typeface="+mn-cs"/>
            </a:endParaRPr>
          </a:p>
          <a:p>
            <a:r>
              <a:rPr lang="en-US" sz="1200" u="none" kern="1200" dirty="0">
                <a:solidFill>
                  <a:schemeClr val="tx1"/>
                </a:solidFill>
                <a:latin typeface="Arial" pitchFamily="-128" charset="0"/>
                <a:ea typeface="+mn-ea"/>
                <a:cs typeface="+mn-cs"/>
              </a:rPr>
              <a:t>Among believers, though, the difference is significant. </a:t>
            </a:r>
            <a:r>
              <a:rPr lang="en-US" sz="1200" i="1" u="none" kern="1200" dirty="0">
                <a:solidFill>
                  <a:schemeClr val="tx1"/>
                </a:solidFill>
                <a:latin typeface="Arial" pitchFamily="-128" charset="0"/>
                <a:ea typeface="+mn-ea"/>
                <a:cs typeface="+mn-cs"/>
              </a:rPr>
              <a:t>Those who believe in a punitive God cheat and steal less than those who believe in a forgiving God</a:t>
            </a:r>
            <a:r>
              <a:rPr lang="en-US" sz="1200" i="0" u="none" kern="1200" dirty="0">
                <a:solidFill>
                  <a:schemeClr val="tx1"/>
                </a:solidFill>
                <a:latin typeface="Arial" pitchFamily="-128" charset="0"/>
                <a:ea typeface="+mn-ea"/>
                <a:cs typeface="+mn-cs"/>
              </a:rPr>
              <a:t>. Experiments were then performed to see how believers relate to free-riders in common-good situations like those described above. Were they willing to forgive, or did they punish the free-riders even at a cost to themselves. Here the results were revelatory. </a:t>
            </a:r>
            <a:r>
              <a:rPr lang="en-US" sz="1200" i="1" u="none" kern="1200" dirty="0">
                <a:solidFill>
                  <a:schemeClr val="tx1"/>
                </a:solidFill>
                <a:latin typeface="Arial" pitchFamily="-128" charset="0"/>
                <a:ea typeface="+mn-ea"/>
                <a:cs typeface="+mn-cs"/>
              </a:rPr>
              <a:t>People who believe in a punitive God, punish people less than those who believe in a forgiving God</a:t>
            </a:r>
            <a:r>
              <a:rPr lang="en-US" sz="1200" i="0" u="none" kern="1200" dirty="0">
                <a:solidFill>
                  <a:schemeClr val="tx1"/>
                </a:solidFill>
                <a:latin typeface="Arial" pitchFamily="-128" charset="0"/>
                <a:ea typeface="+mn-ea"/>
                <a:cs typeface="+mn-cs"/>
              </a:rPr>
              <a:t>.</a:t>
            </a:r>
            <a:r>
              <a:rPr lang="en-US" sz="1200" b="0" i="0" u="none" kern="1200" dirty="0">
                <a:solidFill>
                  <a:schemeClr val="tx1"/>
                </a:solidFill>
                <a:latin typeface="Arial" pitchFamily="-128" charset="0"/>
                <a:ea typeface="+mn-ea"/>
                <a:cs typeface="+mn-cs"/>
              </a:rPr>
              <a:t> Those who believe that, as the Torah says, God “does not leave the guilty unpunished,” are more willing to leave punishment to God. </a:t>
            </a:r>
            <a:r>
              <a:rPr lang="en-US" sz="1200" b="0" i="1" u="none" kern="1200" dirty="0">
                <a:solidFill>
                  <a:schemeClr val="tx1"/>
                </a:solidFill>
                <a:latin typeface="Arial" pitchFamily="-128" charset="0"/>
                <a:ea typeface="+mn-ea"/>
                <a:cs typeface="+mn-cs"/>
              </a:rPr>
              <a:t>Those who focus on Divine forgiveness are more likely to practice human retribution or revenge</a:t>
            </a:r>
            <a:r>
              <a:rPr lang="en-US" sz="1200" b="0" i="0" u="none" kern="1200" dirty="0">
                <a:solidFill>
                  <a:schemeClr val="tx1"/>
                </a:solidFill>
                <a:latin typeface="Arial" pitchFamily="-128" charset="0"/>
                <a:ea typeface="+mn-ea"/>
                <a:cs typeface="+mn-cs"/>
              </a:rPr>
              <a:t>.</a:t>
            </a:r>
          </a:p>
          <a:p>
            <a:endParaRPr lang="en-US" sz="1200" b="0" i="0" u="none" kern="1200" dirty="0">
              <a:solidFill>
                <a:schemeClr val="tx1"/>
              </a:solidFill>
              <a:latin typeface="Arial" pitchFamily="-128" charset="0"/>
              <a:ea typeface="+mn-ea"/>
              <a:cs typeface="+mn-cs"/>
            </a:endParaRPr>
          </a:p>
          <a:p>
            <a:r>
              <a:rPr lang="en-US" sz="1200" b="0" i="0" u="none" kern="1200" dirty="0">
                <a:solidFill>
                  <a:schemeClr val="tx1"/>
                </a:solidFill>
                <a:latin typeface="Arial" pitchFamily="-128" charset="0"/>
                <a:ea typeface="+mn-ea"/>
                <a:cs typeface="+mn-cs"/>
              </a:rPr>
              <a:t>The same applies to societies as a whole. Here the experimenters used terms not entirely germane to Judaism: they compared countries in terms of percentages of the population who believed in heaven and hell. “Nations with the highest levels of belief in hell and the lowest levels of belief in heaven had the lowest crime rates. In contrast, nations that privileged heaven over hell were champions of crime. These patterns persisted across nearly all major religious faiths, including various Christian, Hindu and syncretic religions that are a blend of several belief systems.”</a:t>
            </a:r>
            <a:endParaRPr lang="en-US" sz="1200" b="1" i="0" u="none" kern="1200" dirty="0">
              <a:solidFill>
                <a:schemeClr val="tx1"/>
              </a:solidFill>
              <a:latin typeface="Arial" pitchFamily="-128" charset="0"/>
              <a:ea typeface="+mn-ea"/>
              <a:cs typeface="+mn-cs"/>
            </a:endParaRPr>
          </a:p>
          <a:p>
            <a:endParaRPr lang="en-US" sz="1200" b="1" i="0" u="none" kern="1200" dirty="0">
              <a:solidFill>
                <a:schemeClr val="tx1"/>
              </a:solidFill>
              <a:latin typeface="Arial" pitchFamily="-128" charset="0"/>
              <a:ea typeface="+mn-ea"/>
              <a:cs typeface="+mn-cs"/>
            </a:endParaRPr>
          </a:p>
          <a:p>
            <a:pPr marL="0" marR="0" indent="0" algn="l" defTabSz="914400" rtl="0" eaLnBrk="1" fontAlgn="base" latinLnBrk="0" hangingPunct="1">
              <a:lnSpc>
                <a:spcPct val="100000"/>
              </a:lnSpc>
              <a:spcBef>
                <a:spcPct val="30000"/>
              </a:spcBef>
              <a:spcAft>
                <a:spcPct val="0"/>
              </a:spcAft>
              <a:buClrTx/>
              <a:buSzTx/>
              <a:buFontTx/>
              <a:buNone/>
              <a:tabLst/>
              <a:defRPr/>
            </a:pPr>
            <a:r>
              <a:rPr lang="en-US" sz="1200" kern="1200" dirty="0">
                <a:solidFill>
                  <a:schemeClr val="tx1"/>
                </a:solidFill>
                <a:latin typeface="Arial" pitchFamily="-128" charset="0"/>
                <a:ea typeface="+mn-ea"/>
                <a:cs typeface="+mn-cs"/>
              </a:rPr>
              <a:t>It is now clear why, at the very moment He is declaring his compassion, grace and forgiveness, God insists that He does not leave the guilty unpunished. </a:t>
            </a:r>
            <a:r>
              <a:rPr lang="en-US" sz="1200" i="1" kern="1200" dirty="0">
                <a:solidFill>
                  <a:schemeClr val="tx1"/>
                </a:solidFill>
                <a:latin typeface="Arial" pitchFamily="-128" charset="0"/>
                <a:ea typeface="+mn-ea"/>
                <a:cs typeface="+mn-cs"/>
              </a:rPr>
              <a:t>A world without Divine justice would be one where there is more resentment, punishment and crime, and less public-spiritedness and forgiveness, even among religious believers</a:t>
            </a:r>
            <a:r>
              <a:rPr lang="en-US" sz="1200" i="0" kern="1200" dirty="0">
                <a:solidFill>
                  <a:schemeClr val="tx1"/>
                </a:solidFill>
                <a:latin typeface="Arial" pitchFamily="-128" charset="0"/>
                <a:ea typeface="+mn-ea"/>
                <a:cs typeface="+mn-cs"/>
              </a:rPr>
              <a:t>. The more we believe that God punishes the guilty, the more forgiving we become. The less we believe that God punishes the guilty, the more resentful and punitive we become. This is a totally counterintuitive truth, yet one that finally allows us to see the profound wisdom of the Torah in helping us create a humane and compassionate society.  </a:t>
            </a:r>
          </a:p>
          <a:p>
            <a:endParaRPr lang="en-US" sz="1200" b="0" u="none" kern="1200" dirty="0">
              <a:solidFill>
                <a:schemeClr val="tx1"/>
              </a:solidFill>
              <a:latin typeface="Arial" pitchFamily="-128" charset="0"/>
              <a:ea typeface="+mn-ea"/>
              <a:cs typeface="+mn-cs"/>
            </a:endParaRPr>
          </a:p>
          <a:p>
            <a:endParaRPr lang="en-US" u="none" dirty="0"/>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78FB232-C209-B445-ACB3-067054AB162C}" type="slidenum">
              <a:rPr kumimoji="0" lang="en-US" sz="1200" b="0" i="0" u="none" strike="noStrike" kern="1200" cap="none" spc="0" normalizeH="0" baseline="0" noProof="0" smtClean="0">
                <a:ln>
                  <a:noFill/>
                </a:ln>
                <a:solidFill>
                  <a:srgbClr val="000000"/>
                </a:solidFill>
                <a:effectLst/>
                <a:uLnTx/>
                <a:uFillTx/>
                <a:latin typeface="Arial" pitchFamily="-12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14</a:t>
            </a:fld>
            <a:endParaRPr kumimoji="0" lang="en-US" sz="1200" b="0" i="0" u="none" strike="noStrike" kern="1200" cap="none" spc="0" normalizeH="0" baseline="0" noProof="0">
              <a:ln>
                <a:noFill/>
              </a:ln>
              <a:solidFill>
                <a:srgbClr val="000000"/>
              </a:solidFill>
              <a:effectLst/>
              <a:uLnTx/>
              <a:uFillTx/>
              <a:latin typeface="Arial" pitchFamily="-128" charset="0"/>
              <a:ea typeface="+mn-ea"/>
              <a:cs typeface="+mn-cs"/>
            </a:endParaRPr>
          </a:p>
        </p:txBody>
      </p:sp>
    </p:spTree>
    <p:extLst>
      <p:ext uri="{BB962C8B-B14F-4D97-AF65-F5344CB8AC3E}">
        <p14:creationId xmlns:p14="http://schemas.microsoft.com/office/powerpoint/2010/main" val="40901505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2530" name="Rectangle 2"/>
          <p:cNvSpPr>
            <a:spLocks noGrp="1" noRot="1" noChangeArrowheads="1"/>
          </p:cNvSpPr>
          <p:nvPr>
            <p:ph type="ctrTitle"/>
          </p:nvPr>
        </p:nvSpPr>
        <p:spPr>
          <a:xfrm>
            <a:off x="685800" y="1981200"/>
            <a:ext cx="7772400" cy="1600200"/>
          </a:xfrm>
        </p:spPr>
        <p:txBody>
          <a:bodyPr/>
          <a:lstStyle>
            <a:lvl1pPr>
              <a:defRPr/>
            </a:lvl1pPr>
          </a:lstStyle>
          <a:p>
            <a:r>
              <a:rPr lang="en-GB"/>
              <a:t>Click to edit Master title style</a:t>
            </a:r>
          </a:p>
        </p:txBody>
      </p:sp>
      <p:sp>
        <p:nvSpPr>
          <p:cNvPr id="22531" name="Rectangle 3"/>
          <p:cNvSpPr>
            <a:spLocks noGrp="1" noRot="1" noChangeArrowheads="1"/>
          </p:cNvSpPr>
          <p:nvPr>
            <p:ph type="subTitle" idx="1"/>
          </p:nvPr>
        </p:nvSpPr>
        <p:spPr>
          <a:xfrm>
            <a:off x="1371600" y="3886200"/>
            <a:ext cx="6400800" cy="1752600"/>
          </a:xfrm>
        </p:spPr>
        <p:txBody>
          <a:bodyPr/>
          <a:lstStyle>
            <a:lvl1pPr marL="0" indent="0" algn="ctr">
              <a:buFont typeface="Wingdings" pitchFamily="-128" charset="2"/>
              <a:buNone/>
              <a:defRPr/>
            </a:lvl1pPr>
          </a:lstStyle>
          <a:p>
            <a:r>
              <a:rPr lang="en-GB"/>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37D841FC-78D1-4582-AFB3-6524CC306802}" type="slidenum">
              <a:rPr lang="en-GB"/>
              <a:pPr>
                <a:defRPr/>
              </a:pPr>
              <a:t>‹#›</a:t>
            </a:fld>
            <a:endParaRPr lang="en-GB"/>
          </a:p>
        </p:txBody>
      </p:sp>
    </p:spTree>
    <p:extLst>
      <p:ext uri="{BB962C8B-B14F-4D97-AF65-F5344CB8AC3E}">
        <p14:creationId xmlns:p14="http://schemas.microsoft.com/office/powerpoint/2010/main" val="41614201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914E5A3A-F76E-4B6C-9600-42C3FE1824F3}" type="slidenum">
              <a:rPr lang="en-GB"/>
              <a:pPr>
                <a:defRPr/>
              </a:pPr>
              <a:t>‹#›</a:t>
            </a:fld>
            <a:endParaRPr lang="en-GB"/>
          </a:p>
        </p:txBody>
      </p:sp>
    </p:spTree>
    <p:extLst>
      <p:ext uri="{BB962C8B-B14F-4D97-AF65-F5344CB8AC3E}">
        <p14:creationId xmlns:p14="http://schemas.microsoft.com/office/powerpoint/2010/main" val="18028139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07188" y="228600"/>
            <a:ext cx="2135187" cy="587057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301625" y="228600"/>
            <a:ext cx="6253163" cy="587057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0C8D06E7-5945-45B9-AE70-BEDC69C2BC0A}" type="slidenum">
              <a:rPr lang="en-GB"/>
              <a:pPr>
                <a:defRPr/>
              </a:pPr>
              <a:t>‹#›</a:t>
            </a:fld>
            <a:endParaRPr lang="en-GB"/>
          </a:p>
        </p:txBody>
      </p:sp>
    </p:spTree>
    <p:extLst>
      <p:ext uri="{BB962C8B-B14F-4D97-AF65-F5344CB8AC3E}">
        <p14:creationId xmlns:p14="http://schemas.microsoft.com/office/powerpoint/2010/main" val="15199079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01625" y="228600"/>
            <a:ext cx="8510588" cy="1325563"/>
          </a:xfrm>
        </p:spPr>
        <p:txBody>
          <a:bodyPr/>
          <a:lstStyle/>
          <a:p>
            <a:r>
              <a:rPr lang="en-GB"/>
              <a:t>Click to edit Master title style</a:t>
            </a:r>
            <a:endParaRPr lang="en-US"/>
          </a:p>
        </p:txBody>
      </p:sp>
      <p:sp>
        <p:nvSpPr>
          <p:cNvPr id="3" name="Text Placeholder 2"/>
          <p:cNvSpPr>
            <a:spLocks noGrp="1"/>
          </p:cNvSpPr>
          <p:nvPr>
            <p:ph type="body" sz="half" idx="1"/>
          </p:nvPr>
        </p:nvSpPr>
        <p:spPr>
          <a:xfrm>
            <a:off x="301625" y="1676400"/>
            <a:ext cx="4194175" cy="442277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76400"/>
            <a:ext cx="4194175" cy="442277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5528B9B3-F2C8-4439-BAFA-EC2466B0BB6A}" type="slidenum">
              <a:rPr lang="en-GB"/>
              <a:pPr>
                <a:defRPr/>
              </a:pPr>
              <a:t>‹#›</a:t>
            </a:fld>
            <a:endParaRPr lang="en-GB"/>
          </a:p>
        </p:txBody>
      </p:sp>
    </p:spTree>
    <p:extLst>
      <p:ext uri="{BB962C8B-B14F-4D97-AF65-F5344CB8AC3E}">
        <p14:creationId xmlns:p14="http://schemas.microsoft.com/office/powerpoint/2010/main" val="24690101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301625" y="228600"/>
            <a:ext cx="8510588" cy="1325563"/>
          </a:xfrm>
        </p:spPr>
        <p:txBody>
          <a:bodyPr/>
          <a:lstStyle/>
          <a:p>
            <a:r>
              <a:rPr lang="en-GB"/>
              <a:t>Click to edit Master title style</a:t>
            </a:r>
            <a:endParaRPr lang="en-US"/>
          </a:p>
        </p:txBody>
      </p:sp>
      <p:sp>
        <p:nvSpPr>
          <p:cNvPr id="3" name="Content Placeholder 2"/>
          <p:cNvSpPr>
            <a:spLocks noGrp="1"/>
          </p:cNvSpPr>
          <p:nvPr>
            <p:ph sz="quarter" idx="1"/>
          </p:nvPr>
        </p:nvSpPr>
        <p:spPr>
          <a:xfrm>
            <a:off x="301625" y="1676400"/>
            <a:ext cx="4194175" cy="21351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quarter" idx="2"/>
          </p:nvPr>
        </p:nvSpPr>
        <p:spPr>
          <a:xfrm>
            <a:off x="4648200" y="1676400"/>
            <a:ext cx="4194175" cy="21351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Content Placeholder 4"/>
          <p:cNvSpPr>
            <a:spLocks noGrp="1"/>
          </p:cNvSpPr>
          <p:nvPr>
            <p:ph sz="quarter" idx="3"/>
          </p:nvPr>
        </p:nvSpPr>
        <p:spPr>
          <a:xfrm>
            <a:off x="301625" y="3963988"/>
            <a:ext cx="4194175" cy="213518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Content Placeholder 5"/>
          <p:cNvSpPr>
            <a:spLocks noGrp="1"/>
          </p:cNvSpPr>
          <p:nvPr>
            <p:ph sz="quarter" idx="4"/>
          </p:nvPr>
        </p:nvSpPr>
        <p:spPr>
          <a:xfrm>
            <a:off x="4648200" y="3963988"/>
            <a:ext cx="4194175" cy="213518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pPr>
              <a:defRPr/>
            </a:pPr>
            <a:fld id="{E77566BB-502B-4A0F-A9D9-1299971073DA}" type="slidenum">
              <a:rPr lang="en-GB"/>
              <a:pPr>
                <a:defRPr/>
              </a:pPr>
              <a:t>‹#›</a:t>
            </a:fld>
            <a:endParaRPr lang="en-GB"/>
          </a:p>
        </p:txBody>
      </p:sp>
    </p:spTree>
    <p:extLst>
      <p:ext uri="{BB962C8B-B14F-4D97-AF65-F5344CB8AC3E}">
        <p14:creationId xmlns:p14="http://schemas.microsoft.com/office/powerpoint/2010/main" val="390297577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301625" y="228600"/>
            <a:ext cx="8510588" cy="1325563"/>
          </a:xfrm>
        </p:spPr>
        <p:txBody>
          <a:bodyPr/>
          <a:lstStyle/>
          <a:p>
            <a:r>
              <a:rPr lang="en-GB"/>
              <a:t>Click to edit Master title style</a:t>
            </a:r>
            <a:endParaRPr lang="en-US"/>
          </a:p>
        </p:txBody>
      </p:sp>
      <p:sp>
        <p:nvSpPr>
          <p:cNvPr id="3" name="Content Placeholder 2"/>
          <p:cNvSpPr>
            <a:spLocks noGrp="1"/>
          </p:cNvSpPr>
          <p:nvPr>
            <p:ph sz="half" idx="1"/>
          </p:nvPr>
        </p:nvSpPr>
        <p:spPr>
          <a:xfrm>
            <a:off x="301625" y="1676400"/>
            <a:ext cx="4194175" cy="442277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648200" y="1676400"/>
            <a:ext cx="4194175" cy="442277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D2A6AA62-880A-44C8-B1EF-9BD9BD412409}" type="slidenum">
              <a:rPr lang="en-GB"/>
              <a:pPr>
                <a:defRPr/>
              </a:pPr>
              <a:t>‹#›</a:t>
            </a:fld>
            <a:endParaRPr lang="en-GB"/>
          </a:p>
        </p:txBody>
      </p:sp>
    </p:spTree>
    <p:extLst>
      <p:ext uri="{BB962C8B-B14F-4D97-AF65-F5344CB8AC3E}">
        <p14:creationId xmlns:p14="http://schemas.microsoft.com/office/powerpoint/2010/main" val="28242808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301625" y="228600"/>
            <a:ext cx="8510588" cy="1325563"/>
          </a:xfrm>
        </p:spPr>
        <p:txBody>
          <a:bodyPr/>
          <a:lstStyle/>
          <a:p>
            <a:r>
              <a:rPr lang="en-GB"/>
              <a:t>Click to edit Master title style</a:t>
            </a:r>
            <a:endParaRPr lang="en-US"/>
          </a:p>
        </p:txBody>
      </p:sp>
      <p:sp>
        <p:nvSpPr>
          <p:cNvPr id="3" name="Text Placeholder 2"/>
          <p:cNvSpPr>
            <a:spLocks noGrp="1"/>
          </p:cNvSpPr>
          <p:nvPr>
            <p:ph type="body" sz="half" idx="1"/>
          </p:nvPr>
        </p:nvSpPr>
        <p:spPr>
          <a:xfrm>
            <a:off x="301625" y="1676400"/>
            <a:ext cx="4194175" cy="442277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quarter" idx="2"/>
          </p:nvPr>
        </p:nvSpPr>
        <p:spPr>
          <a:xfrm>
            <a:off x="4648200" y="1676400"/>
            <a:ext cx="4194175" cy="21351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Content Placeholder 4"/>
          <p:cNvSpPr>
            <a:spLocks noGrp="1"/>
          </p:cNvSpPr>
          <p:nvPr>
            <p:ph sz="quarter" idx="3"/>
          </p:nvPr>
        </p:nvSpPr>
        <p:spPr>
          <a:xfrm>
            <a:off x="4648200" y="3963988"/>
            <a:ext cx="4194175" cy="213518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Date Placeholder 5"/>
          <p:cNvSpPr>
            <a:spLocks noGrp="1"/>
          </p:cNvSpPr>
          <p:nvPr>
            <p:ph type="dt" sz="half" idx="10"/>
          </p:nvPr>
        </p:nvSpPr>
        <p:spPr>
          <a:xfrm>
            <a:off x="304800" y="6245225"/>
            <a:ext cx="2286000" cy="476250"/>
          </a:xfrm>
          <a:prstGeom prst="rect">
            <a:avLst/>
          </a:prstGeom>
        </p:spPr>
        <p:txBody>
          <a:bodyPr/>
          <a:lstStyle>
            <a:lvl1pPr>
              <a:defRPr/>
            </a:lvl1pPr>
          </a:lstStyle>
          <a:p>
            <a:endParaRPr lang="en-US"/>
          </a:p>
        </p:txBody>
      </p:sp>
      <p:sp>
        <p:nvSpPr>
          <p:cNvPr id="7" name="Footer Placeholder 6"/>
          <p:cNvSpPr>
            <a:spLocks noGrp="1"/>
          </p:cNvSpPr>
          <p:nvPr>
            <p:ph type="ftr" sz="quarter" idx="11"/>
          </p:nvPr>
        </p:nvSpPr>
        <p:spPr>
          <a:xfrm>
            <a:off x="3124200" y="6245225"/>
            <a:ext cx="2895600" cy="476250"/>
          </a:xfrm>
          <a:prstGeom prst="rect">
            <a:avLst/>
          </a:prstGeom>
        </p:spPr>
        <p:txBody>
          <a:bodyPr/>
          <a:lstStyle>
            <a:lvl1pPr>
              <a:defRPr/>
            </a:lvl1pPr>
          </a:lstStyle>
          <a:p>
            <a:endParaRPr lang="en-US"/>
          </a:p>
        </p:txBody>
      </p:sp>
      <p:sp>
        <p:nvSpPr>
          <p:cNvPr id="8" name="Slide Number Placeholder 7"/>
          <p:cNvSpPr>
            <a:spLocks noGrp="1"/>
          </p:cNvSpPr>
          <p:nvPr>
            <p:ph type="sldNum" sz="quarter" idx="12"/>
          </p:nvPr>
        </p:nvSpPr>
        <p:spPr>
          <a:xfrm>
            <a:off x="6553200" y="6245225"/>
            <a:ext cx="2286000" cy="476250"/>
          </a:xfrm>
          <a:prstGeom prst="rect">
            <a:avLst/>
          </a:prstGeom>
        </p:spPr>
        <p:txBody>
          <a:bodyPr/>
          <a:lstStyle>
            <a:lvl1pPr>
              <a:defRPr smtClean="0"/>
            </a:lvl1pPr>
          </a:lstStyle>
          <a:p>
            <a:fld id="{BFEFE787-C286-4A9A-AF00-DA4672416AC4}" type="slidenum">
              <a:rPr lang="en-US"/>
              <a:pPr/>
              <a:t>‹#›</a:t>
            </a:fld>
            <a:endParaRPr lang="en-US"/>
          </a:p>
        </p:txBody>
      </p:sp>
    </p:spTree>
    <p:extLst>
      <p:ext uri="{BB962C8B-B14F-4D97-AF65-F5344CB8AC3E}">
        <p14:creationId xmlns:p14="http://schemas.microsoft.com/office/powerpoint/2010/main" val="23400552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E8723C66-C0EF-41C6-865A-CC3FAA4443D6}" type="slidenum">
              <a:rPr lang="en-GB"/>
              <a:pPr>
                <a:defRPr/>
              </a:pPr>
              <a:t>‹#›</a:t>
            </a:fld>
            <a:endParaRPr lang="en-GB"/>
          </a:p>
        </p:txBody>
      </p:sp>
    </p:spTree>
    <p:extLst>
      <p:ext uri="{BB962C8B-B14F-4D97-AF65-F5344CB8AC3E}">
        <p14:creationId xmlns:p14="http://schemas.microsoft.com/office/powerpoint/2010/main" val="31055210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9DD3A1B9-7D36-4EBE-B5D9-FDB08B27BF1C}" type="slidenum">
              <a:rPr lang="en-GB"/>
              <a:pPr>
                <a:defRPr/>
              </a:pPr>
              <a:t>‹#›</a:t>
            </a:fld>
            <a:endParaRPr lang="en-GB"/>
          </a:p>
        </p:txBody>
      </p:sp>
    </p:spTree>
    <p:extLst>
      <p:ext uri="{BB962C8B-B14F-4D97-AF65-F5344CB8AC3E}">
        <p14:creationId xmlns:p14="http://schemas.microsoft.com/office/powerpoint/2010/main" val="11312676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301625" y="1676400"/>
            <a:ext cx="4194175" cy="44227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76400"/>
            <a:ext cx="4194175" cy="44227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78931C2B-DB17-4E01-9120-5ECA7B75497C}" type="slidenum">
              <a:rPr lang="en-GB"/>
              <a:pPr>
                <a:defRPr/>
              </a:pPr>
              <a:t>‹#›</a:t>
            </a:fld>
            <a:endParaRPr lang="en-GB"/>
          </a:p>
        </p:txBody>
      </p:sp>
    </p:spTree>
    <p:extLst>
      <p:ext uri="{BB962C8B-B14F-4D97-AF65-F5344CB8AC3E}">
        <p14:creationId xmlns:p14="http://schemas.microsoft.com/office/powerpoint/2010/main" val="19881623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pPr>
              <a:defRPr/>
            </a:pPr>
            <a:fld id="{1046EEBC-1D5B-4E60-A1AB-C619CC2F37EF}" type="slidenum">
              <a:rPr lang="en-GB"/>
              <a:pPr>
                <a:defRPr/>
              </a:pPr>
              <a:t>‹#›</a:t>
            </a:fld>
            <a:endParaRPr lang="en-GB"/>
          </a:p>
        </p:txBody>
      </p:sp>
    </p:spTree>
    <p:extLst>
      <p:ext uri="{BB962C8B-B14F-4D97-AF65-F5344CB8AC3E}">
        <p14:creationId xmlns:p14="http://schemas.microsoft.com/office/powerpoint/2010/main" val="29125770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EB4DB955-267E-4A66-BCD9-15778F296921}" type="slidenum">
              <a:rPr lang="en-GB"/>
              <a:pPr>
                <a:defRPr/>
              </a:pPr>
              <a:t>‹#›</a:t>
            </a:fld>
            <a:endParaRPr lang="en-GB"/>
          </a:p>
        </p:txBody>
      </p:sp>
    </p:spTree>
    <p:extLst>
      <p:ext uri="{BB962C8B-B14F-4D97-AF65-F5344CB8AC3E}">
        <p14:creationId xmlns:p14="http://schemas.microsoft.com/office/powerpoint/2010/main" val="851797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720BF932-BBC4-442F-A9A4-1A0C42D7923C}" type="slidenum">
              <a:rPr lang="en-GB"/>
              <a:pPr>
                <a:defRPr/>
              </a:pPr>
              <a:t>‹#›</a:t>
            </a:fld>
            <a:endParaRPr lang="en-GB"/>
          </a:p>
        </p:txBody>
      </p:sp>
    </p:spTree>
    <p:extLst>
      <p:ext uri="{BB962C8B-B14F-4D97-AF65-F5344CB8AC3E}">
        <p14:creationId xmlns:p14="http://schemas.microsoft.com/office/powerpoint/2010/main" val="10116652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76D7669E-056E-4C74-9ED4-75A59A554669}" type="slidenum">
              <a:rPr lang="en-GB"/>
              <a:pPr>
                <a:defRPr/>
              </a:pPr>
              <a:t>‹#›</a:t>
            </a:fld>
            <a:endParaRPr lang="en-GB"/>
          </a:p>
        </p:txBody>
      </p:sp>
    </p:spTree>
    <p:extLst>
      <p:ext uri="{BB962C8B-B14F-4D97-AF65-F5344CB8AC3E}">
        <p14:creationId xmlns:p14="http://schemas.microsoft.com/office/powerpoint/2010/main" val="14599347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6A1B6BCD-9BA6-4112-869F-1FE49E67DDD7}" type="slidenum">
              <a:rPr lang="en-GB"/>
              <a:pPr>
                <a:defRPr/>
              </a:pPr>
              <a:t>‹#›</a:t>
            </a:fld>
            <a:endParaRPr lang="en-GB"/>
          </a:p>
        </p:txBody>
      </p:sp>
    </p:spTree>
    <p:extLst>
      <p:ext uri="{BB962C8B-B14F-4D97-AF65-F5344CB8AC3E}">
        <p14:creationId xmlns:p14="http://schemas.microsoft.com/office/powerpoint/2010/main" val="9580140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jpe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7"/>
          <a:srcRect/>
          <a:stretch>
            <a:fillRect/>
          </a:stretch>
        </a:blipFill>
        <a:effectLst/>
      </p:bgPr>
    </p:bg>
    <p:spTree>
      <p:nvGrpSpPr>
        <p:cNvPr id="1" name=""/>
        <p:cNvGrpSpPr/>
        <p:nvPr/>
      </p:nvGrpSpPr>
      <p:grpSpPr>
        <a:xfrm>
          <a:off x="0" y="0"/>
          <a:ext cx="0" cy="0"/>
          <a:chOff x="0" y="0"/>
          <a:chExt cx="0" cy="0"/>
        </a:xfrm>
      </p:grpSpPr>
      <p:sp>
        <p:nvSpPr>
          <p:cNvPr id="21506" name="Rectangle 2"/>
          <p:cNvSpPr>
            <a:spLocks noGrp="1" noRot="1" noChangeArrowheads="1"/>
          </p:cNvSpPr>
          <p:nvPr>
            <p:ph type="title"/>
          </p:nvPr>
        </p:nvSpPr>
        <p:spPr bwMode="auto">
          <a:xfrm>
            <a:off x="301625" y="228600"/>
            <a:ext cx="8510588" cy="13255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GB"/>
              <a:t>Click to edit Master title style</a:t>
            </a:r>
          </a:p>
        </p:txBody>
      </p:sp>
      <p:sp>
        <p:nvSpPr>
          <p:cNvPr id="21507" name="Rectangle 3"/>
          <p:cNvSpPr>
            <a:spLocks noGrp="1" noRot="1" noChangeArrowheads="1"/>
          </p:cNvSpPr>
          <p:nvPr>
            <p:ph type="body" idx="1"/>
          </p:nvPr>
        </p:nvSpPr>
        <p:spPr bwMode="auto">
          <a:xfrm>
            <a:off x="301625" y="1676400"/>
            <a:ext cx="8540750" cy="44227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21508" name="Rectangle 4"/>
          <p:cNvSpPr>
            <a:spLocks noGrp="1" noChangeArrowheads="1"/>
          </p:cNvSpPr>
          <p:nvPr>
            <p:ph type="dt" sz="half" idx="2"/>
          </p:nvPr>
        </p:nvSpPr>
        <p:spPr bwMode="auto">
          <a:xfrm>
            <a:off x="304800" y="6245225"/>
            <a:ext cx="22860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400">
                <a:effectLst>
                  <a:outerShdw blurRad="38100" dist="38100" dir="2700000" algn="tl">
                    <a:srgbClr val="000000"/>
                  </a:outerShdw>
                </a:effectLst>
                <a:latin typeface="Arial" pitchFamily="-128" charset="0"/>
                <a:ea typeface="+mn-ea"/>
                <a:cs typeface="+mn-cs"/>
              </a:defRPr>
            </a:lvl1pPr>
          </a:lstStyle>
          <a:p>
            <a:pPr>
              <a:defRPr/>
            </a:pPr>
            <a:endParaRPr lang="en-GB"/>
          </a:p>
        </p:txBody>
      </p:sp>
      <p:sp>
        <p:nvSpPr>
          <p:cNvPr id="2150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effectLst>
                  <a:outerShdw blurRad="38100" dist="38100" dir="2700000" algn="tl">
                    <a:srgbClr val="000000"/>
                  </a:outerShdw>
                </a:effectLst>
                <a:latin typeface="Arial" pitchFamily="-128" charset="0"/>
                <a:ea typeface="+mn-ea"/>
                <a:cs typeface="+mn-cs"/>
              </a:defRPr>
            </a:lvl1pPr>
          </a:lstStyle>
          <a:p>
            <a:pPr>
              <a:defRPr/>
            </a:pPr>
            <a:endParaRPr lang="en-GB"/>
          </a:p>
        </p:txBody>
      </p:sp>
      <p:sp>
        <p:nvSpPr>
          <p:cNvPr id="21510" name="Rectangle 6"/>
          <p:cNvSpPr>
            <a:spLocks noGrp="1" noChangeArrowheads="1"/>
          </p:cNvSpPr>
          <p:nvPr>
            <p:ph type="sldNum" sz="quarter" idx="4"/>
          </p:nvPr>
        </p:nvSpPr>
        <p:spPr bwMode="auto">
          <a:xfrm>
            <a:off x="6553200" y="6245225"/>
            <a:ext cx="22860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effectLst>
                  <a:outerShdw blurRad="38100" dist="38100" dir="2700000" algn="tl">
                    <a:srgbClr val="000000"/>
                  </a:outerShdw>
                </a:effectLst>
                <a:latin typeface="Arial" pitchFamily="-128" charset="0"/>
                <a:ea typeface="+mn-ea"/>
                <a:cs typeface="+mn-cs"/>
              </a:defRPr>
            </a:lvl1pPr>
          </a:lstStyle>
          <a:p>
            <a:pPr>
              <a:defRPr/>
            </a:pPr>
            <a:fld id="{DA1A01E2-9110-44F5-A03F-23BC25279F8D}" type="slidenum">
              <a:rPr lang="en-GB"/>
              <a:pPr>
                <a:defRPr/>
              </a:pPr>
              <a:t>‹#›</a:t>
            </a:fld>
            <a:endParaRPr lang="en-GB"/>
          </a:p>
        </p:txBody>
      </p:sp>
    </p:spTree>
    <p:extLst>
      <p:ext uri="{BB962C8B-B14F-4D97-AF65-F5344CB8AC3E}">
        <p14:creationId xmlns:p14="http://schemas.microsoft.com/office/powerpoint/2010/main" val="2877383618"/>
      </p:ext>
    </p:extLst>
  </p:cSld>
  <p:clrMap bg1="dk2" tx1="lt1" bg2="dk1"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ＭＳ Ｐゴシック" pitchFamily="-68" charset="-128"/>
          <a:cs typeface="ＭＳ Ｐゴシック" pitchFamily="-68" charset="-128"/>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28" charset="0"/>
          <a:ea typeface="ＭＳ Ｐゴシック" pitchFamily="-68" charset="-128"/>
          <a:cs typeface="ＭＳ Ｐゴシック" pitchFamily="-68" charset="-128"/>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28" charset="0"/>
          <a:ea typeface="ＭＳ Ｐゴシック" pitchFamily="-68" charset="-128"/>
          <a:cs typeface="ＭＳ Ｐゴシック" pitchFamily="-68" charset="-128"/>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28" charset="0"/>
          <a:ea typeface="ＭＳ Ｐゴシック" pitchFamily="-68" charset="-128"/>
          <a:cs typeface="ＭＳ Ｐゴシック" pitchFamily="-68" charset="-128"/>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28" charset="0"/>
          <a:ea typeface="ＭＳ Ｐゴシック" pitchFamily="-68" charset="-128"/>
          <a:cs typeface="ＭＳ Ｐゴシック" pitchFamily="-68" charset="-128"/>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pitchFamily="-128"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pitchFamily="-128"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pitchFamily="-128"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pitchFamily="-128" charset="0"/>
        </a:defRPr>
      </a:lvl9pPr>
    </p:titleStyle>
    <p:bodyStyle>
      <a:lvl1pPr marL="342900" indent="-342900" algn="l" rtl="0" eaLnBrk="0" fontAlgn="base" hangingPunct="0">
        <a:spcBef>
          <a:spcPct val="20000"/>
        </a:spcBef>
        <a:spcAft>
          <a:spcPct val="0"/>
        </a:spcAft>
        <a:buClr>
          <a:schemeClr val="hlink"/>
        </a:buClr>
        <a:buFont typeface="Wingdings" pitchFamily="-84" charset="2"/>
        <a:buChar char="§"/>
        <a:defRPr sz="3200">
          <a:solidFill>
            <a:schemeClr val="tx1"/>
          </a:solidFill>
          <a:effectLst>
            <a:outerShdw blurRad="38100" dist="38100" dir="2700000" algn="tl">
              <a:srgbClr val="000000"/>
            </a:outerShdw>
          </a:effectLst>
          <a:latin typeface="+mn-lt"/>
          <a:ea typeface="ＭＳ Ｐゴシック" pitchFamily="-68" charset="-128"/>
          <a:cs typeface="ＭＳ Ｐゴシック" pitchFamily="-68" charset="-128"/>
        </a:defRPr>
      </a:lvl1pPr>
      <a:lvl2pPr marL="742950" indent="-285750" algn="l" rtl="0" eaLnBrk="0" fontAlgn="base" hangingPunct="0">
        <a:spcBef>
          <a:spcPct val="20000"/>
        </a:spcBef>
        <a:spcAft>
          <a:spcPct val="0"/>
        </a:spcAft>
        <a:buChar char="–"/>
        <a:defRPr sz="2800">
          <a:solidFill>
            <a:schemeClr val="tx1"/>
          </a:solidFill>
          <a:effectLst>
            <a:outerShdw blurRad="38100" dist="38100" dir="2700000" algn="tl">
              <a:srgbClr val="000000"/>
            </a:outerShdw>
          </a:effectLst>
          <a:latin typeface="+mn-lt"/>
          <a:ea typeface="ＭＳ Ｐゴシック" pitchFamily="-128" charset="-128"/>
        </a:defRPr>
      </a:lvl2pPr>
      <a:lvl3pPr marL="1143000" indent="-228600" algn="l" rtl="0" eaLnBrk="0" fontAlgn="base" hangingPunct="0">
        <a:spcBef>
          <a:spcPct val="20000"/>
        </a:spcBef>
        <a:spcAft>
          <a:spcPct val="0"/>
        </a:spcAft>
        <a:buClr>
          <a:schemeClr val="hlink"/>
        </a:buClr>
        <a:buFont typeface="Wingdings" pitchFamily="-84" charset="2"/>
        <a:buChar char="§"/>
        <a:defRPr sz="2400">
          <a:solidFill>
            <a:schemeClr val="tx1"/>
          </a:solidFill>
          <a:effectLst>
            <a:outerShdw blurRad="38100" dist="38100" dir="2700000" algn="tl">
              <a:srgbClr val="000000"/>
            </a:outerShdw>
          </a:effectLst>
          <a:latin typeface="+mn-lt"/>
          <a:ea typeface="ＭＳ Ｐゴシック" pitchFamily="-128" charset="-128"/>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ea typeface="ＭＳ Ｐゴシック" pitchFamily="-128" charset="-128"/>
        </a:defRPr>
      </a:lvl4pPr>
      <a:lvl5pPr marL="2057400" indent="-228600" algn="l" rtl="0" eaLnBrk="0" fontAlgn="base" hangingPunct="0">
        <a:spcBef>
          <a:spcPct val="20000"/>
        </a:spcBef>
        <a:spcAft>
          <a:spcPct val="0"/>
        </a:spcAft>
        <a:buClr>
          <a:schemeClr val="hlink"/>
        </a:buClr>
        <a:buFont typeface="Wingdings" pitchFamily="-84" charset="2"/>
        <a:buChar char="§"/>
        <a:defRPr sz="2000">
          <a:solidFill>
            <a:schemeClr val="tx1"/>
          </a:solidFill>
          <a:effectLst>
            <a:outerShdw blurRad="38100" dist="38100" dir="2700000" algn="tl">
              <a:srgbClr val="000000"/>
            </a:outerShdw>
          </a:effectLst>
          <a:latin typeface="+mn-lt"/>
          <a:ea typeface="ＭＳ Ｐゴシック" pitchFamily="-128" charset="-128"/>
        </a:defRPr>
      </a:lvl5pPr>
      <a:lvl6pPr marL="2514600" indent="-228600" algn="l" rtl="0" fontAlgn="base">
        <a:spcBef>
          <a:spcPct val="20000"/>
        </a:spcBef>
        <a:spcAft>
          <a:spcPct val="0"/>
        </a:spcAft>
        <a:buClr>
          <a:schemeClr val="hlink"/>
        </a:buClr>
        <a:buFont typeface="Wingdings" pitchFamily="-128" charset="2"/>
        <a:buChar char="§"/>
        <a:defRPr sz="2000">
          <a:solidFill>
            <a:schemeClr val="tx1"/>
          </a:solidFill>
          <a:effectLst>
            <a:outerShdw blurRad="38100" dist="38100" dir="2700000" algn="tl">
              <a:srgbClr val="000000"/>
            </a:outerShdw>
          </a:effectLst>
          <a:latin typeface="+mn-lt"/>
          <a:ea typeface="ＭＳ Ｐゴシック" pitchFamily="-128" charset="-128"/>
        </a:defRPr>
      </a:lvl6pPr>
      <a:lvl7pPr marL="2971800" indent="-228600" algn="l" rtl="0" fontAlgn="base">
        <a:spcBef>
          <a:spcPct val="20000"/>
        </a:spcBef>
        <a:spcAft>
          <a:spcPct val="0"/>
        </a:spcAft>
        <a:buClr>
          <a:schemeClr val="hlink"/>
        </a:buClr>
        <a:buFont typeface="Wingdings" pitchFamily="-128" charset="2"/>
        <a:buChar char="§"/>
        <a:defRPr sz="2000">
          <a:solidFill>
            <a:schemeClr val="tx1"/>
          </a:solidFill>
          <a:effectLst>
            <a:outerShdw blurRad="38100" dist="38100" dir="2700000" algn="tl">
              <a:srgbClr val="000000"/>
            </a:outerShdw>
          </a:effectLst>
          <a:latin typeface="+mn-lt"/>
          <a:ea typeface="ＭＳ Ｐゴシック" pitchFamily="-128" charset="-128"/>
        </a:defRPr>
      </a:lvl7pPr>
      <a:lvl8pPr marL="3429000" indent="-228600" algn="l" rtl="0" fontAlgn="base">
        <a:spcBef>
          <a:spcPct val="20000"/>
        </a:spcBef>
        <a:spcAft>
          <a:spcPct val="0"/>
        </a:spcAft>
        <a:buClr>
          <a:schemeClr val="hlink"/>
        </a:buClr>
        <a:buFont typeface="Wingdings" pitchFamily="-128" charset="2"/>
        <a:buChar char="§"/>
        <a:defRPr sz="2000">
          <a:solidFill>
            <a:schemeClr val="tx1"/>
          </a:solidFill>
          <a:effectLst>
            <a:outerShdw blurRad="38100" dist="38100" dir="2700000" algn="tl">
              <a:srgbClr val="000000"/>
            </a:outerShdw>
          </a:effectLst>
          <a:latin typeface="+mn-lt"/>
          <a:ea typeface="ＭＳ Ｐゴシック" pitchFamily="-128" charset="-128"/>
        </a:defRPr>
      </a:lvl8pPr>
      <a:lvl9pPr marL="3886200" indent="-228600" algn="l" rtl="0" fontAlgn="base">
        <a:spcBef>
          <a:spcPct val="20000"/>
        </a:spcBef>
        <a:spcAft>
          <a:spcPct val="0"/>
        </a:spcAft>
        <a:buClr>
          <a:schemeClr val="hlink"/>
        </a:buClr>
        <a:buFont typeface="Wingdings" pitchFamily="-128" charset="2"/>
        <a:buChar char="§"/>
        <a:defRPr sz="2000">
          <a:solidFill>
            <a:schemeClr val="tx1"/>
          </a:solidFill>
          <a:effectLst>
            <a:outerShdw blurRad="38100" dist="38100" dir="2700000" algn="tl">
              <a:srgbClr val="000000"/>
            </a:outerShdw>
          </a:effectLst>
          <a:latin typeface="+mn-lt"/>
          <a:ea typeface="ＭＳ Ｐゴシック" pitchFamily="-128"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4.png"/></Relationships>
</file>

<file path=ppt/slides/_rels/slide2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2416" y="159929"/>
            <a:ext cx="8510588" cy="1325563"/>
          </a:xfrm>
        </p:spPr>
        <p:txBody>
          <a:bodyPr/>
          <a:lstStyle/>
          <a:p>
            <a:pPr algn="l"/>
            <a:r>
              <a:rPr lang="en-GB" sz="4000" dirty="0">
                <a:solidFill>
                  <a:srgbClr val="FFFF00"/>
                </a:solidFill>
                <a:latin typeface="Century Gothic" charset="0"/>
                <a:ea typeface="Century Gothic" charset="0"/>
                <a:cs typeface="Century Gothic" charset="0"/>
              </a:rPr>
              <a:t>Roman Occupation</a:t>
            </a:r>
            <a:r>
              <a:rPr lang="en-GB" sz="4000">
                <a:solidFill>
                  <a:srgbClr val="FFFF00"/>
                </a:solidFill>
                <a:latin typeface="Century Gothic" charset="0"/>
                <a:ea typeface="Century Gothic" charset="0"/>
                <a:cs typeface="Century Gothic" charset="0"/>
              </a:rPr>
              <a:t>: </a:t>
            </a:r>
            <a:br>
              <a:rPr lang="en-GB" sz="4000">
                <a:solidFill>
                  <a:srgbClr val="FFFF00"/>
                </a:solidFill>
                <a:latin typeface="Century Gothic" charset="0"/>
                <a:ea typeface="Century Gothic" charset="0"/>
                <a:cs typeface="Century Gothic" charset="0"/>
              </a:rPr>
            </a:br>
            <a:r>
              <a:rPr lang="en-GB" sz="4000">
                <a:solidFill>
                  <a:srgbClr val="FFFF00"/>
                </a:solidFill>
                <a:latin typeface="Century Gothic" charset="0"/>
                <a:ea typeface="Century Gothic" charset="0"/>
                <a:cs typeface="Century Gothic" charset="0"/>
              </a:rPr>
              <a:t>harsh</a:t>
            </a:r>
            <a:r>
              <a:rPr lang="en-GB" sz="4000" dirty="0">
                <a:solidFill>
                  <a:srgbClr val="FFFF00"/>
                </a:solidFill>
                <a:latin typeface="Century Gothic" charset="0"/>
                <a:ea typeface="Century Gothic" charset="0"/>
                <a:cs typeface="Century Gothic" charset="0"/>
              </a:rPr>
              <a:t>, oppressive, exploitative</a:t>
            </a:r>
          </a:p>
        </p:txBody>
      </p:sp>
      <p:sp>
        <p:nvSpPr>
          <p:cNvPr id="3" name="Content Placeholder 2"/>
          <p:cNvSpPr>
            <a:spLocks noGrp="1"/>
          </p:cNvSpPr>
          <p:nvPr>
            <p:ph idx="1"/>
          </p:nvPr>
        </p:nvSpPr>
        <p:spPr>
          <a:xfrm>
            <a:off x="301625" y="1612514"/>
            <a:ext cx="8540750" cy="4422775"/>
          </a:xfrm>
        </p:spPr>
        <p:txBody>
          <a:bodyPr/>
          <a:lstStyle/>
          <a:p>
            <a:r>
              <a:rPr lang="en-GB" sz="2800" dirty="0">
                <a:latin typeface="Century Gothic" charset="0"/>
                <a:ea typeface="Century Gothic" charset="0"/>
                <a:cs typeface="Century Gothic" charset="0"/>
              </a:rPr>
              <a:t>Occupied Israel</a:t>
            </a:r>
          </a:p>
          <a:p>
            <a:r>
              <a:rPr lang="en-GB" sz="2800" dirty="0">
                <a:latin typeface="Century Gothic" charset="0"/>
                <a:ea typeface="Century Gothic" charset="0"/>
                <a:cs typeface="Century Gothic" charset="0"/>
              </a:rPr>
              <a:t>Violated the Temple</a:t>
            </a:r>
          </a:p>
          <a:p>
            <a:r>
              <a:rPr lang="en-GB" sz="2800" dirty="0">
                <a:latin typeface="Century Gothic" charset="0"/>
                <a:ea typeface="Century Gothic" charset="0"/>
                <a:cs typeface="Century Gothic" charset="0"/>
              </a:rPr>
              <a:t>Controlled High Priest</a:t>
            </a:r>
          </a:p>
          <a:p>
            <a:r>
              <a:rPr lang="en-GB" sz="2800" dirty="0">
                <a:latin typeface="Century Gothic" charset="0"/>
                <a:ea typeface="Century Gothic" charset="0"/>
                <a:cs typeface="Century Gothic" charset="0"/>
              </a:rPr>
              <a:t>Land tax, income tax, poll tax, water tax, city tax, taxes on food, road tax, house tax, boundary tax, market tax, customs duties etc. </a:t>
            </a:r>
          </a:p>
          <a:p>
            <a:pPr lvl="1"/>
            <a:r>
              <a:rPr lang="en-GB" sz="2400" dirty="0">
                <a:latin typeface="Century Gothic" charset="0"/>
                <a:ea typeface="Century Gothic" charset="0"/>
                <a:cs typeface="Century Gothic" charset="0"/>
              </a:rPr>
              <a:t>Resisted - 4 towns sold into slavery</a:t>
            </a:r>
            <a:endParaRPr lang="en-GB" sz="2000" dirty="0">
              <a:latin typeface="Century Gothic" charset="0"/>
              <a:ea typeface="Century Gothic" charset="0"/>
              <a:cs typeface="Century Gothic" charset="0"/>
            </a:endParaRPr>
          </a:p>
          <a:p>
            <a:r>
              <a:rPr lang="en-GB" sz="2800" dirty="0">
                <a:latin typeface="Century Gothic" charset="0"/>
                <a:ea typeface="Century Gothic" charset="0"/>
                <a:cs typeface="Century Gothic" charset="0"/>
              </a:rPr>
              <a:t>“The bulk of the money collected was sent to Rome and paid into the Emperor Augustus’s personal account” </a:t>
            </a:r>
          </a:p>
        </p:txBody>
      </p:sp>
    </p:spTree>
    <p:extLst>
      <p:ext uri="{BB962C8B-B14F-4D97-AF65-F5344CB8AC3E}">
        <p14:creationId xmlns:p14="http://schemas.microsoft.com/office/powerpoint/2010/main" val="8158680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DD338C-9D45-BF46-A515-C4FBB1425909}"/>
              </a:ext>
            </a:extLst>
          </p:cNvPr>
          <p:cNvSpPr>
            <a:spLocks noGrp="1"/>
          </p:cNvSpPr>
          <p:nvPr>
            <p:ph type="title"/>
          </p:nvPr>
        </p:nvSpPr>
        <p:spPr>
          <a:xfrm>
            <a:off x="301625" y="-99392"/>
            <a:ext cx="8510588" cy="1325563"/>
          </a:xfrm>
        </p:spPr>
        <p:txBody>
          <a:bodyPr/>
          <a:lstStyle/>
          <a:p>
            <a:pPr algn="l"/>
            <a:r>
              <a:rPr lang="en-GB" sz="4000" dirty="0">
                <a:solidFill>
                  <a:srgbClr val="FFFF00"/>
                </a:solidFill>
                <a:latin typeface="Century Gothic" panose="020B0502020202020204" pitchFamily="34" charset="0"/>
              </a:rPr>
              <a:t>Need for a God of justice</a:t>
            </a:r>
          </a:p>
        </p:txBody>
      </p:sp>
      <p:sp>
        <p:nvSpPr>
          <p:cNvPr id="3" name="Text Placeholder 2">
            <a:extLst>
              <a:ext uri="{FF2B5EF4-FFF2-40B4-BE49-F238E27FC236}">
                <a16:creationId xmlns:a16="http://schemas.microsoft.com/office/drawing/2014/main" id="{DBE65F85-8049-B247-9076-C5767E3633F4}"/>
              </a:ext>
            </a:extLst>
          </p:cNvPr>
          <p:cNvSpPr>
            <a:spLocks noGrp="1"/>
          </p:cNvSpPr>
          <p:nvPr>
            <p:ph type="body" sz="half" idx="1"/>
          </p:nvPr>
        </p:nvSpPr>
        <p:spPr>
          <a:xfrm>
            <a:off x="457200" y="1111170"/>
            <a:ext cx="8229600" cy="5550887"/>
          </a:xfrm>
        </p:spPr>
        <p:txBody>
          <a:bodyPr>
            <a:normAutofit fontScale="92500" lnSpcReduction="10000"/>
          </a:bodyPr>
          <a:lstStyle/>
          <a:p>
            <a:pPr marL="0" indent="0">
              <a:lnSpc>
                <a:spcPct val="120000"/>
              </a:lnSpc>
              <a:buNone/>
            </a:pPr>
            <a:r>
              <a:rPr lang="en-GB" sz="2000" dirty="0">
                <a:solidFill>
                  <a:schemeClr val="tx1"/>
                </a:solidFill>
                <a:latin typeface="Century Gothic" panose="020B0502020202020204" pitchFamily="34" charset="0"/>
              </a:rPr>
              <a:t>In a world of violence we are faced with an inescapable alternative: either God’s violence or human violence. My thesis that the practice of nonviolence requires a belief in divine vengeance will be unpopular with many Christians, especially theologians in the West. To the person who is inclined to dismiss it, I suggest imagining that you are delivering a lecture in a war zone . . . Among your listeners are people whose cities and villages have been first plundered, then burned and levelled to the ground, whose daughters and sisters have been raped, whose fathers and brothers have had their throats slit. The topic of the lecture: a Christian attitude to violence. The thesis: we should not retaliate since God is perfect noncoercive love. Soon you would discover </a:t>
            </a:r>
            <a:r>
              <a:rPr lang="en-GB" sz="2000" b="1" dirty="0">
                <a:solidFill>
                  <a:schemeClr val="tx1"/>
                </a:solidFill>
                <a:latin typeface="Century Gothic" panose="020B0502020202020204" pitchFamily="34" charset="0"/>
              </a:rPr>
              <a:t>that it takes the quiet of a suburban home for the birth of the thesis that human nonviolence corresponds to God’s refusal to judge</a:t>
            </a:r>
            <a:r>
              <a:rPr lang="en-GB" sz="2000" dirty="0">
                <a:solidFill>
                  <a:schemeClr val="tx1"/>
                </a:solidFill>
                <a:latin typeface="Century Gothic" panose="020B0502020202020204" pitchFamily="34" charset="0"/>
              </a:rPr>
              <a:t>. In a scorched land, soaked in blood of the innocent, it will invariably die. And as one watches it die, one will do well to reflect about many other pleasant captivities of the liberal mind.			Miroslav </a:t>
            </a:r>
            <a:r>
              <a:rPr lang="en-GB" sz="2000" dirty="0" err="1">
                <a:solidFill>
                  <a:schemeClr val="tx1"/>
                </a:solidFill>
                <a:latin typeface="Century Gothic" panose="020B0502020202020204" pitchFamily="34" charset="0"/>
              </a:rPr>
              <a:t>Volf</a:t>
            </a:r>
            <a:r>
              <a:rPr lang="en-GB" sz="2000" dirty="0">
                <a:solidFill>
                  <a:schemeClr val="tx1"/>
                </a:solidFill>
                <a:latin typeface="Century Gothic" panose="020B0502020202020204" pitchFamily="34" charset="0"/>
              </a:rPr>
              <a:t>, </a:t>
            </a:r>
            <a:r>
              <a:rPr lang="en-GB" sz="2000" i="1" dirty="0">
                <a:solidFill>
                  <a:schemeClr val="tx1"/>
                </a:solidFill>
                <a:latin typeface="Century Gothic" panose="020B0502020202020204" pitchFamily="34" charset="0"/>
              </a:rPr>
              <a:t>Exclusion and Embrace</a:t>
            </a:r>
          </a:p>
          <a:p>
            <a:pPr>
              <a:lnSpc>
                <a:spcPct val="120000"/>
              </a:lnSpc>
            </a:pPr>
            <a:endParaRPr lang="en-GB" sz="1400" dirty="0">
              <a:latin typeface="Century Gothic" panose="020B0502020202020204" pitchFamily="34" charset="0"/>
            </a:endParaRPr>
          </a:p>
          <a:p>
            <a:pPr>
              <a:lnSpc>
                <a:spcPct val="120000"/>
              </a:lnSpc>
            </a:pPr>
            <a:endParaRPr lang="en-GB" sz="1400" dirty="0">
              <a:latin typeface="Century Gothic" panose="020B0502020202020204" pitchFamily="34" charset="0"/>
            </a:endParaRPr>
          </a:p>
        </p:txBody>
      </p:sp>
    </p:spTree>
    <p:extLst>
      <p:ext uri="{BB962C8B-B14F-4D97-AF65-F5344CB8AC3E}">
        <p14:creationId xmlns:p14="http://schemas.microsoft.com/office/powerpoint/2010/main" val="15164281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ABFD5F-7861-A747-BB97-1F2905CB7DC7}"/>
              </a:ext>
            </a:extLst>
          </p:cNvPr>
          <p:cNvSpPr>
            <a:spLocks noGrp="1"/>
          </p:cNvSpPr>
          <p:nvPr>
            <p:ph type="title"/>
          </p:nvPr>
        </p:nvSpPr>
        <p:spPr>
          <a:xfrm>
            <a:off x="0" y="228600"/>
            <a:ext cx="8812213" cy="1325563"/>
          </a:xfrm>
        </p:spPr>
        <p:txBody>
          <a:bodyPr/>
          <a:lstStyle/>
          <a:p>
            <a:r>
              <a:rPr lang="en-GB" sz="4000" dirty="0">
                <a:solidFill>
                  <a:srgbClr val="FFFF00"/>
                </a:solidFill>
                <a:latin typeface="Century Gothic" panose="020B0502020202020204" pitchFamily="34" charset="0"/>
              </a:rPr>
              <a:t>‘Vengeance is mine’ says the Lord</a:t>
            </a:r>
          </a:p>
        </p:txBody>
      </p:sp>
      <p:sp>
        <p:nvSpPr>
          <p:cNvPr id="3" name="Text Placeholder 2">
            <a:extLst>
              <a:ext uri="{FF2B5EF4-FFF2-40B4-BE49-F238E27FC236}">
                <a16:creationId xmlns:a16="http://schemas.microsoft.com/office/drawing/2014/main" id="{A2248E4D-FDE9-6D4C-8F39-5F4E1B9CCCF7}"/>
              </a:ext>
            </a:extLst>
          </p:cNvPr>
          <p:cNvSpPr>
            <a:spLocks noGrp="1"/>
          </p:cNvSpPr>
          <p:nvPr>
            <p:ph type="body" sz="half" idx="1"/>
          </p:nvPr>
        </p:nvSpPr>
        <p:spPr>
          <a:xfrm>
            <a:off x="694704" y="1600200"/>
            <a:ext cx="7992095" cy="4525963"/>
          </a:xfrm>
        </p:spPr>
        <p:txBody>
          <a:bodyPr>
            <a:normAutofit/>
          </a:bodyPr>
          <a:lstStyle/>
          <a:p>
            <a:pPr marL="0" indent="0">
              <a:buNone/>
            </a:pPr>
            <a:r>
              <a:rPr lang="en-GB" sz="2400" dirty="0">
                <a:latin typeface="Century Gothic" panose="020B0502020202020204" pitchFamily="34" charset="0"/>
              </a:rPr>
              <a:t>When I sharpen my lightning sword</a:t>
            </a:r>
          </a:p>
          <a:p>
            <a:pPr marL="0" indent="0">
              <a:buNone/>
            </a:pPr>
            <a:r>
              <a:rPr lang="en-GB" sz="2400" dirty="0">
                <a:latin typeface="Century Gothic" panose="020B0502020202020204" pitchFamily="34" charset="0"/>
              </a:rPr>
              <a:t>        and execute judgment,</a:t>
            </a:r>
          </a:p>
          <a:p>
            <a:pPr marL="0" indent="0">
              <a:buNone/>
            </a:pPr>
            <a:r>
              <a:rPr lang="en-GB" sz="2400" dirty="0">
                <a:latin typeface="Century Gothic" panose="020B0502020202020204" pitchFamily="34" charset="0"/>
              </a:rPr>
              <a:t>   I take vengeance on my enemies</a:t>
            </a:r>
          </a:p>
          <a:p>
            <a:pPr marL="0" indent="0">
              <a:buNone/>
            </a:pPr>
            <a:r>
              <a:rPr lang="en-GB" sz="2400" dirty="0">
                <a:latin typeface="Century Gothic" panose="020B0502020202020204" pitchFamily="34" charset="0"/>
              </a:rPr>
              <a:t>        and pay back those who hate me.</a:t>
            </a:r>
          </a:p>
          <a:p>
            <a:pPr marL="0" indent="0">
              <a:buNone/>
            </a:pPr>
            <a:r>
              <a:rPr lang="en-GB" sz="2400" dirty="0">
                <a:latin typeface="Century Gothic" panose="020B0502020202020204" pitchFamily="34" charset="0"/>
              </a:rPr>
              <a:t>Celebrate, nations, join the praise of his people.</a:t>
            </a:r>
          </a:p>
          <a:p>
            <a:pPr marL="0" indent="0">
              <a:buNone/>
            </a:pPr>
            <a:r>
              <a:rPr lang="en-GB" sz="2400" dirty="0">
                <a:latin typeface="Century Gothic" panose="020B0502020202020204" pitchFamily="34" charset="0"/>
              </a:rPr>
              <a:t>        He avenges the deaths of his servants,</a:t>
            </a:r>
          </a:p>
          <a:p>
            <a:pPr marL="0" indent="0">
              <a:buNone/>
            </a:pPr>
            <a:r>
              <a:rPr lang="en-GB" sz="2400" dirty="0">
                <a:latin typeface="Century Gothic" panose="020B0502020202020204" pitchFamily="34" charset="0"/>
              </a:rPr>
              <a:t> Pays back his enemies with vengeance,</a:t>
            </a:r>
          </a:p>
          <a:p>
            <a:pPr marL="0" indent="0">
              <a:buNone/>
            </a:pPr>
            <a:r>
              <a:rPr lang="en-GB" sz="2400" dirty="0">
                <a:latin typeface="Century Gothic" panose="020B0502020202020204" pitchFamily="34" charset="0"/>
              </a:rPr>
              <a:t>        and cleanses his land for his people.</a:t>
            </a:r>
          </a:p>
          <a:p>
            <a:pPr marL="0" indent="0">
              <a:buNone/>
            </a:pPr>
            <a:r>
              <a:rPr lang="en-GB" sz="2400" dirty="0">
                <a:latin typeface="Century Gothic" panose="020B0502020202020204" pitchFamily="34" charset="0"/>
              </a:rPr>
              <a:t>Deuteronomy 32: 40-43</a:t>
            </a:r>
          </a:p>
        </p:txBody>
      </p:sp>
    </p:spTree>
    <p:extLst>
      <p:ext uri="{BB962C8B-B14F-4D97-AF65-F5344CB8AC3E}">
        <p14:creationId xmlns:p14="http://schemas.microsoft.com/office/powerpoint/2010/main" val="14387758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30F046-B847-5441-8A58-D94E59237BB7}"/>
              </a:ext>
            </a:extLst>
          </p:cNvPr>
          <p:cNvSpPr>
            <a:spLocks noGrp="1"/>
          </p:cNvSpPr>
          <p:nvPr>
            <p:ph type="title"/>
          </p:nvPr>
        </p:nvSpPr>
        <p:spPr>
          <a:xfrm>
            <a:off x="301625" y="-27384"/>
            <a:ext cx="8510588" cy="1325563"/>
          </a:xfrm>
        </p:spPr>
        <p:txBody>
          <a:bodyPr/>
          <a:lstStyle/>
          <a:p>
            <a:r>
              <a:rPr lang="en-GB" dirty="0">
                <a:solidFill>
                  <a:srgbClr val="FFFF00"/>
                </a:solidFill>
                <a:latin typeface="Century Gothic" panose="020B0502020202020204" pitchFamily="34" charset="0"/>
              </a:rPr>
              <a:t>Jewish approach</a:t>
            </a:r>
          </a:p>
        </p:txBody>
      </p:sp>
      <p:sp>
        <p:nvSpPr>
          <p:cNvPr id="3" name="Text Placeholder 2">
            <a:extLst>
              <a:ext uri="{FF2B5EF4-FFF2-40B4-BE49-F238E27FC236}">
                <a16:creationId xmlns:a16="http://schemas.microsoft.com/office/drawing/2014/main" id="{E83386D4-4116-C640-B43B-9A810B456421}"/>
              </a:ext>
            </a:extLst>
          </p:cNvPr>
          <p:cNvSpPr>
            <a:spLocks noGrp="1"/>
          </p:cNvSpPr>
          <p:nvPr>
            <p:ph type="body" sz="half" idx="1"/>
          </p:nvPr>
        </p:nvSpPr>
        <p:spPr>
          <a:xfrm>
            <a:off x="301626" y="1146630"/>
            <a:ext cx="8590854" cy="5399314"/>
          </a:xfrm>
        </p:spPr>
        <p:txBody>
          <a:bodyPr>
            <a:normAutofit/>
          </a:bodyPr>
          <a:lstStyle/>
          <a:p>
            <a:pPr marL="0" indent="0">
              <a:buNone/>
            </a:pPr>
            <a:r>
              <a:rPr lang="en-GB" sz="2000" dirty="0">
                <a:latin typeface="Century Gothic" panose="020B0502020202020204" pitchFamily="34" charset="0"/>
              </a:rPr>
              <a:t>Jews of the Middle Ages, saw their fellow Jews accused of killing Christian children to drink their blood, of poisoning wells, desecrating the host and spreading the plague and then murdered </a:t>
            </a:r>
            <a:r>
              <a:rPr lang="en-GB" sz="2000" i="1" dirty="0" err="1">
                <a:latin typeface="Century Gothic" panose="020B0502020202020204" pitchFamily="34" charset="0"/>
              </a:rPr>
              <a:t>en</a:t>
            </a:r>
            <a:r>
              <a:rPr lang="en-GB" sz="2000" i="1" dirty="0">
                <a:latin typeface="Century Gothic" panose="020B0502020202020204" pitchFamily="34" charset="0"/>
              </a:rPr>
              <a:t> masse </a:t>
            </a:r>
            <a:r>
              <a:rPr lang="en-GB" sz="2000" dirty="0">
                <a:latin typeface="Century Gothic" panose="020B0502020202020204" pitchFamily="34" charset="0"/>
              </a:rPr>
              <a:t>in the name of the God of love. </a:t>
            </a:r>
            <a:r>
              <a:rPr lang="en-GB" sz="2000" b="1" dirty="0">
                <a:latin typeface="Century Gothic" panose="020B0502020202020204" pitchFamily="34" charset="0"/>
              </a:rPr>
              <a:t>Yes, they appealed to God’s vengeance, which is to say, to God’s justice. But Jews did not seek to take vengeance. That is something you leave to God. </a:t>
            </a:r>
            <a:r>
              <a:rPr lang="en-GB" sz="2000" dirty="0">
                <a:latin typeface="Century Gothic" panose="020B0502020202020204" pitchFamily="34" charset="0"/>
              </a:rPr>
              <a:t>There is a justice we will not see this side of the end of days. In the meantime, it is sufficient to live, and affirm life, and seek no more than the right to be true to your faith without fear – no more than the right to live and defend that self same right for your children. The search for perfect justice is not for us, here, now. It is – as Moses taught the Israelites in the great song he sang at the end of his life – something that faith demands we leave to God, who alone knows the human heart, who alone knows what is just in a world of conflicting claims, and who will establish perfect justice at a time, and in a way, of His choosing, not ours. 										Jonathan Sacks</a:t>
            </a:r>
          </a:p>
          <a:p>
            <a:endParaRPr lang="en-GB" dirty="0">
              <a:latin typeface="Century Gothic" panose="020B0502020202020204" pitchFamily="34" charset="0"/>
            </a:endParaRPr>
          </a:p>
          <a:p>
            <a:endParaRPr lang="en-GB" dirty="0">
              <a:latin typeface="Century Gothic" panose="020B0502020202020204" pitchFamily="34" charset="0"/>
            </a:endParaRPr>
          </a:p>
        </p:txBody>
      </p:sp>
    </p:spTree>
    <p:extLst>
      <p:ext uri="{BB962C8B-B14F-4D97-AF65-F5344CB8AC3E}">
        <p14:creationId xmlns:p14="http://schemas.microsoft.com/office/powerpoint/2010/main" val="8724321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solidFill>
                  <a:srgbClr val="FFFF00"/>
                </a:solidFill>
                <a:latin typeface="Century Gothic" panose="020B0502020202020204" pitchFamily="34" charset="0"/>
                <a:cs typeface="Arial Rounded MT Bold"/>
              </a:rPr>
              <a:t>God of compassion and justice</a:t>
            </a:r>
          </a:p>
        </p:txBody>
      </p:sp>
      <p:sp>
        <p:nvSpPr>
          <p:cNvPr id="3" name="Content Placeholder 2"/>
          <p:cNvSpPr>
            <a:spLocks noGrp="1"/>
          </p:cNvSpPr>
          <p:nvPr>
            <p:ph sz="half" idx="2"/>
          </p:nvPr>
        </p:nvSpPr>
        <p:spPr>
          <a:xfrm>
            <a:off x="570016" y="1600200"/>
            <a:ext cx="8116784" cy="4525963"/>
          </a:xfrm>
        </p:spPr>
        <p:txBody>
          <a:bodyPr>
            <a:normAutofit/>
          </a:bodyPr>
          <a:lstStyle/>
          <a:p>
            <a:pPr marL="0" indent="0">
              <a:buNone/>
            </a:pPr>
            <a:r>
              <a:rPr lang="en-US" sz="2400" baseline="30000" dirty="0">
                <a:solidFill>
                  <a:schemeClr val="tx1"/>
                </a:solidFill>
                <a:latin typeface="Century Gothic" panose="020B0502020202020204" pitchFamily="34" charset="0"/>
                <a:ea typeface="Century Gothic" charset="0"/>
                <a:cs typeface="Century Gothic" charset="0"/>
              </a:rPr>
              <a:t> </a:t>
            </a:r>
            <a:r>
              <a:rPr lang="en-US" sz="2400" dirty="0">
                <a:solidFill>
                  <a:schemeClr val="tx1"/>
                </a:solidFill>
                <a:latin typeface="Century Gothic" panose="020B0502020202020204" pitchFamily="34" charset="0"/>
                <a:ea typeface="Century Gothic" charset="0"/>
                <a:cs typeface="Century Gothic" charset="0"/>
              </a:rPr>
              <a:t>The </a:t>
            </a:r>
            <a:r>
              <a:rPr lang="en-US" sz="2400" cap="small" dirty="0">
                <a:solidFill>
                  <a:schemeClr val="tx1"/>
                </a:solidFill>
                <a:latin typeface="Century Gothic" panose="020B0502020202020204" pitchFamily="34" charset="0"/>
                <a:ea typeface="Century Gothic" charset="0"/>
                <a:cs typeface="Century Gothic" charset="0"/>
              </a:rPr>
              <a:t>Lord</a:t>
            </a:r>
            <a:r>
              <a:rPr lang="en-US" sz="2400" dirty="0">
                <a:solidFill>
                  <a:schemeClr val="tx1"/>
                </a:solidFill>
                <a:latin typeface="Century Gothic" panose="020B0502020202020204" pitchFamily="34" charset="0"/>
                <a:ea typeface="Century Gothic" charset="0"/>
                <a:cs typeface="Century Gothic" charset="0"/>
              </a:rPr>
              <a:t> passed before him and proclaimed, “The </a:t>
            </a:r>
            <a:r>
              <a:rPr lang="en-US" sz="2400" cap="small" dirty="0">
                <a:solidFill>
                  <a:schemeClr val="tx1"/>
                </a:solidFill>
                <a:latin typeface="Century Gothic" panose="020B0502020202020204" pitchFamily="34" charset="0"/>
                <a:ea typeface="Century Gothic" charset="0"/>
                <a:cs typeface="Century Gothic" charset="0"/>
              </a:rPr>
              <a:t>Lord</a:t>
            </a:r>
            <a:r>
              <a:rPr lang="en-US" sz="2400" dirty="0">
                <a:solidFill>
                  <a:schemeClr val="tx1"/>
                </a:solidFill>
                <a:latin typeface="Century Gothic" panose="020B0502020202020204" pitchFamily="34" charset="0"/>
                <a:ea typeface="Century Gothic" charset="0"/>
                <a:cs typeface="Century Gothic" charset="0"/>
              </a:rPr>
              <a:t>, the </a:t>
            </a:r>
            <a:r>
              <a:rPr lang="en-US" sz="2400" cap="small" dirty="0">
                <a:solidFill>
                  <a:schemeClr val="tx1"/>
                </a:solidFill>
                <a:latin typeface="Century Gothic" panose="020B0502020202020204" pitchFamily="34" charset="0"/>
                <a:ea typeface="Century Gothic" charset="0"/>
                <a:cs typeface="Century Gothic" charset="0"/>
              </a:rPr>
              <a:t>Lord</a:t>
            </a:r>
            <a:r>
              <a:rPr lang="en-US" sz="2400" dirty="0">
                <a:solidFill>
                  <a:schemeClr val="tx1"/>
                </a:solidFill>
                <a:latin typeface="Century Gothic" panose="020B0502020202020204" pitchFamily="34" charset="0"/>
                <a:ea typeface="Century Gothic" charset="0"/>
                <a:cs typeface="Century Gothic" charset="0"/>
              </a:rPr>
              <a:t>, a God merciful and gracious, slow to anger, and abounding in steadfast love and faithfulness, </a:t>
            </a:r>
            <a:r>
              <a:rPr lang="en-US" sz="2400" baseline="30000" dirty="0">
                <a:solidFill>
                  <a:schemeClr val="tx1"/>
                </a:solidFill>
                <a:latin typeface="Century Gothic" panose="020B0502020202020204" pitchFamily="34" charset="0"/>
                <a:ea typeface="Century Gothic" charset="0"/>
                <a:cs typeface="Century Gothic" charset="0"/>
              </a:rPr>
              <a:t> </a:t>
            </a:r>
            <a:r>
              <a:rPr lang="en-US" sz="2400" dirty="0">
                <a:solidFill>
                  <a:schemeClr val="tx1"/>
                </a:solidFill>
                <a:latin typeface="Century Gothic" panose="020B0502020202020204" pitchFamily="34" charset="0"/>
                <a:ea typeface="Century Gothic" charset="0"/>
                <a:cs typeface="Century Gothic" charset="0"/>
              </a:rPr>
              <a:t>keeping steadfast love for thousands of generations, </a:t>
            </a:r>
            <a:r>
              <a:rPr lang="en-US" sz="2400" b="1" dirty="0">
                <a:solidFill>
                  <a:schemeClr val="tx1"/>
                </a:solidFill>
                <a:latin typeface="Century Gothic" panose="020B0502020202020204" pitchFamily="34" charset="0"/>
                <a:ea typeface="Century Gothic" charset="0"/>
                <a:cs typeface="Century Gothic" charset="0"/>
              </a:rPr>
              <a:t>forgiving iniquity and transgression and sin </a:t>
            </a:r>
            <a:r>
              <a:rPr lang="en-US" sz="2400" dirty="0">
                <a:solidFill>
                  <a:schemeClr val="tx1"/>
                </a:solidFill>
                <a:latin typeface="Century Gothic" panose="020B0502020202020204" pitchFamily="34" charset="0"/>
                <a:ea typeface="Century Gothic" charset="0"/>
                <a:cs typeface="Century Gothic" charset="0"/>
              </a:rPr>
              <a:t>[of those who repent and change], but who will by no means clear the </a:t>
            </a:r>
            <a:r>
              <a:rPr lang="en-US" sz="2400" b="1" dirty="0">
                <a:solidFill>
                  <a:schemeClr val="tx1"/>
                </a:solidFill>
                <a:latin typeface="Century Gothic" panose="020B0502020202020204" pitchFamily="34" charset="0"/>
                <a:ea typeface="Century Gothic" charset="0"/>
                <a:cs typeface="Century Gothic" charset="0"/>
              </a:rPr>
              <a:t>guilty</a:t>
            </a:r>
            <a:r>
              <a:rPr lang="en-US" sz="2400" dirty="0">
                <a:solidFill>
                  <a:schemeClr val="tx1"/>
                </a:solidFill>
                <a:latin typeface="Century Gothic" panose="020B0502020202020204" pitchFamily="34" charset="0"/>
                <a:ea typeface="Century Gothic" charset="0"/>
                <a:cs typeface="Century Gothic" charset="0"/>
              </a:rPr>
              <a:t> [those who do not repent and change], visiting the iniquity of the fathers on the children and the children's children, to the third and the fourth generation.” 												</a:t>
            </a:r>
            <a:r>
              <a:rPr lang="en-US" sz="2000" dirty="0">
                <a:solidFill>
                  <a:schemeClr val="tx1"/>
                </a:solidFill>
                <a:latin typeface="Century Gothic" panose="020B0502020202020204" pitchFamily="34" charset="0"/>
                <a:ea typeface="Century Gothic" charset="0"/>
                <a:cs typeface="Century Gothic" charset="0"/>
              </a:rPr>
              <a:t>Exodus 34:6-7</a:t>
            </a:r>
          </a:p>
        </p:txBody>
      </p:sp>
    </p:spTree>
    <p:extLst>
      <p:ext uri="{BB962C8B-B14F-4D97-AF65-F5344CB8AC3E}">
        <p14:creationId xmlns:p14="http://schemas.microsoft.com/office/powerpoint/2010/main" val="40180848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625" y="-99392"/>
            <a:ext cx="8510588" cy="1325563"/>
          </a:xfrm>
        </p:spPr>
        <p:txBody>
          <a:bodyPr/>
          <a:lstStyle/>
          <a:p>
            <a:r>
              <a:rPr lang="en-GB" dirty="0">
                <a:solidFill>
                  <a:srgbClr val="FFFF00"/>
                </a:solidFill>
                <a:latin typeface="Century Gothic" panose="020B0502020202020204" pitchFamily="34" charset="0"/>
              </a:rPr>
              <a:t>How does that work?</a:t>
            </a:r>
          </a:p>
        </p:txBody>
      </p:sp>
      <p:sp>
        <p:nvSpPr>
          <p:cNvPr id="3" name="Content Placeholder 2"/>
          <p:cNvSpPr>
            <a:spLocks noGrp="1"/>
          </p:cNvSpPr>
          <p:nvPr>
            <p:ph sz="half" idx="2"/>
          </p:nvPr>
        </p:nvSpPr>
        <p:spPr>
          <a:xfrm>
            <a:off x="301625" y="1356006"/>
            <a:ext cx="8510588" cy="5457370"/>
          </a:xfrm>
        </p:spPr>
        <p:txBody>
          <a:bodyPr>
            <a:normAutofit/>
          </a:bodyPr>
          <a:lstStyle/>
          <a:p>
            <a:r>
              <a:rPr lang="en-US" sz="2400" i="1" kern="1200" dirty="0">
                <a:solidFill>
                  <a:schemeClr val="tx1"/>
                </a:solidFill>
                <a:latin typeface="Century Gothic" panose="020B0502020202020204" pitchFamily="34" charset="0"/>
                <a:ea typeface="Century Gothic" charset="0"/>
                <a:cs typeface="Century Gothic" charset="0"/>
              </a:rPr>
              <a:t>A world without Divine justice would be one where there is more resentment, punishment and crime, and less public-spiritedness and forgiveness, even among religious believers</a:t>
            </a:r>
            <a:r>
              <a:rPr lang="en-US" sz="2400" kern="1200" dirty="0">
                <a:solidFill>
                  <a:schemeClr val="tx1"/>
                </a:solidFill>
                <a:latin typeface="Century Gothic" panose="020B0502020202020204" pitchFamily="34" charset="0"/>
                <a:ea typeface="Century Gothic" charset="0"/>
                <a:cs typeface="Century Gothic" charset="0"/>
              </a:rPr>
              <a:t>. The more we believe that God punishes the guilty, the more forgiving we become. The less we believe that God punishes the guilty, the more resentful and punitive we become. This is a totally counterintuitive truth, yet one that finally allows us to see the profound wisdom of the Torah in helping us create a humane and compassionate society. </a:t>
            </a:r>
          </a:p>
          <a:p>
            <a:pPr lvl="1">
              <a:lnSpc>
                <a:spcPct val="110000"/>
              </a:lnSpc>
            </a:pPr>
            <a:r>
              <a:rPr lang="en-US" sz="2000" kern="1200" dirty="0">
                <a:solidFill>
                  <a:schemeClr val="tx1"/>
                </a:solidFill>
                <a:latin typeface="Century Gothic" panose="020B0502020202020204" pitchFamily="34" charset="0"/>
                <a:ea typeface="Century Gothic" charset="0"/>
                <a:cs typeface="Century Gothic" charset="0"/>
              </a:rPr>
              <a:t>Ara </a:t>
            </a:r>
            <a:r>
              <a:rPr lang="en-US" sz="2000" kern="1200" dirty="0" err="1">
                <a:solidFill>
                  <a:schemeClr val="tx1"/>
                </a:solidFill>
                <a:latin typeface="Century Gothic" panose="020B0502020202020204" pitchFamily="34" charset="0"/>
                <a:ea typeface="Century Gothic" charset="0"/>
                <a:cs typeface="Century Gothic" charset="0"/>
              </a:rPr>
              <a:t>Norenzayan</a:t>
            </a:r>
            <a:r>
              <a:rPr lang="en-US" sz="2000" i="1" kern="1200" dirty="0">
                <a:solidFill>
                  <a:schemeClr val="tx1"/>
                </a:solidFill>
                <a:latin typeface="Century Gothic" panose="020B0502020202020204" pitchFamily="34" charset="0"/>
                <a:ea typeface="Century Gothic" charset="0"/>
                <a:cs typeface="Century Gothic" charset="0"/>
              </a:rPr>
              <a:t>, Big Gods: How </a:t>
            </a:r>
            <a:r>
              <a:rPr lang="en-US" sz="2000" i="1" dirty="0">
                <a:solidFill>
                  <a:schemeClr val="tx1"/>
                </a:solidFill>
                <a:latin typeface="Century Gothic" panose="020B0502020202020204" pitchFamily="34" charset="0"/>
                <a:ea typeface="Century Gothic" charset="0"/>
                <a:cs typeface="Century Gothic" charset="0"/>
              </a:rPr>
              <a:t>R</a:t>
            </a:r>
            <a:r>
              <a:rPr lang="en-US" sz="2000" i="1" kern="1200" dirty="0">
                <a:solidFill>
                  <a:schemeClr val="tx1"/>
                </a:solidFill>
                <a:latin typeface="Century Gothic" panose="020B0502020202020204" pitchFamily="34" charset="0"/>
                <a:ea typeface="Century Gothic" charset="0"/>
                <a:cs typeface="Century Gothic" charset="0"/>
              </a:rPr>
              <a:t>eligion </a:t>
            </a:r>
            <a:r>
              <a:rPr lang="en-US" sz="2000" i="1" dirty="0">
                <a:solidFill>
                  <a:schemeClr val="tx1"/>
                </a:solidFill>
                <a:latin typeface="Century Gothic" panose="020B0502020202020204" pitchFamily="34" charset="0"/>
                <a:ea typeface="Century Gothic" charset="0"/>
                <a:cs typeface="Century Gothic" charset="0"/>
              </a:rPr>
              <a:t>T</a:t>
            </a:r>
            <a:r>
              <a:rPr lang="en-US" sz="2000" i="1" kern="1200" dirty="0">
                <a:solidFill>
                  <a:schemeClr val="tx1"/>
                </a:solidFill>
                <a:latin typeface="Century Gothic" panose="020B0502020202020204" pitchFamily="34" charset="0"/>
                <a:ea typeface="Century Gothic" charset="0"/>
                <a:cs typeface="Century Gothic" charset="0"/>
              </a:rPr>
              <a:t>ransformed Cooperation and Conflict</a:t>
            </a:r>
            <a:r>
              <a:rPr lang="en-US" sz="2000" i="1" dirty="0">
                <a:solidFill>
                  <a:schemeClr val="tx1"/>
                </a:solidFill>
                <a:latin typeface="Century Gothic" panose="020B0502020202020204" pitchFamily="34" charset="0"/>
                <a:ea typeface="Century Gothic" charset="0"/>
                <a:cs typeface="Century Gothic" charset="0"/>
              </a:rPr>
              <a:t>, 2013</a:t>
            </a:r>
            <a:endParaRPr lang="en-US" sz="2000" kern="1200" dirty="0">
              <a:solidFill>
                <a:schemeClr val="tx1"/>
              </a:solidFill>
              <a:latin typeface="Century Gothic" panose="020B0502020202020204" pitchFamily="34" charset="0"/>
              <a:ea typeface="Century Gothic" charset="0"/>
              <a:cs typeface="Century Gothic" charset="0"/>
            </a:endParaRPr>
          </a:p>
        </p:txBody>
      </p:sp>
    </p:spTree>
    <p:extLst>
      <p:ext uri="{BB962C8B-B14F-4D97-AF65-F5344CB8AC3E}">
        <p14:creationId xmlns:p14="http://schemas.microsoft.com/office/powerpoint/2010/main" val="9207362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5E2ED6-15DE-2646-8EA8-F739A448201A}"/>
              </a:ext>
            </a:extLst>
          </p:cNvPr>
          <p:cNvSpPr>
            <a:spLocks noGrp="1"/>
          </p:cNvSpPr>
          <p:nvPr>
            <p:ph type="title"/>
          </p:nvPr>
        </p:nvSpPr>
        <p:spPr/>
        <p:txBody>
          <a:bodyPr/>
          <a:lstStyle/>
          <a:p>
            <a:r>
              <a:rPr lang="en-GB" dirty="0">
                <a:solidFill>
                  <a:srgbClr val="FFFF00"/>
                </a:solidFill>
                <a:latin typeface="Century Gothic" panose="020B0502020202020204" pitchFamily="34" charset="0"/>
              </a:rPr>
              <a:t>Divine mercy and justice</a:t>
            </a:r>
          </a:p>
        </p:txBody>
      </p:sp>
      <p:sp>
        <p:nvSpPr>
          <p:cNvPr id="3" name="Text Placeholder 2">
            <a:extLst>
              <a:ext uri="{FF2B5EF4-FFF2-40B4-BE49-F238E27FC236}">
                <a16:creationId xmlns:a16="http://schemas.microsoft.com/office/drawing/2014/main" id="{4ECA09E3-C10D-A744-9E52-435AB90EFF42}"/>
              </a:ext>
            </a:extLst>
          </p:cNvPr>
          <p:cNvSpPr>
            <a:spLocks noGrp="1"/>
          </p:cNvSpPr>
          <p:nvPr>
            <p:ph type="body" sz="half" idx="1"/>
          </p:nvPr>
        </p:nvSpPr>
        <p:spPr>
          <a:xfrm>
            <a:off x="457200" y="1600200"/>
            <a:ext cx="8229600" cy="4525963"/>
          </a:xfrm>
        </p:spPr>
        <p:txBody>
          <a:bodyPr/>
          <a:lstStyle/>
          <a:p>
            <a:pPr marL="0" indent="0">
              <a:buNone/>
            </a:pPr>
            <a:r>
              <a:rPr lang="en-GB" sz="2200" dirty="0">
                <a:latin typeface="Century Gothic" panose="020B0502020202020204" pitchFamily="34" charset="0"/>
              </a:rPr>
              <a:t>The word of the Lord came to me: “What do you people mean by quoting this proverb about the land of Israel:“ ‘The parents eat sour grapes, and the children’s teeth are set on edge’? The one who sins is the one who will die.”</a:t>
            </a:r>
          </a:p>
          <a:p>
            <a:pPr marL="0" indent="0">
              <a:buNone/>
            </a:pPr>
            <a:r>
              <a:rPr lang="en-GB" sz="2200" dirty="0">
                <a:latin typeface="Century Gothic" panose="020B0502020202020204" pitchFamily="34" charset="0"/>
              </a:rPr>
              <a:t>“You ask, </a:t>
            </a:r>
            <a:r>
              <a:rPr lang="en-GB" sz="2200" b="1" dirty="0">
                <a:latin typeface="Century Gothic" panose="020B0502020202020204" pitchFamily="34" charset="0"/>
              </a:rPr>
              <a:t>‘Why does the son not share the guilt of his father?’</a:t>
            </a:r>
            <a:r>
              <a:rPr lang="en-GB" sz="2200" dirty="0">
                <a:latin typeface="Century Gothic" panose="020B0502020202020204" pitchFamily="34" charset="0"/>
              </a:rPr>
              <a:t> Since the son has done what is just and right and has been careful to keep all my decrees, he will surely live. The one who sins is the one who will die. The child will not share the guilt of the parent, nor will the parent share the guilt of the child. The righteousness of the righteous will be credited to them, and the wickedness of the wicked will be charged against them.			Ezekiel 18</a:t>
            </a:r>
          </a:p>
          <a:p>
            <a:pPr marL="0" indent="0">
              <a:buNone/>
            </a:pPr>
            <a:endParaRPr lang="en-GB" sz="2200" dirty="0">
              <a:latin typeface="Century Gothic" panose="020B0502020202020204" pitchFamily="34" charset="0"/>
            </a:endParaRPr>
          </a:p>
        </p:txBody>
      </p:sp>
    </p:spTree>
    <p:extLst>
      <p:ext uri="{BB962C8B-B14F-4D97-AF65-F5344CB8AC3E}">
        <p14:creationId xmlns:p14="http://schemas.microsoft.com/office/powerpoint/2010/main" val="7058445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9BA722-ECA2-AC49-8CCB-811EDBD9C5D1}"/>
              </a:ext>
            </a:extLst>
          </p:cNvPr>
          <p:cNvSpPr>
            <a:spLocks noGrp="1"/>
          </p:cNvSpPr>
          <p:nvPr>
            <p:ph type="title"/>
          </p:nvPr>
        </p:nvSpPr>
        <p:spPr>
          <a:xfrm>
            <a:off x="301625" y="-27384"/>
            <a:ext cx="8510588" cy="1325563"/>
          </a:xfrm>
        </p:spPr>
        <p:txBody>
          <a:bodyPr/>
          <a:lstStyle/>
          <a:p>
            <a:r>
              <a:rPr lang="en-GB" dirty="0">
                <a:solidFill>
                  <a:srgbClr val="FFFF00"/>
                </a:solidFill>
                <a:latin typeface="Century Gothic" panose="020B0502020202020204" pitchFamily="34" charset="0"/>
              </a:rPr>
              <a:t>What is God like?</a:t>
            </a:r>
          </a:p>
        </p:txBody>
      </p:sp>
      <p:sp>
        <p:nvSpPr>
          <p:cNvPr id="3" name="Text Placeholder 2">
            <a:extLst>
              <a:ext uri="{FF2B5EF4-FFF2-40B4-BE49-F238E27FC236}">
                <a16:creationId xmlns:a16="http://schemas.microsoft.com/office/drawing/2014/main" id="{6A2C13C1-F6AC-CB4F-97D5-78BF358C27C0}"/>
              </a:ext>
            </a:extLst>
          </p:cNvPr>
          <p:cNvSpPr>
            <a:spLocks noGrp="1"/>
          </p:cNvSpPr>
          <p:nvPr>
            <p:ph type="body" sz="half" idx="1"/>
          </p:nvPr>
        </p:nvSpPr>
        <p:spPr>
          <a:xfrm>
            <a:off x="457200" y="1196752"/>
            <a:ext cx="8507288" cy="5472608"/>
          </a:xfrm>
        </p:spPr>
        <p:txBody>
          <a:bodyPr>
            <a:normAutofit/>
          </a:bodyPr>
          <a:lstStyle/>
          <a:p>
            <a:pPr marL="0" indent="0">
              <a:buNone/>
            </a:pPr>
            <a:r>
              <a:rPr lang="en-GB" sz="2200" dirty="0">
                <a:latin typeface="Century Gothic" panose="020B0502020202020204" pitchFamily="34" charset="0"/>
              </a:rPr>
              <a:t>“Yet your people say, ‘</a:t>
            </a:r>
            <a:r>
              <a:rPr lang="en-GB" sz="2200" b="1" dirty="0">
                <a:latin typeface="Century Gothic" panose="020B0502020202020204" pitchFamily="34" charset="0"/>
              </a:rPr>
              <a:t>The way of the Lord is not just.’ </a:t>
            </a:r>
            <a:r>
              <a:rPr lang="en-GB" sz="2200" dirty="0">
                <a:latin typeface="Century Gothic" panose="020B0502020202020204" pitchFamily="34" charset="0"/>
              </a:rPr>
              <a:t>But it is their way that is not just.  If a righteous person turns from their righteousness and does evil, they will die for it. And if a wicked person turns away from their wickedness and does what is just and right, they will live by doing so. Yet you Israelites say, ‘The way of the Lord is not just.’ But I will judge each of you according to your own ways.” Ezekiel: 33: 19-20</a:t>
            </a:r>
          </a:p>
          <a:p>
            <a:pPr marL="0" indent="0">
              <a:buNone/>
            </a:pPr>
            <a:r>
              <a:rPr lang="en-GB" sz="2200" dirty="0">
                <a:latin typeface="Century Gothic" panose="020B0502020202020204" pitchFamily="34" charset="0"/>
              </a:rPr>
              <a:t>Don’t make a graven image</a:t>
            </a:r>
          </a:p>
          <a:p>
            <a:pPr lvl="1"/>
            <a:r>
              <a:rPr lang="en-GB" sz="2000" dirty="0">
                <a:latin typeface="Century Gothic" panose="020B0502020202020204" pitchFamily="34" charset="0"/>
              </a:rPr>
              <a:t>God is how he is not how we think he is or ought to be</a:t>
            </a:r>
          </a:p>
          <a:p>
            <a:pPr lvl="1"/>
            <a:r>
              <a:rPr lang="en-GB" sz="2000" dirty="0">
                <a:latin typeface="Century Gothic" panose="020B0502020202020204" pitchFamily="34" charset="0"/>
              </a:rPr>
              <a:t>Are we casting God and Jesus in our image?</a:t>
            </a:r>
          </a:p>
          <a:p>
            <a:pPr lvl="1"/>
            <a:r>
              <a:rPr lang="en-GB" sz="2000" i="1" dirty="0">
                <a:latin typeface="Century Gothic" panose="020B0502020202020204" pitchFamily="34" charset="0"/>
              </a:rPr>
              <a:t>“I will go on being how I will go on being”</a:t>
            </a:r>
          </a:p>
          <a:p>
            <a:pPr marL="0" indent="0">
              <a:buNone/>
            </a:pPr>
            <a:r>
              <a:rPr lang="en-GB" sz="2200" dirty="0">
                <a:latin typeface="Century Gothic" panose="020B0502020202020204" pitchFamily="34" charset="0"/>
              </a:rPr>
              <a:t>Beloved, never avenge yourselves, but leave it to the wrath of God, for it is written, “Vengeance is mine, I will repay, says the Lord.” 				Romans 12:19</a:t>
            </a:r>
          </a:p>
          <a:p>
            <a:pPr lvl="1"/>
            <a:endParaRPr lang="en-GB" sz="1800" i="1" dirty="0">
              <a:latin typeface="Century Gothic" panose="020B0502020202020204" pitchFamily="34" charset="0"/>
            </a:endParaRPr>
          </a:p>
        </p:txBody>
      </p:sp>
    </p:spTree>
    <p:extLst>
      <p:ext uri="{BB962C8B-B14F-4D97-AF65-F5344CB8AC3E}">
        <p14:creationId xmlns:p14="http://schemas.microsoft.com/office/powerpoint/2010/main" val="24184140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F654DF-1C74-994F-9A9C-BA9D93DD89CF}"/>
              </a:ext>
            </a:extLst>
          </p:cNvPr>
          <p:cNvSpPr>
            <a:spLocks noGrp="1"/>
          </p:cNvSpPr>
          <p:nvPr>
            <p:ph type="title"/>
          </p:nvPr>
        </p:nvSpPr>
        <p:spPr/>
        <p:txBody>
          <a:bodyPr/>
          <a:lstStyle/>
          <a:p>
            <a:r>
              <a:rPr lang="en-GB" dirty="0">
                <a:solidFill>
                  <a:srgbClr val="FFFF00"/>
                </a:solidFill>
                <a:latin typeface="Century Gothic" panose="020B0502020202020204" pitchFamily="34" charset="0"/>
              </a:rPr>
              <a:t>Jesus and the law</a:t>
            </a:r>
          </a:p>
        </p:txBody>
      </p:sp>
      <p:sp>
        <p:nvSpPr>
          <p:cNvPr id="3" name="Content Placeholder 2">
            <a:extLst>
              <a:ext uri="{FF2B5EF4-FFF2-40B4-BE49-F238E27FC236}">
                <a16:creationId xmlns:a16="http://schemas.microsoft.com/office/drawing/2014/main" id="{C859E542-8BCB-1A4F-BCE5-53824ACC2EA2}"/>
              </a:ext>
            </a:extLst>
          </p:cNvPr>
          <p:cNvSpPr>
            <a:spLocks noGrp="1"/>
          </p:cNvSpPr>
          <p:nvPr>
            <p:ph idx="1"/>
          </p:nvPr>
        </p:nvSpPr>
        <p:spPr/>
        <p:txBody>
          <a:bodyPr/>
          <a:lstStyle/>
          <a:p>
            <a:r>
              <a:rPr lang="en-GB" sz="2400" dirty="0">
                <a:latin typeface="Century Gothic" panose="020B0502020202020204" pitchFamily="34" charset="0"/>
              </a:rPr>
              <a:t> ‘Do not think that I have come to abolish the law or the prophets; I have come not to abolish but to fulfil. For truly I tell you, until heaven and earth pass away, not one letter, not one stroke of a letter, will pass from the law until all is accomplished. For I tell you, unless your righteousness exceeds that of the scribes and Pharisees, you will never enter the kingdom of heaven. 				</a:t>
            </a:r>
            <a:r>
              <a:rPr lang="en-GB" sz="2000" dirty="0">
                <a:latin typeface="Century Gothic" panose="020B0502020202020204" pitchFamily="34" charset="0"/>
              </a:rPr>
              <a:t>Matthew5:17-20</a:t>
            </a:r>
            <a:endParaRPr lang="en-GB" sz="2400" dirty="0">
              <a:latin typeface="Century Gothic" panose="020B0502020202020204" pitchFamily="34" charset="0"/>
            </a:endParaRPr>
          </a:p>
        </p:txBody>
      </p:sp>
    </p:spTree>
    <p:extLst>
      <p:ext uri="{BB962C8B-B14F-4D97-AF65-F5344CB8AC3E}">
        <p14:creationId xmlns:p14="http://schemas.microsoft.com/office/powerpoint/2010/main" val="17651629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solidFill>
                  <a:srgbClr val="FFFF00"/>
                </a:solidFill>
                <a:latin typeface="Century Gothic" charset="0"/>
                <a:ea typeface="Century Gothic" charset="0"/>
                <a:cs typeface="Century Gothic" charset="0"/>
              </a:rPr>
              <a:t>Political program</a:t>
            </a:r>
          </a:p>
        </p:txBody>
      </p:sp>
      <p:sp>
        <p:nvSpPr>
          <p:cNvPr id="3" name="Content Placeholder 2"/>
          <p:cNvSpPr>
            <a:spLocks noGrp="1"/>
          </p:cNvSpPr>
          <p:nvPr>
            <p:ph idx="1"/>
          </p:nvPr>
        </p:nvSpPr>
        <p:spPr/>
        <p:txBody>
          <a:bodyPr/>
          <a:lstStyle/>
          <a:p>
            <a:r>
              <a:rPr lang="en-US" sz="2600" dirty="0">
                <a:effectLst/>
                <a:latin typeface="Century Gothic" charset="0"/>
                <a:ea typeface="Century Gothic" charset="0"/>
                <a:cs typeface="Century Gothic" charset="0"/>
              </a:rPr>
              <a:t>‘You have heard that it was said, “An eye for an eye and a tooth for a tooth.”</a:t>
            </a:r>
            <a:r>
              <a:rPr lang="en-US" sz="2600" b="1" baseline="30000" dirty="0">
                <a:effectLst/>
                <a:latin typeface="Century Gothic" charset="0"/>
                <a:ea typeface="Century Gothic" charset="0"/>
                <a:cs typeface="Century Gothic" charset="0"/>
              </a:rPr>
              <a:t> </a:t>
            </a:r>
            <a:r>
              <a:rPr lang="en-US" sz="2600" dirty="0">
                <a:effectLst/>
                <a:latin typeface="Century Gothic" charset="0"/>
                <a:ea typeface="Century Gothic" charset="0"/>
                <a:cs typeface="Century Gothic" charset="0"/>
              </a:rPr>
              <a:t>But I say to you, Do not resist an evildoer. But if anyone strikes you on the right cheek, turn the other also. </a:t>
            </a:r>
            <a:r>
              <a:rPr lang="en-US" sz="2000" dirty="0">
                <a:effectLst/>
                <a:latin typeface="Century Gothic" charset="0"/>
                <a:ea typeface="Century Gothic" charset="0"/>
                <a:cs typeface="Century Gothic" charset="0"/>
              </a:rPr>
              <a:t>Matthew 5:39-40</a:t>
            </a:r>
            <a:endParaRPr lang="en-US" sz="2600" dirty="0">
              <a:effectLst/>
              <a:latin typeface="Century Gothic" charset="0"/>
              <a:ea typeface="Century Gothic" charset="0"/>
              <a:cs typeface="Century Gothic" charset="0"/>
            </a:endParaRPr>
          </a:p>
          <a:p>
            <a:r>
              <a:rPr lang="en-US" sz="2600" dirty="0">
                <a:effectLst/>
                <a:latin typeface="Century Gothic" charset="0"/>
                <a:ea typeface="Century Gothic" charset="0"/>
                <a:cs typeface="Century Gothic" charset="0"/>
              </a:rPr>
              <a:t>How does that work?</a:t>
            </a:r>
          </a:p>
          <a:p>
            <a:pPr lvl="1"/>
            <a:r>
              <a:rPr lang="en-US" sz="2200" dirty="0">
                <a:effectLst/>
                <a:latin typeface="Century Gothic" charset="0"/>
                <a:ea typeface="Century Gothic" charset="0"/>
                <a:cs typeface="Century Gothic" charset="0"/>
              </a:rPr>
              <a:t>Retaliate </a:t>
            </a:r>
          </a:p>
          <a:p>
            <a:pPr lvl="1"/>
            <a:r>
              <a:rPr lang="en-US" sz="2200" dirty="0">
                <a:effectLst/>
                <a:latin typeface="Century Gothic" charset="0"/>
                <a:ea typeface="Century Gothic" charset="0"/>
                <a:cs typeface="Century Gothic" charset="0"/>
              </a:rPr>
              <a:t>Hurt, anger, resentment, hatred</a:t>
            </a:r>
          </a:p>
          <a:p>
            <a:pPr lvl="1"/>
            <a:r>
              <a:rPr lang="en-US" sz="2200" dirty="0">
                <a:effectLst/>
                <a:latin typeface="Century Gothic" charset="0"/>
                <a:ea typeface="Century Gothic" charset="0"/>
                <a:cs typeface="Century Gothic" charset="0"/>
              </a:rPr>
              <a:t>Hurt – bow to power - subservient, servile, slavish, obsequious, fawning</a:t>
            </a:r>
          </a:p>
          <a:p>
            <a:pPr lvl="1"/>
            <a:r>
              <a:rPr lang="en-US" sz="2200" dirty="0">
                <a:effectLst/>
                <a:latin typeface="Century Gothic" charset="0"/>
                <a:ea typeface="Century Gothic" charset="0"/>
                <a:cs typeface="Century Gothic" charset="0"/>
              </a:rPr>
              <a:t>Stand up with dignity </a:t>
            </a:r>
            <a:endParaRPr lang="en-GB" sz="2200" dirty="0">
              <a:latin typeface="Century Gothic" charset="0"/>
              <a:ea typeface="Century Gothic" charset="0"/>
              <a:cs typeface="Century Gothic" charset="0"/>
            </a:endParaRPr>
          </a:p>
        </p:txBody>
      </p:sp>
    </p:spTree>
    <p:extLst>
      <p:ext uri="{BB962C8B-B14F-4D97-AF65-F5344CB8AC3E}">
        <p14:creationId xmlns:p14="http://schemas.microsoft.com/office/powerpoint/2010/main" val="33145538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solidFill>
                  <a:srgbClr val="FFFF00"/>
                </a:solidFill>
                <a:latin typeface="Century Gothic" charset="0"/>
                <a:ea typeface="Century Gothic" charset="0"/>
                <a:cs typeface="Century Gothic" charset="0"/>
              </a:rPr>
              <a:t>Political program</a:t>
            </a:r>
          </a:p>
        </p:txBody>
      </p:sp>
      <p:sp>
        <p:nvSpPr>
          <p:cNvPr id="3" name="Content Placeholder 2"/>
          <p:cNvSpPr>
            <a:spLocks noGrp="1"/>
          </p:cNvSpPr>
          <p:nvPr>
            <p:ph idx="1"/>
          </p:nvPr>
        </p:nvSpPr>
        <p:spPr/>
        <p:txBody>
          <a:bodyPr/>
          <a:lstStyle/>
          <a:p>
            <a:r>
              <a:rPr lang="en-GB" sz="2600" dirty="0">
                <a:effectLst/>
                <a:latin typeface="Century Gothic" charset="0"/>
                <a:ea typeface="Century Gothic" charset="0"/>
                <a:cs typeface="Century Gothic" charset="0"/>
              </a:rPr>
              <a:t>‘and if anyone forces you to go one mile, go also the second mile. 		</a:t>
            </a:r>
            <a:r>
              <a:rPr lang="en-GB" sz="2400" dirty="0">
                <a:effectLst/>
                <a:latin typeface="Century Gothic" charset="0"/>
                <a:ea typeface="Century Gothic" charset="0"/>
                <a:cs typeface="Century Gothic" charset="0"/>
              </a:rPr>
              <a:t>Matthew 5:41</a:t>
            </a:r>
            <a:r>
              <a:rPr lang="en-GB" sz="2600" b="1" baseline="30000" dirty="0">
                <a:effectLst/>
                <a:latin typeface="Century Gothic" charset="0"/>
                <a:ea typeface="Century Gothic" charset="0"/>
                <a:cs typeface="Century Gothic" charset="0"/>
              </a:rPr>
              <a:t>  </a:t>
            </a:r>
          </a:p>
          <a:p>
            <a:r>
              <a:rPr lang="en-GB" sz="2600" dirty="0">
                <a:effectLst/>
                <a:latin typeface="Century Gothic" charset="0"/>
                <a:ea typeface="Century Gothic" charset="0"/>
                <a:cs typeface="Century Gothic" charset="0"/>
              </a:rPr>
              <a:t>‘You have heard that it was said, “You shall love your neighbour and hate your enemy.” </a:t>
            </a:r>
            <a:r>
              <a:rPr lang="en-GB" sz="2600" b="1" baseline="30000" dirty="0">
                <a:effectLst/>
                <a:latin typeface="Century Gothic" charset="0"/>
                <a:ea typeface="Century Gothic" charset="0"/>
                <a:cs typeface="Century Gothic" charset="0"/>
              </a:rPr>
              <a:t> </a:t>
            </a:r>
            <a:r>
              <a:rPr lang="en-GB" sz="2600" dirty="0">
                <a:effectLst/>
                <a:latin typeface="Century Gothic" charset="0"/>
                <a:ea typeface="Century Gothic" charset="0"/>
                <a:cs typeface="Century Gothic" charset="0"/>
              </a:rPr>
              <a:t>But I say to you, Love your enemies and pray for those who persecute you.’		 </a:t>
            </a:r>
            <a:r>
              <a:rPr lang="en-GB" sz="2400" dirty="0">
                <a:effectLst/>
                <a:latin typeface="Century Gothic" charset="0"/>
                <a:ea typeface="Century Gothic" charset="0"/>
                <a:cs typeface="Century Gothic" charset="0"/>
              </a:rPr>
              <a:t>Matthew 5:43-44</a:t>
            </a:r>
            <a:br>
              <a:rPr lang="en-GB" sz="2600" dirty="0">
                <a:latin typeface="Century Gothic" charset="0"/>
                <a:ea typeface="Century Gothic" charset="0"/>
                <a:cs typeface="Century Gothic" charset="0"/>
              </a:rPr>
            </a:br>
            <a:endParaRPr lang="en-GB" sz="2600" dirty="0">
              <a:latin typeface="Century Gothic" charset="0"/>
              <a:ea typeface="Century Gothic" charset="0"/>
              <a:cs typeface="Century Gothic" charset="0"/>
            </a:endParaRPr>
          </a:p>
        </p:txBody>
      </p:sp>
    </p:spTree>
    <p:extLst>
      <p:ext uri="{BB962C8B-B14F-4D97-AF65-F5344CB8AC3E}">
        <p14:creationId xmlns:p14="http://schemas.microsoft.com/office/powerpoint/2010/main" val="37493668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dirty="0">
                <a:solidFill>
                  <a:srgbClr val="FFFF00"/>
                </a:solidFill>
                <a:latin typeface="Century Gothic" charset="0"/>
                <a:ea typeface="Century Gothic" charset="0"/>
                <a:cs typeface="Century Gothic" charset="0"/>
              </a:rPr>
              <a:t>This is how it was</a:t>
            </a:r>
          </a:p>
        </p:txBody>
      </p:sp>
      <p:sp>
        <p:nvSpPr>
          <p:cNvPr id="6" name="Content Placeholder 5"/>
          <p:cNvSpPr>
            <a:spLocks noGrp="1"/>
          </p:cNvSpPr>
          <p:nvPr>
            <p:ph idx="1"/>
          </p:nvPr>
        </p:nvSpPr>
        <p:spPr/>
        <p:txBody>
          <a:bodyPr/>
          <a:lstStyle/>
          <a:p>
            <a:r>
              <a:rPr lang="en-GB" dirty="0">
                <a:latin typeface="Century Gothic" charset="0"/>
                <a:ea typeface="Century Gothic" charset="0"/>
                <a:cs typeface="Century Gothic" charset="0"/>
              </a:rPr>
              <a:t>Jews hated the Romans</a:t>
            </a:r>
          </a:p>
          <a:p>
            <a:pPr lvl="1"/>
            <a:r>
              <a:rPr lang="en-GB" dirty="0">
                <a:latin typeface="Century Gothic" charset="0"/>
                <a:ea typeface="Century Gothic" charset="0"/>
                <a:cs typeface="Century Gothic" charset="0"/>
              </a:rPr>
              <a:t>They revolted more than any other people</a:t>
            </a:r>
          </a:p>
          <a:p>
            <a:pPr lvl="1"/>
            <a:r>
              <a:rPr lang="en-GB" dirty="0">
                <a:latin typeface="Century Gothic" charset="0"/>
                <a:ea typeface="Century Gothic" charset="0"/>
                <a:cs typeface="Century Gothic" charset="0"/>
              </a:rPr>
              <a:t>Strong religious, national &amp; political identity</a:t>
            </a:r>
          </a:p>
          <a:p>
            <a:pPr lvl="1"/>
            <a:r>
              <a:rPr lang="en-GB" dirty="0">
                <a:latin typeface="Century Gothic" charset="0"/>
                <a:ea typeface="Century Gothic" charset="0"/>
                <a:cs typeface="Century Gothic" charset="0"/>
              </a:rPr>
              <a:t>Long history and high culture</a:t>
            </a:r>
          </a:p>
          <a:p>
            <a:r>
              <a:rPr lang="en-GB" dirty="0">
                <a:latin typeface="Century Gothic" charset="0"/>
                <a:ea typeface="Century Gothic" charset="0"/>
                <a:cs typeface="Century Gothic" charset="0"/>
              </a:rPr>
              <a:t>Romans looked down on Jews</a:t>
            </a:r>
          </a:p>
          <a:p>
            <a:pPr lvl="1"/>
            <a:r>
              <a:rPr lang="en-GB" dirty="0">
                <a:latin typeface="Century Gothic" charset="0"/>
                <a:ea typeface="Century Gothic" charset="0"/>
                <a:cs typeface="Century Gothic" charset="0"/>
              </a:rPr>
              <a:t>‘Different’ – religion, practices </a:t>
            </a:r>
          </a:p>
          <a:p>
            <a:r>
              <a:rPr lang="en-GB" dirty="0">
                <a:latin typeface="Century Gothic" charset="0"/>
                <a:ea typeface="Century Gothic" charset="0"/>
                <a:cs typeface="Century Gothic" charset="0"/>
              </a:rPr>
              <a:t>How to solve this and prevent a catastrophe?</a:t>
            </a:r>
          </a:p>
        </p:txBody>
      </p:sp>
    </p:spTree>
    <p:extLst>
      <p:ext uri="{BB962C8B-B14F-4D97-AF65-F5344CB8AC3E}">
        <p14:creationId xmlns:p14="http://schemas.microsoft.com/office/powerpoint/2010/main" val="7321969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a:solidFill>
                  <a:srgbClr val="FFFF00"/>
                </a:solidFill>
                <a:latin typeface="Century Gothic" charset="0"/>
                <a:ea typeface="Century Gothic" charset="0"/>
                <a:cs typeface="Century Gothic" charset="0"/>
              </a:rPr>
              <a:t>Jesus was applying the Mosaic law to his own time</a:t>
            </a:r>
          </a:p>
        </p:txBody>
      </p:sp>
      <p:sp>
        <p:nvSpPr>
          <p:cNvPr id="3" name="Content Placeholder 2"/>
          <p:cNvSpPr>
            <a:spLocks noGrp="1"/>
          </p:cNvSpPr>
          <p:nvPr>
            <p:ph idx="1"/>
          </p:nvPr>
        </p:nvSpPr>
        <p:spPr>
          <a:xfrm>
            <a:off x="301625" y="1886545"/>
            <a:ext cx="8540750" cy="4422775"/>
          </a:xfrm>
        </p:spPr>
        <p:txBody>
          <a:bodyPr/>
          <a:lstStyle/>
          <a:p>
            <a:r>
              <a:rPr lang="en-GB" sz="2800" dirty="0">
                <a:latin typeface="Century Gothic" charset="0"/>
                <a:ea typeface="Century Gothic" charset="0"/>
                <a:cs typeface="Century Gothic" charset="0"/>
              </a:rPr>
              <a:t>Do not hate your brother in your heart. Reprove [or reason with] your neighbour frankly so you will not bear sin because of him. Do not seek revenge or bear a grudge against anyone  among your people, but love your neighbour as yourself. I am the Lord. 						</a:t>
            </a:r>
            <a:r>
              <a:rPr lang="en-GB" sz="2400" dirty="0">
                <a:latin typeface="Century Gothic" charset="0"/>
                <a:ea typeface="Century Gothic" charset="0"/>
                <a:cs typeface="Century Gothic" charset="0"/>
              </a:rPr>
              <a:t>Leviticus 19: 17-18</a:t>
            </a:r>
            <a:endParaRPr lang="en-GB" sz="2800" dirty="0">
              <a:latin typeface="Century Gothic" charset="0"/>
              <a:ea typeface="Century Gothic" charset="0"/>
              <a:cs typeface="Century Gothic" charset="0"/>
            </a:endParaRPr>
          </a:p>
          <a:p>
            <a:endParaRPr lang="en-GB" sz="2800" dirty="0"/>
          </a:p>
        </p:txBody>
      </p:sp>
    </p:spTree>
    <p:extLst>
      <p:ext uri="{BB962C8B-B14F-4D97-AF65-F5344CB8AC3E}">
        <p14:creationId xmlns:p14="http://schemas.microsoft.com/office/powerpoint/2010/main" val="38190259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0B7479-7D75-E042-B175-E9DCDAD9AA9E}"/>
              </a:ext>
            </a:extLst>
          </p:cNvPr>
          <p:cNvSpPr>
            <a:spLocks noGrp="1"/>
          </p:cNvSpPr>
          <p:nvPr>
            <p:ph type="title"/>
          </p:nvPr>
        </p:nvSpPr>
        <p:spPr/>
        <p:txBody>
          <a:bodyPr/>
          <a:lstStyle/>
          <a:p>
            <a:r>
              <a:rPr lang="en-GB" sz="4000" dirty="0">
                <a:solidFill>
                  <a:srgbClr val="FFFF00"/>
                </a:solidFill>
                <a:latin typeface="Century Gothic" panose="020B0502020202020204" pitchFamily="34" charset="0"/>
              </a:rPr>
              <a:t>Someone hurts you</a:t>
            </a:r>
          </a:p>
        </p:txBody>
      </p:sp>
      <p:sp>
        <p:nvSpPr>
          <p:cNvPr id="3" name="Content Placeholder 2">
            <a:extLst>
              <a:ext uri="{FF2B5EF4-FFF2-40B4-BE49-F238E27FC236}">
                <a16:creationId xmlns:a16="http://schemas.microsoft.com/office/drawing/2014/main" id="{4C9A4A2C-E795-9147-8EB9-D9064B75897F}"/>
              </a:ext>
            </a:extLst>
          </p:cNvPr>
          <p:cNvSpPr>
            <a:spLocks noGrp="1"/>
          </p:cNvSpPr>
          <p:nvPr>
            <p:ph sz="half" idx="2"/>
          </p:nvPr>
        </p:nvSpPr>
        <p:spPr>
          <a:xfrm>
            <a:off x="692331" y="1600200"/>
            <a:ext cx="7994469" cy="4525963"/>
          </a:xfrm>
        </p:spPr>
        <p:txBody>
          <a:bodyPr>
            <a:normAutofit/>
          </a:bodyPr>
          <a:lstStyle/>
          <a:p>
            <a:pPr marL="0" indent="0">
              <a:buNone/>
            </a:pPr>
            <a:r>
              <a:rPr lang="en-GB" sz="2400" kern="1200" dirty="0">
                <a:solidFill>
                  <a:schemeClr val="tx1"/>
                </a:solidFill>
                <a:effectLst/>
                <a:latin typeface="Century Gothic" panose="020B0502020202020204" pitchFamily="34" charset="0"/>
              </a:rPr>
              <a:t>Someone, you believe, has done you harm. In such a case do not remain in a state of silent resentment. Do not give way to hate, do not bear a grudge, and do not take revenge. Instead, correct him, reason with him, tell him what you believe he has done and how you feel it has harmed you. He may apologise and seek to make amends. Even if he does not, at least you have made your feelings known to him. That in itself is cathartic. It will help you to avoid nursing a grievance. </a:t>
            </a:r>
          </a:p>
          <a:p>
            <a:endParaRPr lang="en-GB" sz="2400" dirty="0">
              <a:solidFill>
                <a:schemeClr val="tx1"/>
              </a:solidFill>
              <a:latin typeface="Century Gothic" panose="020B0502020202020204" pitchFamily="34" charset="0"/>
            </a:endParaRPr>
          </a:p>
        </p:txBody>
      </p:sp>
    </p:spTree>
    <p:extLst>
      <p:ext uri="{BB962C8B-B14F-4D97-AF65-F5344CB8AC3E}">
        <p14:creationId xmlns:p14="http://schemas.microsoft.com/office/powerpoint/2010/main" val="29075232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EE884A-9157-FF43-A900-34D53FBFA49B}"/>
              </a:ext>
            </a:extLst>
          </p:cNvPr>
          <p:cNvSpPr>
            <a:spLocks noGrp="1"/>
          </p:cNvSpPr>
          <p:nvPr>
            <p:ph type="title"/>
          </p:nvPr>
        </p:nvSpPr>
        <p:spPr/>
        <p:txBody>
          <a:bodyPr>
            <a:normAutofit/>
          </a:bodyPr>
          <a:lstStyle/>
          <a:p>
            <a:r>
              <a:rPr lang="en-GB" sz="4000" dirty="0">
                <a:solidFill>
                  <a:srgbClr val="FFFF00"/>
                </a:solidFill>
                <a:latin typeface="Century Gothic" panose="020B0502020202020204" pitchFamily="34" charset="0"/>
              </a:rPr>
              <a:t>Someone hurts someone else</a:t>
            </a:r>
            <a:endParaRPr lang="en-GB" sz="4000" dirty="0">
              <a:solidFill>
                <a:srgbClr val="FFFF00"/>
              </a:solidFill>
            </a:endParaRPr>
          </a:p>
        </p:txBody>
      </p:sp>
      <p:sp>
        <p:nvSpPr>
          <p:cNvPr id="3" name="Content Placeholder 2">
            <a:extLst>
              <a:ext uri="{FF2B5EF4-FFF2-40B4-BE49-F238E27FC236}">
                <a16:creationId xmlns:a16="http://schemas.microsoft.com/office/drawing/2014/main" id="{30A1B7E1-77C9-8F43-B444-A80BEB2F96C6}"/>
              </a:ext>
            </a:extLst>
          </p:cNvPr>
          <p:cNvSpPr>
            <a:spLocks noGrp="1"/>
          </p:cNvSpPr>
          <p:nvPr>
            <p:ph sz="half" idx="2"/>
          </p:nvPr>
        </p:nvSpPr>
        <p:spPr>
          <a:xfrm>
            <a:off x="783771" y="1600200"/>
            <a:ext cx="7903029" cy="4525963"/>
          </a:xfrm>
        </p:spPr>
        <p:txBody>
          <a:bodyPr>
            <a:normAutofit fontScale="92500"/>
          </a:bodyPr>
          <a:lstStyle/>
          <a:p>
            <a:pPr marL="0" indent="0">
              <a:lnSpc>
                <a:spcPct val="110000"/>
              </a:lnSpc>
              <a:buNone/>
            </a:pPr>
            <a:r>
              <a:rPr lang="en-GB" sz="2400" kern="1200" dirty="0">
                <a:solidFill>
                  <a:schemeClr val="tx1"/>
                </a:solidFill>
                <a:effectLst/>
                <a:latin typeface="Century Gothic" panose="020B0502020202020204" pitchFamily="34" charset="0"/>
              </a:rPr>
              <a:t>It also refers to someone you see acting wrongly, committing a sin or a crime. You may not be the victim. You may be just an observer. The command tells us not to be content with passing a negative judgment on his or her behaviour (i.e. with “hating him in your heart”). You must get involved. You should approach him, pointing out in as gentle and constructive a way as you can, that what he is doing is against the law, civil or moral. If you stay silent and do nothing, you will become complicit in his guilt (i.e. “bear sin because of him”) because you saw him do wrong and you did nothing to protest. </a:t>
            </a:r>
            <a:endParaRPr lang="en-GB" sz="2400" dirty="0">
              <a:solidFill>
                <a:schemeClr val="tx1"/>
              </a:solidFill>
              <a:effectLst/>
              <a:latin typeface="Century Gothic" panose="020B0502020202020204" pitchFamily="34" charset="0"/>
            </a:endParaRPr>
          </a:p>
          <a:p>
            <a:endParaRPr lang="en-GB" sz="2400" dirty="0">
              <a:solidFill>
                <a:schemeClr val="tx1"/>
              </a:solidFill>
              <a:latin typeface="Century Gothic" panose="020B0502020202020204" pitchFamily="34" charset="0"/>
            </a:endParaRPr>
          </a:p>
        </p:txBody>
      </p:sp>
    </p:spTree>
    <p:extLst>
      <p:ext uri="{BB962C8B-B14F-4D97-AF65-F5344CB8AC3E}">
        <p14:creationId xmlns:p14="http://schemas.microsoft.com/office/powerpoint/2010/main" val="25149459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01625" y="-27384"/>
            <a:ext cx="8510588" cy="1325563"/>
          </a:xfrm>
        </p:spPr>
        <p:txBody>
          <a:bodyPr/>
          <a:lstStyle/>
          <a:p>
            <a:r>
              <a:rPr lang="en-US" dirty="0">
                <a:solidFill>
                  <a:srgbClr val="FFFF00"/>
                </a:solidFill>
                <a:latin typeface="Century Gothic" charset="0"/>
                <a:ea typeface="Century Gothic" charset="0"/>
                <a:cs typeface="Century Gothic" charset="0"/>
              </a:rPr>
              <a:t>Forgiveness</a:t>
            </a:r>
          </a:p>
        </p:txBody>
      </p:sp>
      <p:sp>
        <p:nvSpPr>
          <p:cNvPr id="6" name="Content Placeholder 5"/>
          <p:cNvSpPr>
            <a:spLocks noGrp="1"/>
          </p:cNvSpPr>
          <p:nvPr>
            <p:ph idx="1"/>
          </p:nvPr>
        </p:nvSpPr>
        <p:spPr>
          <a:xfrm>
            <a:off x="301625" y="1298179"/>
            <a:ext cx="8540750" cy="5559821"/>
          </a:xfrm>
        </p:spPr>
        <p:txBody>
          <a:bodyPr>
            <a:normAutofit fontScale="70000" lnSpcReduction="20000"/>
          </a:bodyPr>
          <a:lstStyle/>
          <a:p>
            <a:pPr>
              <a:lnSpc>
                <a:spcPct val="120000"/>
              </a:lnSpc>
            </a:pPr>
            <a:r>
              <a:rPr lang="en-GB" dirty="0">
                <a:latin typeface="Century Gothic" charset="0"/>
                <a:ea typeface="Century Gothic" charset="0"/>
                <a:cs typeface="Century Gothic" charset="0"/>
              </a:rPr>
              <a:t>“If your brother sins against you rebuke him, and if he repents, forgive him.” Luke 17:3</a:t>
            </a:r>
          </a:p>
          <a:p>
            <a:pPr>
              <a:lnSpc>
                <a:spcPct val="120000"/>
              </a:lnSpc>
            </a:pPr>
            <a:r>
              <a:rPr lang="en-GB" dirty="0">
                <a:latin typeface="Century Gothic" charset="0"/>
                <a:ea typeface="Century Gothic" charset="0"/>
                <a:cs typeface="Century Gothic" charset="0"/>
              </a:rPr>
              <a:t> For if you forgive others their trespasses, your heavenly Father will also forgive you; but if you do not forgive others, neither will your Father forgive your trespasses. Mt.6:14</a:t>
            </a:r>
          </a:p>
          <a:p>
            <a:pPr>
              <a:lnSpc>
                <a:spcPct val="120000"/>
              </a:lnSpc>
            </a:pPr>
            <a:r>
              <a:rPr lang="en-US" dirty="0">
                <a:latin typeface="Century Gothic" charset="0"/>
                <a:ea typeface="Century Gothic" charset="0"/>
                <a:cs typeface="Century Gothic" charset="0"/>
              </a:rPr>
              <a:t>Forgiveness is giving up right to resentment</a:t>
            </a:r>
          </a:p>
          <a:p>
            <a:pPr>
              <a:lnSpc>
                <a:spcPct val="120000"/>
              </a:lnSpc>
            </a:pPr>
            <a:r>
              <a:rPr lang="en-US" dirty="0">
                <a:latin typeface="Century Gothic" charset="0"/>
                <a:ea typeface="Century Gothic" charset="0"/>
                <a:cs typeface="Century Gothic" charset="0"/>
              </a:rPr>
              <a:t>Break cycle of revenge</a:t>
            </a:r>
          </a:p>
          <a:p>
            <a:pPr>
              <a:lnSpc>
                <a:spcPct val="120000"/>
              </a:lnSpc>
            </a:pPr>
            <a:r>
              <a:rPr lang="en-US" dirty="0">
                <a:latin typeface="Century Gothic" charset="0"/>
                <a:ea typeface="Century Gothic" charset="0"/>
                <a:cs typeface="Century Gothic" charset="0"/>
              </a:rPr>
              <a:t>Cannot be demanded</a:t>
            </a:r>
          </a:p>
          <a:p>
            <a:pPr>
              <a:lnSpc>
                <a:spcPct val="120000"/>
              </a:lnSpc>
            </a:pPr>
            <a:r>
              <a:rPr lang="en-US" dirty="0">
                <a:latin typeface="Century Gothic" charset="0"/>
                <a:ea typeface="Century Gothic" charset="0"/>
                <a:cs typeface="Century Gothic" charset="0"/>
              </a:rPr>
              <a:t>A process</a:t>
            </a:r>
          </a:p>
          <a:p>
            <a:pPr>
              <a:lnSpc>
                <a:spcPct val="120000"/>
              </a:lnSpc>
            </a:pPr>
            <a:r>
              <a:rPr lang="en-US" dirty="0">
                <a:latin typeface="Century Gothic" charset="0"/>
                <a:ea typeface="Century Gothic" charset="0"/>
                <a:cs typeface="Century Gothic" charset="0"/>
              </a:rPr>
              <a:t>Not denial</a:t>
            </a:r>
          </a:p>
          <a:p>
            <a:pPr>
              <a:lnSpc>
                <a:spcPct val="120000"/>
              </a:lnSpc>
            </a:pPr>
            <a:r>
              <a:rPr lang="en-US" dirty="0">
                <a:latin typeface="Century Gothic" charset="0"/>
                <a:ea typeface="Century Gothic" charset="0"/>
                <a:cs typeface="Century Gothic" charset="0"/>
              </a:rPr>
              <a:t>Not being re-abused. Not being a doormat</a:t>
            </a:r>
          </a:p>
          <a:p>
            <a:pPr>
              <a:lnSpc>
                <a:spcPct val="120000"/>
              </a:lnSpc>
            </a:pPr>
            <a:r>
              <a:rPr lang="en-GB" dirty="0">
                <a:solidFill>
                  <a:schemeClr val="tx1"/>
                </a:solidFill>
                <a:latin typeface="Century Gothic" charset="0"/>
                <a:ea typeface="Century Gothic" charset="0"/>
                <a:cs typeface="Century Gothic" charset="0"/>
              </a:rPr>
              <a:t>Repents </a:t>
            </a:r>
            <a:r>
              <a:rPr lang="mr-IN" dirty="0">
                <a:solidFill>
                  <a:schemeClr val="tx1"/>
                </a:solidFill>
                <a:latin typeface="Century Gothic" charset="0"/>
                <a:ea typeface="Century Gothic" charset="0"/>
                <a:cs typeface="Century Gothic" charset="0"/>
              </a:rPr>
              <a:t>–</a:t>
            </a:r>
            <a:r>
              <a:rPr lang="en-GB" dirty="0">
                <a:solidFill>
                  <a:schemeClr val="tx1"/>
                </a:solidFill>
                <a:latin typeface="Century Gothic" charset="0"/>
                <a:ea typeface="Century Gothic" charset="0"/>
                <a:cs typeface="Century Gothic" charset="0"/>
              </a:rPr>
              <a:t> determined never to repeat the sin</a:t>
            </a:r>
            <a:endParaRPr lang="en-US" dirty="0">
              <a:latin typeface="Century Gothic" charset="0"/>
              <a:ea typeface="Century Gothic" charset="0"/>
              <a:cs typeface="Century Gothic" charset="0"/>
            </a:endParaRPr>
          </a:p>
        </p:txBody>
      </p:sp>
    </p:spTree>
    <p:extLst>
      <p:ext uri="{BB962C8B-B14F-4D97-AF65-F5344CB8AC3E}">
        <p14:creationId xmlns:p14="http://schemas.microsoft.com/office/powerpoint/2010/main" val="12061449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6">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6">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FFFF00"/>
                </a:solidFill>
                <a:latin typeface="Century Gothic" charset="0"/>
                <a:ea typeface="Century Gothic" charset="0"/>
                <a:cs typeface="Century Gothic" charset="0"/>
              </a:rPr>
              <a:t>Non violence resistance </a:t>
            </a:r>
          </a:p>
        </p:txBody>
      </p:sp>
      <p:sp>
        <p:nvSpPr>
          <p:cNvPr id="3" name="Content Placeholder 2"/>
          <p:cNvSpPr>
            <a:spLocks noGrp="1"/>
          </p:cNvSpPr>
          <p:nvPr>
            <p:ph sz="half" idx="1"/>
          </p:nvPr>
        </p:nvSpPr>
        <p:spPr>
          <a:xfrm>
            <a:off x="301625" y="1676400"/>
            <a:ext cx="4702423" cy="4422775"/>
          </a:xfrm>
        </p:spPr>
        <p:txBody>
          <a:bodyPr/>
          <a:lstStyle/>
          <a:p>
            <a:r>
              <a:rPr lang="en-US" dirty="0">
                <a:latin typeface="Century Gothic" charset="0"/>
                <a:ea typeface="Century Gothic" charset="0"/>
                <a:cs typeface="Century Gothic" charset="0"/>
              </a:rPr>
              <a:t>Mahatma Gandhi </a:t>
            </a:r>
            <a:r>
              <a:rPr lang="en-US" sz="2800" dirty="0">
                <a:latin typeface="Century Gothic" charset="0"/>
                <a:ea typeface="Century Gothic" charset="0"/>
                <a:cs typeface="Century Gothic" charset="0"/>
              </a:rPr>
              <a:t>(1869-1948)</a:t>
            </a:r>
          </a:p>
          <a:p>
            <a:pPr lvl="1"/>
            <a:r>
              <a:rPr lang="en-US" dirty="0">
                <a:latin typeface="Century Gothic" charset="0"/>
                <a:ea typeface="Century Gothic" charset="0"/>
                <a:cs typeface="Century Gothic" charset="0"/>
              </a:rPr>
              <a:t>Worked for Indian independence from the British Empire 1915-1947</a:t>
            </a:r>
          </a:p>
          <a:p>
            <a:pPr lvl="1"/>
            <a:r>
              <a:rPr lang="en-US" dirty="0">
                <a:latin typeface="Century Gothic" charset="0"/>
                <a:ea typeface="Century Gothic" charset="0"/>
                <a:cs typeface="Century Gothic" charset="0"/>
              </a:rPr>
              <a:t>Used non violent resistance</a:t>
            </a:r>
          </a:p>
          <a:p>
            <a:pPr lvl="2"/>
            <a:r>
              <a:rPr lang="en-US" dirty="0">
                <a:latin typeface="Century Gothic" charset="0"/>
                <a:ea typeface="Century Gothic" charset="0"/>
                <a:cs typeface="Century Gothic" charset="0"/>
              </a:rPr>
              <a:t>Jesus </a:t>
            </a:r>
          </a:p>
          <a:p>
            <a:pPr lvl="2"/>
            <a:r>
              <a:rPr lang="en-US" dirty="0">
                <a:latin typeface="Century Gothic" charset="0"/>
                <a:ea typeface="Century Gothic" charset="0"/>
                <a:cs typeface="Century Gothic" charset="0"/>
              </a:rPr>
              <a:t>Tolstoy</a:t>
            </a:r>
          </a:p>
          <a:p>
            <a:pPr lvl="1"/>
            <a:r>
              <a:rPr lang="en-US" dirty="0">
                <a:latin typeface="Century Gothic" charset="0"/>
                <a:ea typeface="Century Gothic" charset="0"/>
                <a:cs typeface="Century Gothic" charset="0"/>
              </a:rPr>
              <a:t>March on salt works 1930</a:t>
            </a:r>
          </a:p>
          <a:p>
            <a:pPr lvl="2"/>
            <a:endParaRPr lang="en-US" dirty="0">
              <a:latin typeface="Century Gothic" charset="0"/>
              <a:ea typeface="Century Gothic" charset="0"/>
              <a:cs typeface="Century Gothic" charset="0"/>
            </a:endParaRPr>
          </a:p>
        </p:txBody>
      </p:sp>
      <p:pic>
        <p:nvPicPr>
          <p:cNvPr id="5" name="Content Placeholder 4"/>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5515188" y="1676400"/>
            <a:ext cx="2945244" cy="4422775"/>
          </a:xfrm>
        </p:spPr>
      </p:pic>
    </p:spTree>
    <p:extLst>
      <p:ext uri="{BB962C8B-B14F-4D97-AF65-F5344CB8AC3E}">
        <p14:creationId xmlns:p14="http://schemas.microsoft.com/office/powerpoint/2010/main" val="14578118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79C239-38F6-B144-87DA-5B9A424FD394}"/>
              </a:ext>
            </a:extLst>
          </p:cNvPr>
          <p:cNvSpPr>
            <a:spLocks noGrp="1"/>
          </p:cNvSpPr>
          <p:nvPr>
            <p:ph type="title"/>
          </p:nvPr>
        </p:nvSpPr>
        <p:spPr>
          <a:xfrm>
            <a:off x="-60674" y="-99392"/>
            <a:ext cx="8872887" cy="1325563"/>
          </a:xfrm>
        </p:spPr>
        <p:txBody>
          <a:bodyPr/>
          <a:lstStyle/>
          <a:p>
            <a:r>
              <a:rPr lang="en-GB" dirty="0">
                <a:solidFill>
                  <a:srgbClr val="FFFF00"/>
                </a:solidFill>
                <a:latin typeface="Century Gothic" panose="020B0502020202020204" pitchFamily="34" charset="0"/>
              </a:rPr>
              <a:t>Some quotes from Gandhi</a:t>
            </a:r>
          </a:p>
        </p:txBody>
      </p:sp>
      <p:sp>
        <p:nvSpPr>
          <p:cNvPr id="3" name="Text Placeholder 2">
            <a:extLst>
              <a:ext uri="{FF2B5EF4-FFF2-40B4-BE49-F238E27FC236}">
                <a16:creationId xmlns:a16="http://schemas.microsoft.com/office/drawing/2014/main" id="{D5A58DF4-B435-7D4B-9F25-55EDA484D336}"/>
              </a:ext>
            </a:extLst>
          </p:cNvPr>
          <p:cNvSpPr>
            <a:spLocks noGrp="1"/>
          </p:cNvSpPr>
          <p:nvPr>
            <p:ph type="body" sz="half" idx="1"/>
          </p:nvPr>
        </p:nvSpPr>
        <p:spPr>
          <a:xfrm>
            <a:off x="323528" y="1122218"/>
            <a:ext cx="8640960" cy="5619150"/>
          </a:xfrm>
        </p:spPr>
        <p:txBody>
          <a:bodyPr>
            <a:noAutofit/>
          </a:bodyPr>
          <a:lstStyle/>
          <a:p>
            <a:pPr marL="0" indent="0">
              <a:lnSpc>
                <a:spcPct val="110000"/>
              </a:lnSpc>
              <a:buNone/>
            </a:pPr>
            <a:r>
              <a:rPr lang="en-GB" sz="1800" dirty="0">
                <a:solidFill>
                  <a:schemeClr val="tx1"/>
                </a:solidFill>
                <a:latin typeface="Century Gothic" panose="020B0502020202020204" pitchFamily="34" charset="0"/>
              </a:rPr>
              <a:t>If we could change ourselves, the tendencies in the world would also change. As a man changes his own nature, so does the attitude of the world change towards him. We need not wait to see what others do.</a:t>
            </a:r>
          </a:p>
          <a:p>
            <a:pPr marL="0" indent="0">
              <a:lnSpc>
                <a:spcPct val="110000"/>
              </a:lnSpc>
              <a:buNone/>
            </a:pPr>
            <a:r>
              <a:rPr lang="en-GB" sz="1800" dirty="0">
                <a:solidFill>
                  <a:schemeClr val="tx1"/>
                </a:solidFill>
                <a:latin typeface="Century Gothic" panose="020B0502020202020204" pitchFamily="34" charset="0"/>
              </a:rPr>
              <a:t>I object to violence because when it appears to do good, the good is only temporary; the evil it does is permanent.</a:t>
            </a:r>
          </a:p>
          <a:p>
            <a:pPr marL="0" indent="0">
              <a:lnSpc>
                <a:spcPct val="110000"/>
              </a:lnSpc>
              <a:buNone/>
            </a:pPr>
            <a:r>
              <a:rPr lang="en-GB" sz="1800" dirty="0">
                <a:solidFill>
                  <a:schemeClr val="tx1"/>
                </a:solidFill>
                <a:latin typeface="Century Gothic" panose="020B0502020202020204" pitchFamily="34" charset="0"/>
              </a:rPr>
              <a:t>You must not lose faith in humanity. Humanity is like an ocean; if a few drops of the ocean are dirty, the ocean does not become dirty.</a:t>
            </a:r>
          </a:p>
          <a:p>
            <a:pPr marL="0" indent="0">
              <a:lnSpc>
                <a:spcPct val="110000"/>
              </a:lnSpc>
              <a:buNone/>
            </a:pPr>
            <a:r>
              <a:rPr lang="en-GB" sz="1800" dirty="0">
                <a:solidFill>
                  <a:schemeClr val="tx1"/>
                </a:solidFill>
                <a:latin typeface="Century Gothic" panose="020B0502020202020204" pitchFamily="34" charset="0"/>
              </a:rPr>
              <a:t>We may never be strong enough to be entirely nonviolent in thought, word and deed. But we must keep nonviolence as our goal and make strong progress towards it.</a:t>
            </a:r>
          </a:p>
          <a:p>
            <a:pPr marL="0" indent="0">
              <a:lnSpc>
                <a:spcPct val="110000"/>
              </a:lnSpc>
              <a:buNone/>
            </a:pPr>
            <a:r>
              <a:rPr lang="en-GB" sz="1800" dirty="0">
                <a:solidFill>
                  <a:schemeClr val="tx1"/>
                </a:solidFill>
                <a:latin typeface="Century Gothic" panose="020B0502020202020204" pitchFamily="34" charset="0"/>
              </a:rPr>
              <a:t>Non-violence is the greatest force at the disposal of mankind. It is mightier than the mightiest weapon of destruction devised by the ingenuity of man.</a:t>
            </a:r>
          </a:p>
          <a:p>
            <a:pPr marL="0" indent="0">
              <a:lnSpc>
                <a:spcPct val="110000"/>
              </a:lnSpc>
              <a:buNone/>
            </a:pPr>
            <a:r>
              <a:rPr lang="en-GB" sz="1800" dirty="0">
                <a:solidFill>
                  <a:schemeClr val="tx1"/>
                </a:solidFill>
                <a:latin typeface="Century Gothic" panose="020B0502020202020204" pitchFamily="34" charset="0"/>
              </a:rPr>
              <a:t>It is easy enough to be friendly to one's friends. But to befriend the one who regards himself as your enemy is the quintessence of true religion. The other is mere business.</a:t>
            </a:r>
          </a:p>
          <a:p>
            <a:pPr marL="0" indent="0">
              <a:lnSpc>
                <a:spcPct val="110000"/>
              </a:lnSpc>
              <a:buNone/>
            </a:pPr>
            <a:r>
              <a:rPr lang="en-GB" sz="1800" dirty="0">
                <a:solidFill>
                  <a:schemeClr val="tx1"/>
                </a:solidFill>
                <a:latin typeface="Century Gothic" panose="020B0502020202020204" pitchFamily="34" charset="0"/>
              </a:rPr>
              <a:t>Non-violence requires a double faith, faith in God and also faith in man.</a:t>
            </a:r>
          </a:p>
          <a:p>
            <a:pPr marL="0" indent="0">
              <a:lnSpc>
                <a:spcPct val="110000"/>
              </a:lnSpc>
              <a:buNone/>
            </a:pPr>
            <a:endParaRPr lang="en-GB" sz="1800" dirty="0">
              <a:solidFill>
                <a:schemeClr val="tx1"/>
              </a:solidFill>
              <a:latin typeface="Century Gothic" panose="020B0502020202020204" pitchFamily="34" charset="0"/>
            </a:endParaRPr>
          </a:p>
          <a:p>
            <a:pPr marL="0" indent="0">
              <a:lnSpc>
                <a:spcPct val="110000"/>
              </a:lnSpc>
              <a:buNone/>
            </a:pPr>
            <a:endParaRPr lang="en-GB" sz="1800" dirty="0">
              <a:solidFill>
                <a:schemeClr val="tx1"/>
              </a:solidFill>
              <a:latin typeface="Century Gothic" panose="020B0502020202020204" pitchFamily="34" charset="0"/>
            </a:endParaRPr>
          </a:p>
          <a:p>
            <a:pPr>
              <a:lnSpc>
                <a:spcPct val="110000"/>
              </a:lnSpc>
            </a:pPr>
            <a:endParaRPr lang="en-GB" sz="1800" dirty="0">
              <a:solidFill>
                <a:schemeClr val="tx1"/>
              </a:solidFill>
              <a:latin typeface="Century Gothic" panose="020B0502020202020204" pitchFamily="34" charset="0"/>
            </a:endParaRPr>
          </a:p>
          <a:p>
            <a:pPr>
              <a:lnSpc>
                <a:spcPct val="110000"/>
              </a:lnSpc>
            </a:pPr>
            <a:endParaRPr lang="en-GB" sz="1800" dirty="0">
              <a:solidFill>
                <a:schemeClr val="tx1"/>
              </a:solidFill>
              <a:latin typeface="Century Gothic" panose="020B0502020202020204" pitchFamily="34" charset="0"/>
            </a:endParaRPr>
          </a:p>
          <a:p>
            <a:pPr>
              <a:lnSpc>
                <a:spcPct val="110000"/>
              </a:lnSpc>
            </a:pPr>
            <a:endParaRPr lang="en-GB" sz="1800" dirty="0">
              <a:solidFill>
                <a:schemeClr val="tx1"/>
              </a:solidFill>
              <a:latin typeface="Century Gothic" panose="020B0502020202020204" pitchFamily="34" charset="0"/>
            </a:endParaRPr>
          </a:p>
          <a:p>
            <a:pPr>
              <a:lnSpc>
                <a:spcPct val="110000"/>
              </a:lnSpc>
            </a:pPr>
            <a:endParaRPr lang="en-GB" sz="1800" dirty="0">
              <a:solidFill>
                <a:schemeClr val="tx1"/>
              </a:solidFill>
              <a:latin typeface="Century Gothic" panose="020B0502020202020204" pitchFamily="34" charset="0"/>
            </a:endParaRPr>
          </a:p>
        </p:txBody>
      </p:sp>
    </p:spTree>
    <p:extLst>
      <p:ext uri="{BB962C8B-B14F-4D97-AF65-F5344CB8AC3E}">
        <p14:creationId xmlns:p14="http://schemas.microsoft.com/office/powerpoint/2010/main" val="390438152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195736" y="6495727"/>
            <a:ext cx="3643946" cy="461665"/>
          </a:xfrm>
          <a:prstGeom prst="rect">
            <a:avLst/>
          </a:prstGeom>
          <a:noFill/>
        </p:spPr>
        <p:txBody>
          <a:bodyPr wrap="non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err="1">
                <a:ln>
                  <a:noFill/>
                </a:ln>
                <a:solidFill>
                  <a:srgbClr val="0000A4"/>
                </a:solidFill>
                <a:effectLst/>
                <a:uLnTx/>
                <a:uFillTx/>
                <a:latin typeface="Arial" pitchFamily="-84" charset="0"/>
                <a:ea typeface="ＭＳ Ｐゴシック" pitchFamily="-84" charset="-128"/>
              </a:rPr>
              <a:t>Dandi</a:t>
            </a:r>
            <a:r>
              <a:rPr kumimoji="0" lang="en-US" sz="2400" b="0" i="0" u="none" strike="noStrike" kern="1200" cap="none" spc="0" normalizeH="0" baseline="0" noProof="0" dirty="0">
                <a:ln>
                  <a:noFill/>
                </a:ln>
                <a:solidFill>
                  <a:srgbClr val="0000A4"/>
                </a:solidFill>
                <a:effectLst/>
                <a:uLnTx/>
                <a:uFillTx/>
                <a:latin typeface="Arial" pitchFamily="-84" charset="0"/>
                <a:ea typeface="ＭＳ Ｐゴシック" pitchFamily="-84" charset="-128"/>
              </a:rPr>
              <a:t> Salt March in 1930</a:t>
            </a:r>
          </a:p>
        </p:txBody>
      </p:sp>
      <p:sp>
        <p:nvSpPr>
          <p:cNvPr id="4" name="TextBox 3"/>
          <p:cNvSpPr txBox="1"/>
          <p:nvPr/>
        </p:nvSpPr>
        <p:spPr>
          <a:xfrm>
            <a:off x="2195736" y="6165304"/>
            <a:ext cx="4230645" cy="461665"/>
          </a:xfrm>
          <a:prstGeom prst="rect">
            <a:avLst/>
          </a:prstGeom>
          <a:noFill/>
        </p:spPr>
        <p:txBody>
          <a:bodyPr wrap="non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FFFFFF"/>
                </a:solidFill>
                <a:effectLst/>
                <a:uLnTx/>
                <a:uFillTx/>
                <a:latin typeface="Century Gothic" charset="0"/>
                <a:ea typeface="Century Gothic" charset="0"/>
                <a:cs typeface="Century Gothic" charset="0"/>
              </a:rPr>
              <a:t>From the film, </a:t>
            </a:r>
            <a:r>
              <a:rPr kumimoji="0" lang="en-US" sz="2400" b="0" i="1" u="none" strike="noStrike" kern="1200" cap="none" spc="0" normalizeH="0" baseline="0" noProof="0" dirty="0">
                <a:ln>
                  <a:noFill/>
                </a:ln>
                <a:solidFill>
                  <a:srgbClr val="FFFFFF"/>
                </a:solidFill>
                <a:effectLst/>
                <a:uLnTx/>
                <a:uFillTx/>
                <a:latin typeface="Century Gothic" charset="0"/>
                <a:ea typeface="Century Gothic" charset="0"/>
                <a:cs typeface="Century Gothic" charset="0"/>
              </a:rPr>
              <a:t>Gandhi</a:t>
            </a:r>
            <a:r>
              <a:rPr kumimoji="0" lang="en-US" sz="2400" b="0" i="0" u="none" strike="noStrike" kern="1200" cap="none" spc="0" normalizeH="0" baseline="0" noProof="0" dirty="0">
                <a:ln>
                  <a:noFill/>
                </a:ln>
                <a:solidFill>
                  <a:srgbClr val="FFFFFF"/>
                </a:solidFill>
                <a:effectLst/>
                <a:uLnTx/>
                <a:uFillTx/>
                <a:latin typeface="Century Gothic" charset="0"/>
                <a:ea typeface="Century Gothic" charset="0"/>
                <a:cs typeface="Century Gothic" charset="0"/>
              </a:rPr>
              <a:t>, 1982</a:t>
            </a:r>
          </a:p>
        </p:txBody>
      </p:sp>
      <p:pic>
        <p:nvPicPr>
          <p:cNvPr id="5" name="Gandhi - Sathyagraha.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rotWithShape="1">
          <a:blip r:embed="rId4"/>
          <a:srcRect l="1962" t="12201" r="14564" b="12201"/>
          <a:stretch/>
        </p:blipFill>
        <p:spPr>
          <a:xfrm>
            <a:off x="179512" y="476672"/>
            <a:ext cx="8784976" cy="5544616"/>
          </a:xfrm>
          <a:prstGeom prst="rect">
            <a:avLst/>
          </a:prstGeom>
        </p:spPr>
      </p:pic>
    </p:spTree>
    <p:extLst>
      <p:ext uri="{BB962C8B-B14F-4D97-AF65-F5344CB8AC3E}">
        <p14:creationId xmlns:p14="http://schemas.microsoft.com/office/powerpoint/2010/main" val="255121539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vol="80000">
                <p:cTn id="7" fill="hold" display="0">
                  <p:stCondLst>
                    <p:cond delay="indefinite"/>
                  </p:stCondLst>
                </p:cTn>
                <p:tgtEl>
                  <p:spTgt spid="5"/>
                </p:tgtEl>
              </p:cMediaNode>
            </p:vide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solidFill>
                  <a:srgbClr val="FFFF00"/>
                </a:solidFill>
              </a:rPr>
              <a:t>Martin Luther King Jnr</a:t>
            </a:r>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971600" y="1589658"/>
            <a:ext cx="7056784" cy="4504331"/>
          </a:xfrm>
        </p:spPr>
      </p:pic>
    </p:spTree>
    <p:extLst>
      <p:ext uri="{BB962C8B-B14F-4D97-AF65-F5344CB8AC3E}">
        <p14:creationId xmlns:p14="http://schemas.microsoft.com/office/powerpoint/2010/main" val="207909623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1B006FC-3379-0642-9F27-25458AB21BA5}"/>
              </a:ext>
            </a:extLst>
          </p:cNvPr>
          <p:cNvSpPr>
            <a:spLocks noGrp="1"/>
          </p:cNvSpPr>
          <p:nvPr>
            <p:ph type="body" sz="half" idx="1"/>
          </p:nvPr>
        </p:nvSpPr>
        <p:spPr>
          <a:xfrm>
            <a:off x="179512" y="542737"/>
            <a:ext cx="8856984" cy="6414655"/>
          </a:xfrm>
        </p:spPr>
        <p:txBody>
          <a:bodyPr>
            <a:noAutofit/>
          </a:bodyPr>
          <a:lstStyle/>
          <a:p>
            <a:pPr marL="0" indent="0">
              <a:buNone/>
            </a:pPr>
            <a:r>
              <a:rPr lang="en-GB" sz="1800" dirty="0">
                <a:solidFill>
                  <a:schemeClr val="tx1"/>
                </a:solidFill>
                <a:latin typeface="Century Gothic" panose="020B0502020202020204" pitchFamily="34" charset="0"/>
              </a:rPr>
              <a:t>“Nonviolence is absolute commitment to the way of love. Love is not emotional bash; it is not empty sentimentalism. It is the active outpouring of one’s whole being into the being of another.”</a:t>
            </a:r>
          </a:p>
          <a:p>
            <a:pPr marL="0" indent="0">
              <a:buNone/>
            </a:pPr>
            <a:r>
              <a:rPr lang="en-GB" sz="1800" dirty="0">
                <a:solidFill>
                  <a:schemeClr val="tx1"/>
                </a:solidFill>
                <a:latin typeface="Century Gothic" panose="020B0502020202020204" pitchFamily="34" charset="0"/>
              </a:rPr>
              <a:t>“In spite of temporary victories, violence never brings permanent peace.”</a:t>
            </a:r>
          </a:p>
          <a:p>
            <a:pPr marL="0" indent="0">
              <a:buNone/>
            </a:pPr>
            <a:r>
              <a:rPr lang="en-GB" sz="1800" dirty="0">
                <a:solidFill>
                  <a:schemeClr val="tx1"/>
                </a:solidFill>
                <a:latin typeface="Century Gothic" panose="020B0502020202020204" pitchFamily="34" charset="0"/>
              </a:rPr>
              <a:t>“Here is the true meaning and value of compassion and nonviolence, when it helps us to see the enemy’s point of view, to hear his questions, to know his assessment of ourselves. For from his view we may indeed see the basic weaknesses of our own condition, and if we are mature, we may learn and grow and profit from the wisdom of the brothers who are called the opposition.”</a:t>
            </a:r>
          </a:p>
          <a:p>
            <a:pPr marL="0" indent="0">
              <a:buNone/>
            </a:pPr>
            <a:r>
              <a:rPr lang="en-GB" sz="1800" dirty="0">
                <a:solidFill>
                  <a:schemeClr val="tx1"/>
                </a:solidFill>
                <a:latin typeface="Century Gothic" panose="020B0502020202020204" pitchFamily="34" charset="0"/>
              </a:rPr>
              <a:t>“I have a dream that one day on the red hills of Georgia, the sons of former slaves and the sons of former slave owners will be able to sit together at the table of brotherhood.”</a:t>
            </a:r>
          </a:p>
          <a:p>
            <a:pPr marL="0" indent="0">
              <a:buNone/>
            </a:pPr>
            <a:r>
              <a:rPr lang="en-GB" sz="1800" dirty="0">
                <a:solidFill>
                  <a:schemeClr val="tx1"/>
                </a:solidFill>
                <a:latin typeface="Century Gothic" panose="020B0502020202020204" pitchFamily="34" charset="0"/>
              </a:rPr>
              <a:t>“I have a dream that my four little children will one day live in a nation where they will not be judged by the colour of their skin, but by the content of their character.”</a:t>
            </a:r>
          </a:p>
          <a:p>
            <a:pPr marL="0" indent="0">
              <a:buNone/>
            </a:pPr>
            <a:r>
              <a:rPr lang="en-GB" sz="1800" dirty="0">
                <a:solidFill>
                  <a:schemeClr val="tx1"/>
                </a:solidFill>
                <a:latin typeface="Century Gothic" panose="020B0502020202020204" pitchFamily="34" charset="0"/>
              </a:rPr>
              <a:t>“It may be true that the law cannot make a man love me, but it can keep him from lynching me, and I think that’s pretty important.”</a:t>
            </a:r>
          </a:p>
          <a:p>
            <a:pPr marL="0" indent="0">
              <a:buNone/>
            </a:pPr>
            <a:r>
              <a:rPr lang="en-GB" sz="1800" dirty="0">
                <a:solidFill>
                  <a:schemeClr val="tx1"/>
                </a:solidFill>
                <a:latin typeface="Century Gothic" panose="020B0502020202020204" pitchFamily="34" charset="0"/>
              </a:rPr>
              <a:t>“Man must evolve for all human conflict a method which rejects revenge, aggression, and retaliation. The foundation of such a method is love.”</a:t>
            </a:r>
          </a:p>
        </p:txBody>
      </p:sp>
    </p:spTree>
    <p:extLst>
      <p:ext uri="{BB962C8B-B14F-4D97-AF65-F5344CB8AC3E}">
        <p14:creationId xmlns:p14="http://schemas.microsoft.com/office/powerpoint/2010/main" val="110340366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jesus_cult_jewish_war_2.jpg"/>
          <p:cNvPicPr>
            <a:picLocks noGrp="1" noChangeAspect="1"/>
          </p:cNvPicPr>
          <p:nvPr>
            <p:ph idx="1"/>
          </p:nvPr>
        </p:nvPicPr>
        <p:blipFill>
          <a:blip r:embed="rId2">
            <a:extLst>
              <a:ext uri="{28A0092B-C50C-407E-A947-70E740481C1C}">
                <a14:useLocalDpi xmlns:a14="http://schemas.microsoft.com/office/drawing/2010/main" val="0"/>
              </a:ext>
            </a:extLst>
          </a:blip>
          <a:srcRect l="-105130" r="-105130"/>
          <a:stretch>
            <a:fillRect/>
          </a:stretch>
        </p:blipFill>
        <p:spPr>
          <a:xfrm>
            <a:off x="-1548991" y="332656"/>
            <a:ext cx="12097655" cy="6264696"/>
          </a:xfrm>
        </p:spPr>
      </p:pic>
      <p:sp>
        <p:nvSpPr>
          <p:cNvPr id="4" name="Date Placeholder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FFFFFF"/>
              </a:solidFill>
              <a:effectLst>
                <a:outerShdw blurRad="38100" dist="38100" dir="2700000" algn="tl">
                  <a:srgbClr val="000000"/>
                </a:outerShdw>
              </a:effectLst>
              <a:uLnTx/>
              <a:uFillTx/>
              <a:latin typeface="Arial" pitchFamily="-128"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FFFFFF"/>
              </a:solidFill>
              <a:effectLst>
                <a:outerShdw blurRad="38100" dist="38100" dir="2700000" algn="tl">
                  <a:srgbClr val="000000"/>
                </a:outerShdw>
              </a:effectLst>
              <a:uLnTx/>
              <a:uFillTx/>
              <a:latin typeface="Arial" pitchFamily="-128" charset="0"/>
              <a:ea typeface="+mn-ea"/>
              <a:cs typeface="+mn-cs"/>
            </a:endParaRPr>
          </a:p>
        </p:txBody>
      </p:sp>
    </p:spTree>
    <p:extLst>
      <p:ext uri="{BB962C8B-B14F-4D97-AF65-F5344CB8AC3E}">
        <p14:creationId xmlns:p14="http://schemas.microsoft.com/office/powerpoint/2010/main" val="14317352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0" name="Rectangle 1034"/>
          <p:cNvSpPr>
            <a:spLocks noGrp="1" noRot="1" noChangeArrowheads="1"/>
          </p:cNvSpPr>
          <p:nvPr>
            <p:ph type="title"/>
          </p:nvPr>
        </p:nvSpPr>
        <p:spPr/>
        <p:txBody>
          <a:bodyPr/>
          <a:lstStyle/>
          <a:p>
            <a:pPr eaLnBrk="1" hangingPunct="1">
              <a:defRPr/>
            </a:pPr>
            <a:r>
              <a:rPr lang="en-US" sz="4000" dirty="0">
                <a:solidFill>
                  <a:srgbClr val="FFFF00"/>
                </a:solidFill>
                <a:latin typeface="Century Gothic" charset="0"/>
                <a:ea typeface="Century Gothic" charset="0"/>
                <a:cs typeface="Century Gothic" charset="0"/>
              </a:rPr>
              <a:t>The good news of the kingdom</a:t>
            </a:r>
          </a:p>
        </p:txBody>
      </p:sp>
      <p:sp>
        <p:nvSpPr>
          <p:cNvPr id="122891" name="Rectangle 1035"/>
          <p:cNvSpPr>
            <a:spLocks noGrp="1" noRot="1" noChangeArrowheads="1"/>
          </p:cNvSpPr>
          <p:nvPr>
            <p:ph type="body" sz="half" idx="1"/>
          </p:nvPr>
        </p:nvSpPr>
        <p:spPr>
          <a:xfrm>
            <a:off x="107504" y="1700808"/>
            <a:ext cx="8424936" cy="4422775"/>
          </a:xfrm>
        </p:spPr>
        <p:txBody>
          <a:bodyPr/>
          <a:lstStyle/>
          <a:p>
            <a:pPr eaLnBrk="1" hangingPunct="1">
              <a:buNone/>
              <a:defRPr/>
            </a:pPr>
            <a:r>
              <a:rPr lang="en-GB" sz="2400" dirty="0">
                <a:effectLst/>
                <a:latin typeface="Century Gothic" charset="0"/>
                <a:ea typeface="Century Gothic" charset="0"/>
                <a:cs typeface="Century Gothic" charset="0"/>
              </a:rPr>
              <a:t>	Then Jesus, filled with the power of the Spirit, returned to Galilee, and a report about him spread through all the surrounding country. He began to teach in their synagogues and was praised by everyone. Luke 4:14</a:t>
            </a:r>
          </a:p>
          <a:p>
            <a:pPr eaLnBrk="1" hangingPunct="1">
              <a:buNone/>
              <a:defRPr/>
            </a:pPr>
            <a:endParaRPr lang="en-GB" sz="2400" dirty="0">
              <a:effectLst/>
              <a:latin typeface="Century Gothic" charset="0"/>
              <a:ea typeface="Century Gothic" charset="0"/>
              <a:cs typeface="Century Gothic" charset="0"/>
            </a:endParaRPr>
          </a:p>
          <a:p>
            <a:pPr eaLnBrk="1" hangingPunct="1">
              <a:buFont typeface="Wingdings" pitchFamily="-128" charset="2"/>
              <a:buNone/>
              <a:defRPr/>
            </a:pPr>
            <a:r>
              <a:rPr lang="en-GB" sz="2400" dirty="0">
                <a:effectLst/>
                <a:latin typeface="Century Gothic" charset="0"/>
                <a:ea typeface="Century Gothic" charset="0"/>
                <a:cs typeface="Century Gothic" charset="0"/>
              </a:rPr>
              <a:t>	“Repent for the kingdom of heaven is at hand.”						Matthew 4:17     </a:t>
            </a:r>
          </a:p>
          <a:p>
            <a:pPr eaLnBrk="1" hangingPunct="1">
              <a:buFont typeface="Wingdings" pitchFamily="-128" charset="2"/>
              <a:buNone/>
              <a:defRPr/>
            </a:pPr>
            <a:endParaRPr lang="en-GB" sz="2400" dirty="0">
              <a:effectLst/>
              <a:latin typeface="Century Gothic" charset="0"/>
              <a:ea typeface="Century Gothic" charset="0"/>
              <a:cs typeface="Century Gothic" charset="0"/>
            </a:endParaRPr>
          </a:p>
          <a:p>
            <a:pPr eaLnBrk="1" hangingPunct="1">
              <a:buFont typeface="Wingdings" pitchFamily="-128" charset="2"/>
              <a:buNone/>
              <a:defRPr/>
            </a:pPr>
            <a:r>
              <a:rPr lang="en-GB" sz="2400" dirty="0">
                <a:effectLst/>
                <a:latin typeface="Century Gothic" charset="0"/>
                <a:ea typeface="Century Gothic" charset="0"/>
                <a:cs typeface="Century Gothic" charset="0"/>
              </a:rPr>
              <a:t>	And great crowds followed him from Galilee and the Decapolis and Jerusalem and Judea and from beyond the Jordan. 	Matthew 4:25</a:t>
            </a:r>
          </a:p>
        </p:txBody>
      </p:sp>
    </p:spTree>
    <p:extLst>
      <p:ext uri="{BB962C8B-B14F-4D97-AF65-F5344CB8AC3E}">
        <p14:creationId xmlns:p14="http://schemas.microsoft.com/office/powerpoint/2010/main" val="55352716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625" y="52264"/>
            <a:ext cx="8510588" cy="1325563"/>
          </a:xfrm>
        </p:spPr>
        <p:txBody>
          <a:bodyPr/>
          <a:lstStyle/>
          <a:p>
            <a:r>
              <a:rPr lang="en-US" dirty="0">
                <a:solidFill>
                  <a:srgbClr val="FFFF00"/>
                </a:solidFill>
                <a:latin typeface="Century Gothic" charset="0"/>
                <a:ea typeface="Century Gothic" charset="0"/>
                <a:cs typeface="Century Gothic" charset="0"/>
              </a:rPr>
              <a:t>An incident from Josephus</a:t>
            </a:r>
          </a:p>
        </p:txBody>
      </p:sp>
      <p:sp>
        <p:nvSpPr>
          <p:cNvPr id="3" name="Content Placeholder 2"/>
          <p:cNvSpPr>
            <a:spLocks noGrp="1"/>
          </p:cNvSpPr>
          <p:nvPr>
            <p:ph idx="1"/>
          </p:nvPr>
        </p:nvSpPr>
        <p:spPr>
          <a:xfrm>
            <a:off x="107504" y="1204392"/>
            <a:ext cx="8856984" cy="5608984"/>
          </a:xfrm>
        </p:spPr>
        <p:txBody>
          <a:bodyPr/>
          <a:lstStyle/>
          <a:p>
            <a:r>
              <a:rPr lang="en-US" sz="2600" dirty="0">
                <a:effectLst/>
                <a:latin typeface="Century Gothic" charset="0"/>
                <a:ea typeface="Century Gothic" charset="0"/>
                <a:cs typeface="Century Gothic" charset="0"/>
              </a:rPr>
              <a:t> Pilate took the army to Jerusalem, for the winter, in order </a:t>
            </a:r>
            <a:r>
              <a:rPr lang="en-US" sz="2600" b="1" dirty="0">
                <a:effectLst/>
                <a:latin typeface="Century Gothic" charset="0"/>
                <a:ea typeface="Century Gothic" charset="0"/>
                <a:cs typeface="Century Gothic" charset="0"/>
              </a:rPr>
              <a:t>to abolish the Jewish laws</a:t>
            </a:r>
            <a:r>
              <a:rPr lang="en-US" sz="2600" dirty="0">
                <a:effectLst/>
                <a:latin typeface="Century Gothic" charset="0"/>
                <a:ea typeface="Century Gothic" charset="0"/>
                <a:cs typeface="Century Gothic" charset="0"/>
              </a:rPr>
              <a:t>. He introduced images of Caesar, which were on the standards, and brought them into the city; whereas our law forbids us the very making of images.</a:t>
            </a:r>
            <a:endParaRPr lang="en-US" sz="2600" dirty="0">
              <a:latin typeface="Century Gothic" charset="0"/>
              <a:ea typeface="Century Gothic" charset="0"/>
              <a:cs typeface="Century Gothic" charset="0"/>
            </a:endParaRPr>
          </a:p>
        </p:txBody>
      </p:sp>
    </p:spTree>
    <p:extLst>
      <p:ext uri="{BB962C8B-B14F-4D97-AF65-F5344CB8AC3E}">
        <p14:creationId xmlns:p14="http://schemas.microsoft.com/office/powerpoint/2010/main" val="415907801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53DD0D11-58BC-8D40-B16C-3948096CC278}"/>
              </a:ext>
            </a:extLst>
          </p:cNvPr>
          <p:cNvPicPr>
            <a:picLocks noChangeAspect="1"/>
          </p:cNvPicPr>
          <p:nvPr/>
        </p:nvPicPr>
        <p:blipFill>
          <a:blip r:embed="rId2"/>
          <a:stretch>
            <a:fillRect/>
          </a:stretch>
        </p:blipFill>
        <p:spPr>
          <a:xfrm>
            <a:off x="2411760" y="0"/>
            <a:ext cx="4572000" cy="6858000"/>
          </a:xfrm>
          <a:prstGeom prst="rect">
            <a:avLst/>
          </a:prstGeom>
        </p:spPr>
      </p:pic>
    </p:spTree>
    <p:extLst>
      <p:ext uri="{BB962C8B-B14F-4D97-AF65-F5344CB8AC3E}">
        <p14:creationId xmlns:p14="http://schemas.microsoft.com/office/powerpoint/2010/main" val="293636701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625" y="52264"/>
            <a:ext cx="8510588" cy="1325563"/>
          </a:xfrm>
        </p:spPr>
        <p:txBody>
          <a:bodyPr/>
          <a:lstStyle/>
          <a:p>
            <a:r>
              <a:rPr lang="en-US" dirty="0">
                <a:solidFill>
                  <a:srgbClr val="FFFF00"/>
                </a:solidFill>
                <a:latin typeface="Century Gothic" charset="0"/>
                <a:ea typeface="Century Gothic" charset="0"/>
                <a:cs typeface="Century Gothic" charset="0"/>
              </a:rPr>
              <a:t>An incident from Josephus</a:t>
            </a:r>
          </a:p>
        </p:txBody>
      </p:sp>
      <p:sp>
        <p:nvSpPr>
          <p:cNvPr id="3" name="Content Placeholder 2"/>
          <p:cNvSpPr>
            <a:spLocks noGrp="1"/>
          </p:cNvSpPr>
          <p:nvPr>
            <p:ph idx="1"/>
          </p:nvPr>
        </p:nvSpPr>
        <p:spPr>
          <a:xfrm>
            <a:off x="107504" y="1204392"/>
            <a:ext cx="8856984" cy="5608984"/>
          </a:xfrm>
        </p:spPr>
        <p:txBody>
          <a:bodyPr/>
          <a:lstStyle/>
          <a:p>
            <a:r>
              <a:rPr lang="en-US" sz="2600" dirty="0">
                <a:effectLst/>
                <a:latin typeface="Century Gothic" charset="0"/>
                <a:ea typeface="Century Gothic" charset="0"/>
                <a:cs typeface="Century Gothic" charset="0"/>
              </a:rPr>
              <a:t>This is why the previous governors made their entry into the city without such ornaments. Pilate was the first who brought those images to Jerusalem, and set them up there. This was done without the knowledge of the people, as it was done at night. But as soon as they knew it, they came in multitudes to ask Pilate to remove the images. When he would not grant their requests, because it would tend to the injury of Caesar, they persevered in their request. </a:t>
            </a:r>
            <a:endParaRPr lang="en-US" sz="2600" dirty="0">
              <a:latin typeface="Century Gothic" charset="0"/>
              <a:ea typeface="Century Gothic" charset="0"/>
              <a:cs typeface="Century Gothic" charset="0"/>
            </a:endParaRPr>
          </a:p>
        </p:txBody>
      </p:sp>
    </p:spTree>
    <p:extLst>
      <p:ext uri="{BB962C8B-B14F-4D97-AF65-F5344CB8AC3E}">
        <p14:creationId xmlns:p14="http://schemas.microsoft.com/office/powerpoint/2010/main" val="303593129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A402AA5-5CA8-DA44-A3F6-DA348610C957}"/>
              </a:ext>
            </a:extLst>
          </p:cNvPr>
          <p:cNvSpPr>
            <a:spLocks noGrp="1"/>
          </p:cNvSpPr>
          <p:nvPr>
            <p:ph idx="1"/>
          </p:nvPr>
        </p:nvSpPr>
        <p:spPr>
          <a:xfrm>
            <a:off x="301625" y="404664"/>
            <a:ext cx="8540750" cy="6120680"/>
          </a:xfrm>
        </p:spPr>
        <p:txBody>
          <a:bodyPr/>
          <a:lstStyle/>
          <a:p>
            <a:r>
              <a:rPr lang="en-US" sz="2400" dirty="0">
                <a:effectLst/>
                <a:latin typeface="Century Gothic" charset="0"/>
                <a:ea typeface="Century Gothic" charset="0"/>
                <a:cs typeface="Century Gothic" charset="0"/>
              </a:rPr>
              <a:t>On the sixth day he ordered his soldiers to have their weapons, while he came and sat upon his judgment-seat, which was in the open place of the city. When the Jews asked him again, he gave a signal to the soldiers to surround them, and threatened that their punishment should be immediate death, unless they stopped disturbing him, and go home. But they threw themselves upon the ground, and made their necks bare, and said they would take their death very willingly, rather than let their laws be transgressed. Pilate was deeply affected with their firm resolution to keep their laws unviolated, and soon commanded the images to be carried back from Jerusalem to Caesarea.</a:t>
            </a:r>
          </a:p>
          <a:p>
            <a:r>
              <a:rPr lang="en-US" sz="2400" dirty="0">
                <a:effectLst/>
                <a:latin typeface="Century Gothic" charset="0"/>
                <a:ea typeface="Century Gothic" charset="0"/>
                <a:cs typeface="Century Gothic" charset="0"/>
              </a:rPr>
              <a:t> Now there was about this time Jesus, a wise man . . . Josephus, </a:t>
            </a:r>
            <a:r>
              <a:rPr lang="en-US" sz="2400" i="1" dirty="0">
                <a:effectLst/>
                <a:latin typeface="Century Gothic" charset="0"/>
                <a:ea typeface="Century Gothic" charset="0"/>
                <a:cs typeface="Century Gothic" charset="0"/>
              </a:rPr>
              <a:t>The Antiquities of the Jews</a:t>
            </a:r>
            <a:r>
              <a:rPr lang="en-US" sz="2400" dirty="0">
                <a:effectLst/>
                <a:latin typeface="Century Gothic" charset="0"/>
                <a:ea typeface="Century Gothic" charset="0"/>
                <a:cs typeface="Century Gothic" charset="0"/>
              </a:rPr>
              <a:t>, 18.55–18.84</a:t>
            </a:r>
            <a:endParaRPr lang="en-US" sz="2400" dirty="0">
              <a:latin typeface="Century Gothic" charset="0"/>
              <a:ea typeface="Century Gothic" charset="0"/>
              <a:cs typeface="Century Gothic" charset="0"/>
            </a:endParaRPr>
          </a:p>
          <a:p>
            <a:endParaRPr lang="en-US" sz="2400" dirty="0"/>
          </a:p>
        </p:txBody>
      </p:sp>
    </p:spTree>
    <p:extLst>
      <p:ext uri="{BB962C8B-B14F-4D97-AF65-F5344CB8AC3E}">
        <p14:creationId xmlns:p14="http://schemas.microsoft.com/office/powerpoint/2010/main" val="119925487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4242" name="Rectangle 1026"/>
          <p:cNvSpPr>
            <a:spLocks noGrp="1" noRot="1" noChangeArrowheads="1"/>
          </p:cNvSpPr>
          <p:nvPr>
            <p:ph type="title"/>
          </p:nvPr>
        </p:nvSpPr>
        <p:spPr/>
        <p:txBody>
          <a:bodyPr/>
          <a:lstStyle/>
          <a:p>
            <a:pPr eaLnBrk="1" hangingPunct="1">
              <a:defRPr/>
            </a:pPr>
            <a:r>
              <a:rPr lang="en-US" dirty="0">
                <a:solidFill>
                  <a:srgbClr val="FFFF00"/>
                </a:solidFill>
                <a:latin typeface="Century Gothic" charset="0"/>
                <a:ea typeface="Century Gothic" charset="0"/>
                <a:cs typeface="Century Gothic" charset="0"/>
              </a:rPr>
              <a:t>Wanted to make Jesus ‘king’</a:t>
            </a:r>
          </a:p>
        </p:txBody>
      </p:sp>
      <p:sp>
        <p:nvSpPr>
          <p:cNvPr id="394243" name="Rectangle 1027"/>
          <p:cNvSpPr>
            <a:spLocks noGrp="1" noRot="1" noChangeArrowheads="1"/>
          </p:cNvSpPr>
          <p:nvPr>
            <p:ph type="body" idx="1"/>
          </p:nvPr>
        </p:nvSpPr>
        <p:spPr>
          <a:xfrm>
            <a:off x="301625" y="1916832"/>
            <a:ext cx="8540750" cy="3276600"/>
          </a:xfrm>
        </p:spPr>
        <p:txBody>
          <a:bodyPr/>
          <a:lstStyle/>
          <a:p>
            <a:pPr eaLnBrk="1" hangingPunct="1">
              <a:buFont typeface="Wingdings" pitchFamily="-68" charset="2"/>
              <a:buNone/>
              <a:defRPr/>
            </a:pPr>
            <a:r>
              <a:rPr lang="en-US" sz="2800" dirty="0">
                <a:latin typeface="Century Gothic" charset="0"/>
                <a:ea typeface="Century Gothic" charset="0"/>
                <a:cs typeface="Century Gothic" charset="0"/>
              </a:rPr>
              <a:t>	When the people saw the sign [feeding of the 5000] which he had done, they said, “This is indeed the prophet who is to come into the world.” Perceiving that they were about to come and take him by force to make him king, Jesus withdrew. 		</a:t>
            </a:r>
            <a:r>
              <a:rPr lang="en-US" sz="2400" dirty="0">
                <a:latin typeface="Century Gothic" charset="0"/>
                <a:ea typeface="Century Gothic" charset="0"/>
                <a:cs typeface="Century Gothic" charset="0"/>
              </a:rPr>
              <a:t>   John 6:14-15</a:t>
            </a:r>
            <a:endParaRPr lang="en-US" dirty="0">
              <a:latin typeface="Century Gothic" charset="0"/>
              <a:ea typeface="Century Gothic" charset="0"/>
              <a:cs typeface="Century Gothic" charset="0"/>
            </a:endParaRPr>
          </a:p>
        </p:txBody>
      </p:sp>
    </p:spTree>
    <p:extLst>
      <p:ext uri="{BB962C8B-B14F-4D97-AF65-F5344CB8AC3E}">
        <p14:creationId xmlns:p14="http://schemas.microsoft.com/office/powerpoint/2010/main" val="206079247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7314" name="Rectangle 1026"/>
          <p:cNvSpPr>
            <a:spLocks noGrp="1" noRot="1" noChangeArrowheads="1"/>
          </p:cNvSpPr>
          <p:nvPr>
            <p:ph type="title"/>
          </p:nvPr>
        </p:nvSpPr>
        <p:spPr/>
        <p:txBody>
          <a:bodyPr/>
          <a:lstStyle/>
          <a:p>
            <a:pPr eaLnBrk="1" hangingPunct="1">
              <a:defRPr/>
            </a:pPr>
            <a:r>
              <a:rPr lang="en-US" dirty="0">
                <a:solidFill>
                  <a:srgbClr val="FFFF00"/>
                </a:solidFill>
                <a:latin typeface="Century Gothic" charset="0"/>
                <a:ea typeface="Century Gothic" charset="0"/>
                <a:cs typeface="Century Gothic" charset="0"/>
              </a:rPr>
              <a:t>Messianic secret</a:t>
            </a:r>
          </a:p>
        </p:txBody>
      </p:sp>
      <p:sp>
        <p:nvSpPr>
          <p:cNvPr id="397315" name="Rectangle 1027"/>
          <p:cNvSpPr>
            <a:spLocks noGrp="1" noRot="1" noChangeArrowheads="1"/>
          </p:cNvSpPr>
          <p:nvPr>
            <p:ph type="body" idx="1"/>
          </p:nvPr>
        </p:nvSpPr>
        <p:spPr>
          <a:xfrm>
            <a:off x="301625" y="2209800"/>
            <a:ext cx="8540750" cy="2743200"/>
          </a:xfrm>
        </p:spPr>
        <p:txBody>
          <a:bodyPr/>
          <a:lstStyle/>
          <a:p>
            <a:pPr eaLnBrk="1" hangingPunct="1">
              <a:buFont typeface="Wingdings" pitchFamily="-128" charset="2"/>
              <a:buNone/>
              <a:defRPr/>
            </a:pPr>
            <a:r>
              <a:rPr lang="en-US" sz="2800" dirty="0">
                <a:effectLst/>
                <a:latin typeface="Century Gothic" charset="0"/>
                <a:ea typeface="Century Gothic" charset="0"/>
                <a:cs typeface="Century Gothic" charset="0"/>
              </a:rPr>
              <a:t>	Jesus asked his disciples, "Who do you say I am?" Peter answered, "You are the Messiah." Jesus warned them not to tell anyone about him. 				</a:t>
            </a:r>
            <a:r>
              <a:rPr lang="en-US" sz="2400" dirty="0">
                <a:effectLst/>
                <a:latin typeface="Century Gothic" charset="0"/>
                <a:ea typeface="Century Gothic" charset="0"/>
                <a:cs typeface="Century Gothic" charset="0"/>
              </a:rPr>
              <a:t>Mark 8:30</a:t>
            </a:r>
          </a:p>
        </p:txBody>
      </p:sp>
      <p:sp>
        <p:nvSpPr>
          <p:cNvPr id="4" name="TextBox 3"/>
          <p:cNvSpPr txBox="1">
            <a:spLocks noChangeArrowheads="1"/>
          </p:cNvSpPr>
          <p:nvPr/>
        </p:nvSpPr>
        <p:spPr bwMode="auto">
          <a:xfrm>
            <a:off x="1201789" y="5486400"/>
            <a:ext cx="6686446" cy="523220"/>
          </a:xfrm>
          <a:prstGeom prst="rect">
            <a:avLst/>
          </a:prstGeom>
          <a:noFill/>
          <a:ln w="9525">
            <a:noFill/>
            <a:miter lim="800000"/>
            <a:headEnd/>
            <a:tailEnd/>
          </a:ln>
        </p:spPr>
        <p:txBody>
          <a:bodyPr wrap="none">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800" b="0" i="0" u="none" strike="noStrike" kern="1200" cap="none" spc="0" normalizeH="0" baseline="0" noProof="0" dirty="0">
                <a:ln>
                  <a:noFill/>
                </a:ln>
                <a:solidFill>
                  <a:srgbClr val="FFFFFF"/>
                </a:solidFill>
                <a:effectLst/>
                <a:uLnTx/>
                <a:uFillTx/>
                <a:latin typeface="Century Gothic" charset="0"/>
                <a:ea typeface="Century Gothic" charset="0"/>
                <a:cs typeface="Century Gothic" charset="0"/>
              </a:rPr>
              <a:t>Why did Jesus say this to his disciples?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9731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97315">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7314" grpId="0"/>
      <p:bldP spid="397315" grpId="0" build="p"/>
      <p:bldP spid="4"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228600"/>
            <a:ext cx="8704709" cy="1325563"/>
          </a:xfrm>
        </p:spPr>
        <p:txBody>
          <a:bodyPr/>
          <a:lstStyle/>
          <a:p>
            <a:pPr eaLnBrk="1" hangingPunct="1">
              <a:defRPr/>
            </a:pPr>
            <a:r>
              <a:rPr lang="en-US" sz="4200" dirty="0">
                <a:solidFill>
                  <a:srgbClr val="FFFF00"/>
                </a:solidFill>
                <a:latin typeface="Century Gothic" charset="0"/>
                <a:ea typeface="Century Gothic" charset="0"/>
                <a:cs typeface="Century Gothic" charset="0"/>
              </a:rPr>
              <a:t>What was the messianic mission?</a:t>
            </a:r>
          </a:p>
        </p:txBody>
      </p:sp>
      <p:sp>
        <p:nvSpPr>
          <p:cNvPr id="3" name="Content Placeholder 2"/>
          <p:cNvSpPr>
            <a:spLocks noGrp="1"/>
          </p:cNvSpPr>
          <p:nvPr>
            <p:ph idx="1"/>
          </p:nvPr>
        </p:nvSpPr>
        <p:spPr/>
        <p:txBody>
          <a:bodyPr/>
          <a:lstStyle/>
          <a:p>
            <a:pPr eaLnBrk="1" hangingPunct="1">
              <a:buFont typeface="Wingdings" pitchFamily="-128" charset="2"/>
              <a:buChar char="§"/>
              <a:defRPr/>
            </a:pPr>
            <a:r>
              <a:rPr lang="en-US" sz="2800" dirty="0">
                <a:latin typeface="Century Gothic" charset="0"/>
                <a:ea typeface="Century Gothic" charset="0"/>
                <a:cs typeface="Century Gothic" charset="0"/>
              </a:rPr>
              <a:t>God’s ‘anointed one’</a:t>
            </a:r>
          </a:p>
          <a:p>
            <a:pPr eaLnBrk="1" hangingPunct="1">
              <a:buFont typeface="Wingdings" pitchFamily="-128" charset="2"/>
              <a:buChar char="§"/>
              <a:defRPr/>
            </a:pPr>
            <a:r>
              <a:rPr lang="en-US" sz="2800" dirty="0">
                <a:latin typeface="Century Gothic" charset="0"/>
                <a:ea typeface="Century Gothic" charset="0"/>
                <a:cs typeface="Century Gothic" charset="0"/>
              </a:rPr>
              <a:t>Called God’s son</a:t>
            </a:r>
          </a:p>
          <a:p>
            <a:pPr eaLnBrk="1" hangingPunct="1">
              <a:buFont typeface="Wingdings" pitchFamily="-128" charset="2"/>
              <a:buChar char="§"/>
              <a:defRPr/>
            </a:pPr>
            <a:r>
              <a:rPr lang="en-US" sz="2800" dirty="0">
                <a:latin typeface="Century Gothic" charset="0"/>
                <a:ea typeface="Century Gothic" charset="0"/>
                <a:cs typeface="Century Gothic" charset="0"/>
              </a:rPr>
              <a:t>Bring blessings from God</a:t>
            </a:r>
          </a:p>
          <a:p>
            <a:pPr eaLnBrk="1" hangingPunct="1">
              <a:buFont typeface="Wingdings" pitchFamily="-128" charset="2"/>
              <a:buChar char="§"/>
              <a:defRPr/>
            </a:pPr>
            <a:r>
              <a:rPr lang="en-US" sz="2800" dirty="0">
                <a:latin typeface="Century Gothic" charset="0"/>
                <a:ea typeface="Century Gothic" charset="0"/>
                <a:cs typeface="Century Gothic" charset="0"/>
              </a:rPr>
              <a:t>Establish God’s kingdom on earth</a:t>
            </a:r>
          </a:p>
          <a:p>
            <a:pPr eaLnBrk="1" hangingPunct="1">
              <a:buFont typeface="Wingdings" pitchFamily="-128" charset="2"/>
              <a:buChar char="§"/>
              <a:defRPr/>
            </a:pPr>
            <a:r>
              <a:rPr lang="en-US" sz="2800" dirty="0">
                <a:latin typeface="Century Gothic" charset="0"/>
                <a:ea typeface="Century Gothic" charset="0"/>
                <a:cs typeface="Century Gothic" charset="0"/>
              </a:rPr>
              <a:t>Destroy Israel’s enemies</a:t>
            </a:r>
          </a:p>
          <a:p>
            <a:pPr eaLnBrk="1" hangingPunct="1">
              <a:buFont typeface="Wingdings" pitchFamily="-128" charset="2"/>
              <a:buChar char="§"/>
              <a:defRPr/>
            </a:pPr>
            <a:r>
              <a:rPr lang="en-US" sz="2800" dirty="0">
                <a:latin typeface="Century Gothic" charset="0"/>
                <a:ea typeface="Century Gothic" charset="0"/>
                <a:cs typeface="Century Gothic" charset="0"/>
              </a:rPr>
              <a:t>Rule the whole world</a:t>
            </a:r>
          </a:p>
          <a:p>
            <a:pPr eaLnBrk="1" hangingPunct="1">
              <a:buFont typeface="Wingdings" pitchFamily="-128" charset="2"/>
              <a:buChar char="§"/>
              <a:defRPr/>
            </a:pPr>
            <a:endParaRPr lang="en-US" dirty="0">
              <a:latin typeface="Century Gothic" charset="0"/>
              <a:ea typeface="Century Gothic" charset="0"/>
              <a:cs typeface="Century Gothic" charset="0"/>
            </a:endParaRPr>
          </a:p>
        </p:txBody>
      </p:sp>
      <p:sp>
        <p:nvSpPr>
          <p:cNvPr id="4" name="TextBox 3"/>
          <p:cNvSpPr txBox="1">
            <a:spLocks noChangeArrowheads="1"/>
          </p:cNvSpPr>
          <p:nvPr/>
        </p:nvSpPr>
        <p:spPr bwMode="auto">
          <a:xfrm>
            <a:off x="1055576" y="5638800"/>
            <a:ext cx="7048724" cy="523220"/>
          </a:xfrm>
          <a:prstGeom prst="rect">
            <a:avLst/>
          </a:prstGeom>
          <a:noFill/>
          <a:ln w="9525">
            <a:noFill/>
            <a:miter lim="800000"/>
            <a:headEnd/>
            <a:tailEnd/>
          </a:ln>
        </p:spPr>
        <p:txBody>
          <a:bodyPr wrap="none">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800" b="0" i="0" u="none" strike="noStrike" kern="1200" cap="none" spc="0" normalizeH="0" baseline="0" noProof="0" dirty="0">
                <a:ln>
                  <a:noFill/>
                </a:ln>
                <a:solidFill>
                  <a:srgbClr val="FFFFFF"/>
                </a:solidFill>
                <a:effectLst/>
                <a:uLnTx/>
                <a:uFillTx/>
                <a:latin typeface="Century Gothic" charset="0"/>
                <a:ea typeface="Century Gothic" charset="0"/>
                <a:cs typeface="Century Gothic" charset="0"/>
              </a:rPr>
              <a:t>The Romans executed many ‘messiahs’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FFFFFF"/>
              </a:solidFill>
              <a:effectLst>
                <a:outerShdw blurRad="38100" dist="38100" dir="2700000" algn="tl">
                  <a:srgbClr val="000000"/>
                </a:outerShdw>
              </a:effectLst>
              <a:uLnTx/>
              <a:uFillTx/>
              <a:latin typeface="Arial" pitchFamily="-128" charset="0"/>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FFFFFF"/>
              </a:solidFill>
              <a:effectLst>
                <a:outerShdw blurRad="38100" dist="38100" dir="2700000" algn="tl">
                  <a:srgbClr val="000000"/>
                </a:outerShdw>
              </a:effectLst>
              <a:uLnTx/>
              <a:uFillTx/>
              <a:latin typeface="Arial" pitchFamily="-128" charset="0"/>
              <a:ea typeface="+mn-ea"/>
              <a:cs typeface="+mn-cs"/>
            </a:endParaRPr>
          </a:p>
        </p:txBody>
      </p:sp>
      <p:pic>
        <p:nvPicPr>
          <p:cNvPr id="7" name="Picture 6" descr="51ENWhTjP8L._SY344_BO1,204,203,200_.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41934" y="262436"/>
            <a:ext cx="4046290" cy="6334916"/>
          </a:xfrm>
          <a:prstGeom prst="rect">
            <a:avLst/>
          </a:prstGeom>
        </p:spPr>
      </p:pic>
      <p:sp>
        <p:nvSpPr>
          <p:cNvPr id="2" name="TextBox 1"/>
          <p:cNvSpPr txBox="1"/>
          <p:nvPr/>
        </p:nvSpPr>
        <p:spPr>
          <a:xfrm>
            <a:off x="4283968" y="3356992"/>
            <a:ext cx="184666" cy="461665"/>
          </a:xfrm>
          <a:prstGeom prst="rect">
            <a:avLst/>
          </a:prstGeom>
          <a:noFill/>
        </p:spPr>
        <p:txBody>
          <a:bodyPr wrap="non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srgbClr val="FFFFFF"/>
              </a:solidFill>
              <a:effectLst/>
              <a:uLnTx/>
              <a:uFillTx/>
              <a:latin typeface="Arial" pitchFamily="-84" charset="0"/>
              <a:ea typeface="ＭＳ Ｐゴシック" pitchFamily="-84" charset="-128"/>
            </a:endParaRPr>
          </a:p>
        </p:txBody>
      </p:sp>
    </p:spTree>
    <p:extLst>
      <p:ext uri="{BB962C8B-B14F-4D97-AF65-F5344CB8AC3E}">
        <p14:creationId xmlns:p14="http://schemas.microsoft.com/office/powerpoint/2010/main" val="123375942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FFFFFF"/>
              </a:solidFill>
              <a:effectLst>
                <a:outerShdw blurRad="38100" dist="38100" dir="2700000" algn="tl">
                  <a:srgbClr val="000000"/>
                </a:outerShdw>
              </a:effectLst>
              <a:uLnTx/>
              <a:uFillTx/>
              <a:latin typeface="Century Gothic" charset="0"/>
              <a:ea typeface="Century Gothic" charset="0"/>
              <a:cs typeface="Century Gothic" charset="0"/>
            </a:endParaRPr>
          </a:p>
        </p:txBody>
      </p:sp>
      <p:sp>
        <p:nvSpPr>
          <p:cNvPr id="5" name="Footer Placeholder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FFFFFF"/>
              </a:solidFill>
              <a:effectLst>
                <a:outerShdw blurRad="38100" dist="38100" dir="2700000" algn="tl">
                  <a:srgbClr val="000000"/>
                </a:outerShdw>
              </a:effectLst>
              <a:uLnTx/>
              <a:uFillTx/>
              <a:latin typeface="Century Gothic" charset="0"/>
              <a:ea typeface="Century Gothic" charset="0"/>
              <a:cs typeface="Century Gothic" charset="0"/>
            </a:endParaRPr>
          </a:p>
        </p:txBody>
      </p:sp>
      <p:sp>
        <p:nvSpPr>
          <p:cNvPr id="5122" name="Rectangle 2"/>
          <p:cNvSpPr>
            <a:spLocks noGrp="1" noRot="1" noChangeArrowheads="1"/>
          </p:cNvSpPr>
          <p:nvPr>
            <p:ph type="title"/>
          </p:nvPr>
        </p:nvSpPr>
        <p:spPr>
          <a:xfrm>
            <a:off x="250825" y="332656"/>
            <a:ext cx="8510588" cy="1325562"/>
          </a:xfrm>
        </p:spPr>
        <p:txBody>
          <a:bodyPr/>
          <a:lstStyle/>
          <a:p>
            <a:r>
              <a:rPr lang="en-GB" sz="4000" dirty="0">
                <a:solidFill>
                  <a:srgbClr val="FFFF00"/>
                </a:solidFill>
                <a:latin typeface="Century Gothic" charset="0"/>
                <a:ea typeface="Century Gothic" charset="0"/>
                <a:cs typeface="Century Gothic" charset="0"/>
              </a:rPr>
              <a:t>Jesus came into conflict with some religious leaders</a:t>
            </a:r>
            <a:endParaRPr lang="en-GB" dirty="0">
              <a:solidFill>
                <a:srgbClr val="FFFF00"/>
              </a:solidFill>
              <a:latin typeface="Century Gothic" charset="0"/>
              <a:ea typeface="Century Gothic" charset="0"/>
              <a:cs typeface="Century Gothic" charset="0"/>
            </a:endParaRPr>
          </a:p>
        </p:txBody>
      </p:sp>
      <p:sp>
        <p:nvSpPr>
          <p:cNvPr id="5123" name="Rectangle 3"/>
          <p:cNvSpPr>
            <a:spLocks noGrp="1" noRot="1" noChangeArrowheads="1"/>
          </p:cNvSpPr>
          <p:nvPr>
            <p:ph type="body" idx="1"/>
          </p:nvPr>
        </p:nvSpPr>
        <p:spPr>
          <a:xfrm>
            <a:off x="323850" y="2565400"/>
            <a:ext cx="8135938" cy="3552825"/>
          </a:xfrm>
        </p:spPr>
        <p:txBody>
          <a:bodyPr/>
          <a:lstStyle/>
          <a:p>
            <a:pPr>
              <a:buFont typeface="Wingdings" pitchFamily="96" charset="2"/>
              <a:buNone/>
            </a:pPr>
            <a:r>
              <a:rPr lang="en-GB" sz="2800" dirty="0">
                <a:latin typeface="Century Gothic" charset="0"/>
                <a:ea typeface="Century Gothic" charset="0"/>
                <a:cs typeface="Century Gothic" charset="0"/>
              </a:rPr>
              <a:t>	“But woe to you, scribes and Pharisees, hypocrites! because you shut the kingdom of heaven against men; for you neither enter yourselves, nor allow those who would to go in.”				</a:t>
            </a:r>
            <a:r>
              <a:rPr lang="en-GB" sz="1800" dirty="0">
                <a:latin typeface="Century Gothic" charset="0"/>
                <a:ea typeface="Century Gothic" charset="0"/>
                <a:cs typeface="Century Gothic" charset="0"/>
              </a:rPr>
              <a:t>Matthew 23: 27</a:t>
            </a:r>
            <a:r>
              <a:rPr lang="en-GB" sz="2000" dirty="0">
                <a:latin typeface="Century Gothic" charset="0"/>
                <a:ea typeface="Century Gothic" charset="0"/>
                <a:cs typeface="Century Gothic" charset="0"/>
              </a:rPr>
              <a:t> </a:t>
            </a:r>
          </a:p>
        </p:txBody>
      </p:sp>
    </p:spTree>
    <p:extLst>
      <p:ext uri="{BB962C8B-B14F-4D97-AF65-F5344CB8AC3E}">
        <p14:creationId xmlns:p14="http://schemas.microsoft.com/office/powerpoint/2010/main" val="186401188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0163"/>
            <a:ext cx="9144000" cy="1325563"/>
          </a:xfrm>
        </p:spPr>
        <p:txBody>
          <a:bodyPr/>
          <a:lstStyle/>
          <a:p>
            <a:r>
              <a:rPr lang="en-US" sz="4000" dirty="0">
                <a:solidFill>
                  <a:srgbClr val="FFFF00"/>
                </a:solidFill>
                <a:latin typeface="Century Gothic" charset="0"/>
                <a:ea typeface="Century Gothic" charset="0"/>
                <a:cs typeface="Century Gothic" charset="0"/>
              </a:rPr>
              <a:t>Who are these religious groups?</a:t>
            </a:r>
          </a:p>
        </p:txBody>
      </p:sp>
      <p:sp>
        <p:nvSpPr>
          <p:cNvPr id="3" name="Content Placeholder 2"/>
          <p:cNvSpPr>
            <a:spLocks noGrp="1"/>
          </p:cNvSpPr>
          <p:nvPr>
            <p:ph idx="1"/>
          </p:nvPr>
        </p:nvSpPr>
        <p:spPr>
          <a:xfrm>
            <a:off x="229617" y="1382489"/>
            <a:ext cx="8734871" cy="4422775"/>
          </a:xfrm>
        </p:spPr>
        <p:txBody>
          <a:bodyPr/>
          <a:lstStyle/>
          <a:p>
            <a:r>
              <a:rPr lang="en-US" sz="2800" dirty="0">
                <a:latin typeface="Century Gothic" charset="0"/>
                <a:ea typeface="Century Gothic" charset="0"/>
                <a:cs typeface="Century Gothic" charset="0"/>
              </a:rPr>
              <a:t>Sadducees</a:t>
            </a:r>
          </a:p>
          <a:p>
            <a:pPr lvl="1"/>
            <a:r>
              <a:rPr lang="en-US" sz="2400" dirty="0">
                <a:latin typeface="Century Gothic" charset="0"/>
                <a:ea typeface="Century Gothic" charset="0"/>
                <a:cs typeface="Century Gothic" charset="0"/>
              </a:rPr>
              <a:t>Ruling aristocratic priestly group, collaborators</a:t>
            </a:r>
          </a:p>
          <a:p>
            <a:r>
              <a:rPr lang="en-US" sz="2800" dirty="0">
                <a:latin typeface="Century Gothic" charset="0"/>
                <a:ea typeface="Century Gothic" charset="0"/>
                <a:cs typeface="Century Gothic" charset="0"/>
              </a:rPr>
              <a:t> Pharisees</a:t>
            </a:r>
          </a:p>
          <a:p>
            <a:pPr lvl="1"/>
            <a:r>
              <a:rPr lang="en-US" sz="2400" dirty="0">
                <a:latin typeface="Century Gothic" charset="0"/>
                <a:ea typeface="Century Gothic" charset="0"/>
                <a:cs typeface="Century Gothic" charset="0"/>
              </a:rPr>
              <a:t>Popular, democratic, synagogue, Oral Torah</a:t>
            </a:r>
          </a:p>
          <a:p>
            <a:r>
              <a:rPr lang="en-US" sz="2800" dirty="0" err="1">
                <a:latin typeface="Century Gothic" charset="0"/>
                <a:ea typeface="Century Gothic" charset="0"/>
                <a:cs typeface="Century Gothic" charset="0"/>
              </a:rPr>
              <a:t>Essenes</a:t>
            </a:r>
            <a:endParaRPr lang="en-US" sz="2800" dirty="0">
              <a:latin typeface="Century Gothic" charset="0"/>
              <a:ea typeface="Century Gothic" charset="0"/>
              <a:cs typeface="Century Gothic" charset="0"/>
            </a:endParaRPr>
          </a:p>
          <a:p>
            <a:pPr lvl="1"/>
            <a:r>
              <a:rPr lang="en-US" sz="2400" dirty="0">
                <a:latin typeface="Century Gothic" charset="0"/>
                <a:ea typeface="Century Gothic" charset="0"/>
                <a:cs typeface="Century Gothic" charset="0"/>
              </a:rPr>
              <a:t>Break away priestly group, near Dead Sea</a:t>
            </a:r>
          </a:p>
          <a:p>
            <a:r>
              <a:rPr lang="en-US" sz="2800" dirty="0">
                <a:latin typeface="Century Gothic" charset="0"/>
                <a:ea typeface="Century Gothic" charset="0"/>
                <a:cs typeface="Century Gothic" charset="0"/>
              </a:rPr>
              <a:t>Zealots</a:t>
            </a:r>
          </a:p>
          <a:p>
            <a:pPr lvl="1"/>
            <a:r>
              <a:rPr lang="en-US" sz="2400" dirty="0">
                <a:latin typeface="Century Gothic" charset="0"/>
                <a:ea typeface="Century Gothic" charset="0"/>
                <a:cs typeface="Century Gothic" charset="0"/>
              </a:rPr>
              <a:t>Nationalist freedom fighters against Roman rule</a:t>
            </a:r>
          </a:p>
          <a:p>
            <a:pPr>
              <a:buNone/>
            </a:pPr>
            <a:endParaRPr lang="en-US" sz="2800" dirty="0">
              <a:latin typeface="Century Gothic" charset="0"/>
              <a:ea typeface="Century Gothic" charset="0"/>
              <a:cs typeface="Century Gothic" charset="0"/>
            </a:endParaRPr>
          </a:p>
          <a:p>
            <a:endParaRPr lang="en-US" sz="2800" dirty="0">
              <a:latin typeface="Century Gothic" charset="0"/>
              <a:ea typeface="Century Gothic" charset="0"/>
              <a:cs typeface="Century Gothic" charset="0"/>
            </a:endParaRPr>
          </a:p>
          <a:p>
            <a:endParaRPr lang="en-US" sz="2800" dirty="0">
              <a:latin typeface="Century Gothic" charset="0"/>
              <a:ea typeface="Century Gothic" charset="0"/>
              <a:cs typeface="Century Gothic" charset="0"/>
            </a:endParaRPr>
          </a:p>
        </p:txBody>
      </p:sp>
      <p:sp>
        <p:nvSpPr>
          <p:cNvPr id="6" name="TextBox 5"/>
          <p:cNvSpPr txBox="1"/>
          <p:nvPr/>
        </p:nvSpPr>
        <p:spPr>
          <a:xfrm>
            <a:off x="540055" y="5939135"/>
            <a:ext cx="7704353" cy="461665"/>
          </a:xfrm>
          <a:prstGeom prst="rect">
            <a:avLst/>
          </a:prstGeom>
          <a:noFill/>
        </p:spPr>
        <p:txBody>
          <a:bodyPr wrap="non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FFFFFF"/>
                </a:solidFill>
                <a:effectLst/>
                <a:uLnTx/>
                <a:uFillTx/>
                <a:latin typeface="Century Gothic" charset="0"/>
                <a:ea typeface="Century Gothic" charset="0"/>
                <a:cs typeface="Century Gothic" charset="0"/>
              </a:rPr>
              <a:t>Different responses to occupation and religious life</a:t>
            </a:r>
          </a:p>
        </p:txBody>
      </p:sp>
    </p:spTree>
    <p:extLst>
      <p:ext uri="{BB962C8B-B14F-4D97-AF65-F5344CB8AC3E}">
        <p14:creationId xmlns:p14="http://schemas.microsoft.com/office/powerpoint/2010/main" val="1648805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fade">
                                      <p:cBhvr>
                                        <p:cTn id="31"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8812213" cy="1325563"/>
          </a:xfrm>
        </p:spPr>
        <p:txBody>
          <a:bodyPr/>
          <a:lstStyle/>
          <a:p>
            <a:r>
              <a:rPr lang="en-GB" sz="4000" dirty="0">
                <a:solidFill>
                  <a:srgbClr val="FFFF00"/>
                </a:solidFill>
                <a:latin typeface="Century Gothic" charset="0"/>
                <a:ea typeface="Century Gothic" charset="0"/>
                <a:cs typeface="Century Gothic" charset="0"/>
              </a:rPr>
              <a:t>What was Jesus’ plan?</a:t>
            </a:r>
          </a:p>
        </p:txBody>
      </p:sp>
      <p:sp>
        <p:nvSpPr>
          <p:cNvPr id="3" name="Content Placeholder 2"/>
          <p:cNvSpPr>
            <a:spLocks noGrp="1"/>
          </p:cNvSpPr>
          <p:nvPr>
            <p:ph idx="1"/>
          </p:nvPr>
        </p:nvSpPr>
        <p:spPr/>
        <p:txBody>
          <a:bodyPr/>
          <a:lstStyle/>
          <a:p>
            <a:r>
              <a:rPr lang="en-US" sz="2800" dirty="0">
                <a:effectLst/>
                <a:latin typeface="Century Gothic" charset="0"/>
                <a:ea typeface="Century Gothic" charset="0"/>
                <a:cs typeface="Century Gothic" charset="0"/>
              </a:rPr>
              <a:t>‘You have heard that it was said, “An eye for an eye and a tooth for a tooth”, but I say to you . . .</a:t>
            </a:r>
          </a:p>
          <a:p>
            <a:pPr lvl="1"/>
            <a:r>
              <a:rPr lang="en-US" sz="2400" dirty="0">
                <a:latin typeface="Century Gothic" panose="020B0502020202020204" pitchFamily="34" charset="0"/>
              </a:rPr>
              <a:t>Law of retaliation</a:t>
            </a:r>
          </a:p>
          <a:p>
            <a:endParaRPr lang="en-US" sz="2800" dirty="0">
              <a:effectLst/>
              <a:latin typeface="Century Gothic" charset="0"/>
              <a:ea typeface="Century Gothic" charset="0"/>
              <a:cs typeface="Century Gothic" charset="0"/>
            </a:endParaRPr>
          </a:p>
        </p:txBody>
      </p:sp>
    </p:spTree>
    <p:extLst>
      <p:ext uri="{BB962C8B-B14F-4D97-AF65-F5344CB8AC3E}">
        <p14:creationId xmlns:p14="http://schemas.microsoft.com/office/powerpoint/2010/main" val="186020515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Rot="1" noChangeArrowheads="1"/>
          </p:cNvSpPr>
          <p:nvPr>
            <p:ph type="title"/>
          </p:nvPr>
        </p:nvSpPr>
        <p:spPr/>
        <p:txBody>
          <a:bodyPr/>
          <a:lstStyle/>
          <a:p>
            <a:r>
              <a:rPr lang="en-US" dirty="0">
                <a:solidFill>
                  <a:srgbClr val="FFFF00"/>
                </a:solidFill>
                <a:latin typeface="Century Gothic" panose="020B0502020202020204" pitchFamily="34" charset="0"/>
              </a:rPr>
              <a:t>What is going on here?</a:t>
            </a:r>
          </a:p>
        </p:txBody>
      </p:sp>
      <p:sp>
        <p:nvSpPr>
          <p:cNvPr id="103427" name="Rectangle 3"/>
          <p:cNvSpPr>
            <a:spLocks noGrp="1" noRot="1" noChangeArrowheads="1"/>
          </p:cNvSpPr>
          <p:nvPr>
            <p:ph type="body" idx="1"/>
          </p:nvPr>
        </p:nvSpPr>
        <p:spPr>
          <a:xfrm>
            <a:off x="301625" y="1749425"/>
            <a:ext cx="8540750" cy="4422775"/>
          </a:xfrm>
        </p:spPr>
        <p:txBody>
          <a:bodyPr/>
          <a:lstStyle/>
          <a:p>
            <a:pPr>
              <a:lnSpc>
                <a:spcPct val="90000"/>
              </a:lnSpc>
            </a:pPr>
            <a:r>
              <a:rPr lang="en-GB" sz="2800" dirty="0">
                <a:latin typeface="Century Gothic" panose="020B0502020202020204" pitchFamily="34" charset="0"/>
              </a:rPr>
              <a:t>Is the conflict between Jesus and the Jews?</a:t>
            </a:r>
          </a:p>
          <a:p>
            <a:pPr>
              <a:lnSpc>
                <a:spcPct val="90000"/>
              </a:lnSpc>
            </a:pPr>
            <a:r>
              <a:rPr lang="en-GB" sz="2800" dirty="0">
                <a:latin typeface="Century Gothic" panose="020B0502020202020204" pitchFamily="34" charset="0"/>
              </a:rPr>
              <a:t>Jesus born, lived and died a practising Jew</a:t>
            </a:r>
          </a:p>
          <a:p>
            <a:pPr>
              <a:lnSpc>
                <a:spcPct val="90000"/>
              </a:lnSpc>
            </a:pPr>
            <a:r>
              <a:rPr lang="en-GB" sz="2800" dirty="0">
                <a:latin typeface="Century Gothic" panose="020B0502020202020204" pitchFamily="34" charset="0"/>
              </a:rPr>
              <a:t>All Jesus’ followers were Jews</a:t>
            </a:r>
          </a:p>
          <a:p>
            <a:pPr>
              <a:lnSpc>
                <a:spcPct val="90000"/>
              </a:lnSpc>
            </a:pPr>
            <a:r>
              <a:rPr lang="en-GB" sz="2800" dirty="0">
                <a:latin typeface="Century Gothic" panose="020B0502020202020204" pitchFamily="34" charset="0"/>
              </a:rPr>
              <a:t>The early church were Jews who believed in Jesus</a:t>
            </a:r>
          </a:p>
          <a:p>
            <a:pPr>
              <a:lnSpc>
                <a:spcPct val="90000"/>
              </a:lnSpc>
            </a:pPr>
            <a:r>
              <a:rPr lang="en-GB" sz="2800" dirty="0">
                <a:latin typeface="Century Gothic" panose="020B0502020202020204" pitchFamily="34" charset="0"/>
              </a:rPr>
              <a:t>Conflicts in the gospels are conflicts between Jews</a:t>
            </a:r>
          </a:p>
          <a:p>
            <a:pPr>
              <a:lnSpc>
                <a:spcPct val="90000"/>
              </a:lnSpc>
            </a:pPr>
            <a:r>
              <a:rPr lang="en-GB" sz="2800" dirty="0">
                <a:latin typeface="Century Gothic" panose="020B0502020202020204" pitchFamily="34" charset="0"/>
              </a:rPr>
              <a:t>The Pharisees were liberal reforming Jews who became the leaders of Judaism after 70 AD</a:t>
            </a:r>
          </a:p>
          <a:p>
            <a:pPr>
              <a:lnSpc>
                <a:spcPct val="90000"/>
              </a:lnSpc>
            </a:pPr>
            <a:r>
              <a:rPr lang="en-GB" sz="2800" dirty="0">
                <a:latin typeface="Century Gothic" panose="020B0502020202020204" pitchFamily="34" charset="0"/>
              </a:rPr>
              <a:t>Jesus was probably a Pharisee</a:t>
            </a:r>
          </a:p>
        </p:txBody>
      </p:sp>
    </p:spTree>
    <p:extLst>
      <p:ext uri="{BB962C8B-B14F-4D97-AF65-F5344CB8AC3E}">
        <p14:creationId xmlns:p14="http://schemas.microsoft.com/office/powerpoint/2010/main" val="31560074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342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342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342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342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3427">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3427">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0342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3427"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36EAF32-89DF-4044-B1AB-4F6464BCE522}"/>
              </a:ext>
            </a:extLst>
          </p:cNvPr>
          <p:cNvPicPr>
            <a:picLocks noChangeAspect="1"/>
          </p:cNvPicPr>
          <p:nvPr/>
        </p:nvPicPr>
        <p:blipFill>
          <a:blip r:embed="rId3"/>
          <a:stretch>
            <a:fillRect/>
          </a:stretch>
        </p:blipFill>
        <p:spPr>
          <a:xfrm>
            <a:off x="2352617" y="0"/>
            <a:ext cx="4363278" cy="6741368"/>
          </a:xfrm>
          <a:prstGeom prst="rect">
            <a:avLst/>
          </a:prstGeom>
        </p:spPr>
      </p:pic>
    </p:spTree>
    <p:extLst>
      <p:ext uri="{BB962C8B-B14F-4D97-AF65-F5344CB8AC3E}">
        <p14:creationId xmlns:p14="http://schemas.microsoft.com/office/powerpoint/2010/main" val="423869571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Rot="1" noChangeArrowheads="1"/>
          </p:cNvSpPr>
          <p:nvPr>
            <p:ph type="title"/>
          </p:nvPr>
        </p:nvSpPr>
        <p:spPr>
          <a:xfrm>
            <a:off x="301625" y="-27384"/>
            <a:ext cx="8510588" cy="1325563"/>
          </a:xfrm>
        </p:spPr>
        <p:txBody>
          <a:bodyPr/>
          <a:lstStyle/>
          <a:p>
            <a:r>
              <a:rPr lang="en-US" dirty="0">
                <a:solidFill>
                  <a:srgbClr val="FFFF00"/>
                </a:solidFill>
                <a:latin typeface="Century Gothic" panose="020B0502020202020204" pitchFamily="34" charset="0"/>
              </a:rPr>
              <a:t>The conflict in context</a:t>
            </a:r>
          </a:p>
        </p:txBody>
      </p:sp>
      <p:sp>
        <p:nvSpPr>
          <p:cNvPr id="76803" name="Rectangle 3"/>
          <p:cNvSpPr>
            <a:spLocks noGrp="1" noRot="1" noChangeArrowheads="1"/>
          </p:cNvSpPr>
          <p:nvPr>
            <p:ph type="body" sz="half" idx="1"/>
          </p:nvPr>
        </p:nvSpPr>
        <p:spPr>
          <a:xfrm>
            <a:off x="301625" y="2334816"/>
            <a:ext cx="4194175" cy="3886200"/>
          </a:xfrm>
        </p:spPr>
        <p:txBody>
          <a:bodyPr/>
          <a:lstStyle/>
          <a:p>
            <a:pPr>
              <a:lnSpc>
                <a:spcPct val="90000"/>
              </a:lnSpc>
              <a:buFont typeface="Wingdings" pitchFamily="96" charset="2"/>
              <a:buNone/>
            </a:pPr>
            <a:r>
              <a:rPr lang="en-US" sz="3200" b="1" dirty="0">
                <a:latin typeface="Century Gothic" panose="020B0502020202020204" pitchFamily="34" charset="0"/>
              </a:rPr>
              <a:t>	Rabbi </a:t>
            </a:r>
            <a:r>
              <a:rPr lang="en-US" sz="3200" b="1" dirty="0" err="1">
                <a:latin typeface="Century Gothic" panose="020B0502020202020204" pitchFamily="34" charset="0"/>
              </a:rPr>
              <a:t>Shammai</a:t>
            </a:r>
            <a:endParaRPr lang="en-US" sz="3200" b="1" dirty="0">
              <a:latin typeface="Century Gothic" panose="020B0502020202020204" pitchFamily="34" charset="0"/>
            </a:endParaRPr>
          </a:p>
          <a:p>
            <a:pPr>
              <a:lnSpc>
                <a:spcPct val="90000"/>
              </a:lnSpc>
            </a:pPr>
            <a:r>
              <a:rPr lang="en-US" dirty="0">
                <a:latin typeface="Century Gothic" panose="020B0502020202020204" pitchFamily="34" charset="0"/>
              </a:rPr>
              <a:t>Majority time of Jesus</a:t>
            </a:r>
          </a:p>
          <a:p>
            <a:pPr>
              <a:lnSpc>
                <a:spcPct val="90000"/>
              </a:lnSpc>
            </a:pPr>
            <a:r>
              <a:rPr lang="en-US" dirty="0">
                <a:latin typeface="Century Gothic" panose="020B0502020202020204" pitchFamily="34" charset="0"/>
              </a:rPr>
              <a:t>Connected to Zealots</a:t>
            </a:r>
          </a:p>
          <a:p>
            <a:pPr>
              <a:lnSpc>
                <a:spcPct val="90000"/>
              </a:lnSpc>
            </a:pPr>
            <a:r>
              <a:rPr lang="en-US" dirty="0">
                <a:latin typeface="Century Gothic" panose="020B0502020202020204" pitchFamily="34" charset="0"/>
              </a:rPr>
              <a:t>Strict and extreme</a:t>
            </a:r>
          </a:p>
          <a:p>
            <a:pPr>
              <a:lnSpc>
                <a:spcPct val="90000"/>
              </a:lnSpc>
            </a:pPr>
            <a:r>
              <a:rPr lang="en-US" dirty="0">
                <a:latin typeface="Century Gothic" panose="020B0502020202020204" pitchFamily="34" charset="0"/>
              </a:rPr>
              <a:t>Rejected converts</a:t>
            </a:r>
          </a:p>
          <a:p>
            <a:pPr>
              <a:lnSpc>
                <a:spcPct val="90000"/>
              </a:lnSpc>
            </a:pPr>
            <a:r>
              <a:rPr lang="en-US" dirty="0">
                <a:latin typeface="Century Gothic" panose="020B0502020202020204" pitchFamily="34" charset="0"/>
              </a:rPr>
              <a:t>Gentiles can’t be saved</a:t>
            </a:r>
          </a:p>
          <a:p>
            <a:pPr lvl="1">
              <a:lnSpc>
                <a:spcPct val="90000"/>
              </a:lnSpc>
            </a:pPr>
            <a:r>
              <a:rPr lang="en-US" dirty="0">
                <a:latin typeface="Century Gothic" panose="020B0502020202020204" pitchFamily="34" charset="0"/>
              </a:rPr>
              <a:t>18 measures </a:t>
            </a:r>
          </a:p>
        </p:txBody>
      </p:sp>
      <p:sp>
        <p:nvSpPr>
          <p:cNvPr id="76804" name="Rectangle 4"/>
          <p:cNvSpPr>
            <a:spLocks noGrp="1" noRot="1" noChangeArrowheads="1"/>
          </p:cNvSpPr>
          <p:nvPr>
            <p:ph type="body" sz="half" idx="2"/>
          </p:nvPr>
        </p:nvSpPr>
        <p:spPr>
          <a:xfrm>
            <a:off x="4648200" y="2380928"/>
            <a:ext cx="4316288" cy="3965575"/>
          </a:xfrm>
        </p:spPr>
        <p:txBody>
          <a:bodyPr/>
          <a:lstStyle/>
          <a:p>
            <a:pPr>
              <a:lnSpc>
                <a:spcPct val="90000"/>
              </a:lnSpc>
              <a:buFont typeface="Wingdings" pitchFamily="96" charset="2"/>
              <a:buNone/>
            </a:pPr>
            <a:r>
              <a:rPr lang="en-US" sz="3200" b="1" dirty="0">
                <a:latin typeface="Century Gothic" panose="020B0502020202020204" pitchFamily="34" charset="0"/>
              </a:rPr>
              <a:t>	Rabbi Hillel</a:t>
            </a:r>
          </a:p>
          <a:p>
            <a:pPr>
              <a:lnSpc>
                <a:spcPct val="90000"/>
              </a:lnSpc>
            </a:pPr>
            <a:r>
              <a:rPr lang="en-US" dirty="0">
                <a:latin typeface="Century Gothic" panose="020B0502020202020204" pitchFamily="34" charset="0"/>
              </a:rPr>
              <a:t>Minority until </a:t>
            </a:r>
            <a:r>
              <a:rPr lang="en-US" dirty="0" err="1">
                <a:latin typeface="Century Gothic" panose="020B0502020202020204" pitchFamily="34" charset="0"/>
              </a:rPr>
              <a:t>Yavneh</a:t>
            </a:r>
            <a:endParaRPr lang="en-US" dirty="0">
              <a:latin typeface="Century Gothic" panose="020B0502020202020204" pitchFamily="34" charset="0"/>
            </a:endParaRPr>
          </a:p>
          <a:p>
            <a:pPr>
              <a:lnSpc>
                <a:spcPct val="90000"/>
              </a:lnSpc>
            </a:pPr>
            <a:r>
              <a:rPr lang="en-US" dirty="0">
                <a:latin typeface="Century Gothic" panose="020B0502020202020204" pitchFamily="34" charset="0"/>
              </a:rPr>
              <a:t>Connected to </a:t>
            </a:r>
            <a:r>
              <a:rPr lang="en-US" dirty="0" err="1">
                <a:latin typeface="Century Gothic" panose="020B0502020202020204" pitchFamily="34" charset="0"/>
              </a:rPr>
              <a:t>Essenes</a:t>
            </a:r>
            <a:endParaRPr lang="en-US" dirty="0">
              <a:latin typeface="Century Gothic" panose="020B0502020202020204" pitchFamily="34" charset="0"/>
            </a:endParaRPr>
          </a:p>
          <a:p>
            <a:pPr>
              <a:lnSpc>
                <a:spcPct val="90000"/>
              </a:lnSpc>
            </a:pPr>
            <a:r>
              <a:rPr lang="en-US" dirty="0">
                <a:latin typeface="Century Gothic" panose="020B0502020202020204" pitchFamily="34" charset="0"/>
              </a:rPr>
              <a:t>Liberal and moderate</a:t>
            </a:r>
          </a:p>
          <a:p>
            <a:pPr>
              <a:lnSpc>
                <a:spcPct val="90000"/>
              </a:lnSpc>
            </a:pPr>
            <a:r>
              <a:rPr lang="en-US" dirty="0">
                <a:latin typeface="Century Gothic" panose="020B0502020202020204" pitchFamily="34" charset="0"/>
              </a:rPr>
              <a:t>Welcomed converts</a:t>
            </a:r>
          </a:p>
          <a:p>
            <a:pPr>
              <a:lnSpc>
                <a:spcPct val="90000"/>
              </a:lnSpc>
            </a:pPr>
            <a:r>
              <a:rPr lang="en-US" dirty="0">
                <a:latin typeface="Century Gothic" panose="020B0502020202020204" pitchFamily="34" charset="0"/>
              </a:rPr>
              <a:t>Gentiles could be saved</a:t>
            </a:r>
          </a:p>
          <a:p>
            <a:pPr lvl="1">
              <a:lnSpc>
                <a:spcPct val="90000"/>
              </a:lnSpc>
            </a:pPr>
            <a:r>
              <a:rPr lang="en-US" dirty="0">
                <a:latin typeface="Century Gothic" panose="020B0502020202020204" pitchFamily="34" charset="0"/>
              </a:rPr>
              <a:t>Follow </a:t>
            </a:r>
            <a:r>
              <a:rPr lang="en-US" dirty="0" err="1">
                <a:latin typeface="Century Gothic" panose="020B0502020202020204" pitchFamily="34" charset="0"/>
              </a:rPr>
              <a:t>Noahide</a:t>
            </a:r>
            <a:r>
              <a:rPr lang="en-US" dirty="0">
                <a:latin typeface="Century Gothic" panose="020B0502020202020204" pitchFamily="34" charset="0"/>
              </a:rPr>
              <a:t> code</a:t>
            </a:r>
          </a:p>
        </p:txBody>
      </p:sp>
      <p:sp>
        <p:nvSpPr>
          <p:cNvPr id="76805" name="Text Box 5"/>
          <p:cNvSpPr txBox="1">
            <a:spLocks noChangeArrowheads="1"/>
          </p:cNvSpPr>
          <p:nvPr/>
        </p:nvSpPr>
        <p:spPr bwMode="auto">
          <a:xfrm>
            <a:off x="539552" y="1191816"/>
            <a:ext cx="8136904" cy="461665"/>
          </a:xfrm>
          <a:prstGeom prst="rect">
            <a:avLst/>
          </a:prstGeom>
          <a:noFill/>
          <a:ln w="9525">
            <a:noFill/>
            <a:miter lim="800000"/>
            <a:headEnd/>
            <a:tailEnd/>
          </a:ln>
        </p:spPr>
        <p:txBody>
          <a:bodyPr wrap="square">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FFFFFF"/>
                </a:solidFill>
                <a:effectLst/>
                <a:uLnTx/>
                <a:uFillTx/>
                <a:latin typeface="Century Gothic" panose="020B0502020202020204" pitchFamily="34" charset="0"/>
                <a:ea typeface="ＭＳ Ｐゴシック" pitchFamily="-84" charset="-128"/>
              </a:rPr>
              <a:t>Two rival groups amongst the Pharisees 30 BCE-70 CE</a:t>
            </a:r>
          </a:p>
        </p:txBody>
      </p:sp>
    </p:spTree>
    <p:extLst>
      <p:ext uri="{BB962C8B-B14F-4D97-AF65-F5344CB8AC3E}">
        <p14:creationId xmlns:p14="http://schemas.microsoft.com/office/powerpoint/2010/main" val="14733439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680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680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680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680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6803">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6803">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76803">
                                            <p:txEl>
                                              <p:pRg st="5" end="5"/>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76803">
                                            <p:txEl>
                                              <p:pRg st="6" end="6"/>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76804">
                                            <p:txEl>
                                              <p:pRg st="0" end="0"/>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76804">
                                            <p:txEl>
                                              <p:pRg st="1" end="1"/>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76804">
                                            <p:txEl>
                                              <p:pRg st="2" end="2"/>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76804">
                                            <p:txEl>
                                              <p:pRg st="3" end="3"/>
                                            </p:txEl>
                                          </p:spTgt>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76804">
                                            <p:txEl>
                                              <p:pRg st="4" end="4"/>
                                            </p:txEl>
                                          </p:spTgt>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76804">
                                            <p:txEl>
                                              <p:pRg st="5" end="5"/>
                                            </p:txEl>
                                          </p:spTgt>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7680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803" grpId="0" build="p"/>
      <p:bldP spid="76804" grpId="0" build="p"/>
      <p:bldP spid="76805"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a:solidFill>
                  <a:srgbClr val="FFFF00"/>
                </a:solidFill>
                <a:latin typeface="Century Gothic" panose="020B0502020202020204" pitchFamily="34" charset="0"/>
                <a:cs typeface="Arial Rounded MT Bold"/>
              </a:rPr>
              <a:t>Why does the New Testament appear to be anti-Jewish?</a:t>
            </a:r>
          </a:p>
        </p:txBody>
      </p:sp>
      <p:sp>
        <p:nvSpPr>
          <p:cNvPr id="3" name="Content Placeholder 2"/>
          <p:cNvSpPr>
            <a:spLocks noGrp="1"/>
          </p:cNvSpPr>
          <p:nvPr>
            <p:ph idx="1"/>
          </p:nvPr>
        </p:nvSpPr>
        <p:spPr>
          <a:xfrm>
            <a:off x="301625" y="1958553"/>
            <a:ext cx="8540750" cy="4422775"/>
          </a:xfrm>
        </p:spPr>
        <p:txBody>
          <a:bodyPr/>
          <a:lstStyle/>
          <a:p>
            <a:pPr>
              <a:lnSpc>
                <a:spcPct val="90000"/>
              </a:lnSpc>
            </a:pPr>
            <a:r>
              <a:rPr lang="en-US" sz="2800" dirty="0">
                <a:latin typeface="Century Gothic" panose="020B0502020202020204" pitchFamily="34" charset="0"/>
              </a:rPr>
              <a:t>The gospels were written by Jews who believed in Jesus at a time when there was a lot of conflict between the early church and Judaism</a:t>
            </a:r>
          </a:p>
          <a:p>
            <a:pPr>
              <a:lnSpc>
                <a:spcPct val="90000"/>
              </a:lnSpc>
            </a:pPr>
            <a:r>
              <a:rPr lang="en-US" sz="2800" dirty="0">
                <a:latin typeface="Century Gothic" panose="020B0502020202020204" pitchFamily="34" charset="0"/>
              </a:rPr>
              <a:t>Parting of the Ways – defining identities</a:t>
            </a:r>
          </a:p>
          <a:p>
            <a:pPr>
              <a:lnSpc>
                <a:spcPct val="90000"/>
              </a:lnSpc>
            </a:pPr>
            <a:r>
              <a:rPr lang="en-US" sz="2800" dirty="0">
                <a:latin typeface="Century Gothic" panose="020B0502020202020204" pitchFamily="34" charset="0"/>
              </a:rPr>
              <a:t>Conflicts projected back into Jesus time</a:t>
            </a:r>
          </a:p>
          <a:p>
            <a:endParaRPr lang="en-US" sz="2800" dirty="0">
              <a:latin typeface="Century Gothic" panose="020B0502020202020204" pitchFamily="34" charset="0"/>
            </a:endParaRPr>
          </a:p>
        </p:txBody>
      </p:sp>
      <p:sp>
        <p:nvSpPr>
          <p:cNvPr id="4" name="Date Placeholder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FFFFFF"/>
              </a:solidFill>
              <a:effectLst>
                <a:outerShdw blurRad="38100" dist="38100" dir="2700000" algn="tl">
                  <a:srgbClr val="000000"/>
                </a:outerShdw>
              </a:effectLst>
              <a:uLnTx/>
              <a:uFillTx/>
              <a:latin typeface="Century Gothic" panose="020B0502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FFFFFF"/>
              </a:solidFill>
              <a:effectLst>
                <a:outerShdw blurRad="38100" dist="38100" dir="2700000" algn="tl">
                  <a:srgbClr val="000000"/>
                </a:outerShdw>
              </a:effectLst>
              <a:uLnTx/>
              <a:uFillTx/>
              <a:latin typeface="Century Gothic" panose="020B0502020202020204" pitchFamily="34" charset="0"/>
              <a:ea typeface="+mn-ea"/>
              <a:cs typeface="+mn-cs"/>
            </a:endParaRPr>
          </a:p>
        </p:txBody>
      </p:sp>
    </p:spTree>
    <p:extLst>
      <p:ext uri="{BB962C8B-B14F-4D97-AF65-F5344CB8AC3E}">
        <p14:creationId xmlns:p14="http://schemas.microsoft.com/office/powerpoint/2010/main" val="8418156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F5A07E-7DA7-114B-A231-1A489CC3672C}"/>
              </a:ext>
            </a:extLst>
          </p:cNvPr>
          <p:cNvSpPr>
            <a:spLocks noGrp="1"/>
          </p:cNvSpPr>
          <p:nvPr>
            <p:ph type="title"/>
          </p:nvPr>
        </p:nvSpPr>
        <p:spPr>
          <a:xfrm>
            <a:off x="301625" y="-27384"/>
            <a:ext cx="8510588" cy="1325563"/>
          </a:xfrm>
        </p:spPr>
        <p:txBody>
          <a:bodyPr/>
          <a:lstStyle/>
          <a:p>
            <a:pPr algn="l"/>
            <a:r>
              <a:rPr lang="en-GB" dirty="0">
                <a:solidFill>
                  <a:srgbClr val="FFFF00"/>
                </a:solidFill>
                <a:latin typeface="Century Gothic" panose="020B0502020202020204" pitchFamily="34" charset="0"/>
              </a:rPr>
              <a:t>The morality of revenge </a:t>
            </a:r>
          </a:p>
        </p:txBody>
      </p:sp>
      <p:sp>
        <p:nvSpPr>
          <p:cNvPr id="3" name="Text Placeholder 2">
            <a:extLst>
              <a:ext uri="{FF2B5EF4-FFF2-40B4-BE49-F238E27FC236}">
                <a16:creationId xmlns:a16="http://schemas.microsoft.com/office/drawing/2014/main" id="{8005446B-B619-F14B-B6AE-4E94C83DDB92}"/>
              </a:ext>
            </a:extLst>
          </p:cNvPr>
          <p:cNvSpPr>
            <a:spLocks noGrp="1"/>
          </p:cNvSpPr>
          <p:nvPr>
            <p:ph type="body" sz="half" idx="1"/>
          </p:nvPr>
        </p:nvSpPr>
        <p:spPr>
          <a:xfrm>
            <a:off x="301626" y="1233714"/>
            <a:ext cx="8662862" cy="5410154"/>
          </a:xfrm>
        </p:spPr>
        <p:txBody>
          <a:bodyPr>
            <a:normAutofit lnSpcReduction="10000"/>
          </a:bodyPr>
          <a:lstStyle/>
          <a:p>
            <a:pPr marL="0" indent="0">
              <a:lnSpc>
                <a:spcPct val="110000"/>
              </a:lnSpc>
              <a:buNone/>
            </a:pPr>
            <a:r>
              <a:rPr lang="en-GB" sz="2200" dirty="0">
                <a:latin typeface="Century Gothic" panose="020B0502020202020204" pitchFamily="34" charset="0"/>
              </a:rPr>
              <a:t>The chief moral obstacle in the path of reconciliation is the desire for revenge. Now, revenge is commonly regarded as a low and unworthy emotion, and because it is regarded as such, its deep moral hold on people is rarely understood. But revenge – morally considered – is a desire to keep faith with the dead, to honour their memory by taking up their cause where they left off. Revenge keeps faith between the generations; the violence it engenders is a ritual form of respect for the community’s dead – therein lies its legitimacy. Reconciliation is difficult precisely because it must compete with the powerful alternative morality of violence. Political terror is tenacious because it is an ethical practice. It is a cult of the dead, a dire and absolute expression of respect.		 Michael </a:t>
            </a:r>
            <a:r>
              <a:rPr lang="en-GB" sz="2200" dirty="0" err="1">
                <a:latin typeface="Century Gothic" panose="020B0502020202020204" pitchFamily="34" charset="0"/>
              </a:rPr>
              <a:t>Ignatieff</a:t>
            </a:r>
            <a:r>
              <a:rPr lang="en-GB" sz="2200" dirty="0">
                <a:latin typeface="Century Gothic" panose="020B0502020202020204" pitchFamily="34" charset="0"/>
              </a:rPr>
              <a:t>, </a:t>
            </a:r>
            <a:r>
              <a:rPr lang="en-GB" sz="2200" i="1" dirty="0">
                <a:latin typeface="Century Gothic" panose="020B0502020202020204" pitchFamily="34" charset="0"/>
              </a:rPr>
              <a:t>The Warrior’s </a:t>
            </a:r>
            <a:r>
              <a:rPr lang="en-GB" sz="2200" i="1" dirty="0" err="1">
                <a:latin typeface="Century Gothic" panose="020B0502020202020204" pitchFamily="34" charset="0"/>
              </a:rPr>
              <a:t>Honor</a:t>
            </a:r>
            <a:r>
              <a:rPr lang="en-GB" sz="2200" i="1" dirty="0">
                <a:latin typeface="Century Gothic" panose="020B0502020202020204" pitchFamily="34" charset="0"/>
              </a:rPr>
              <a:t>: Ethnic War and the Modern Conscience</a:t>
            </a:r>
            <a:r>
              <a:rPr lang="en-GB" sz="2200" dirty="0">
                <a:latin typeface="Century Gothic" panose="020B0502020202020204" pitchFamily="34" charset="0"/>
              </a:rPr>
              <a:t> </a:t>
            </a:r>
          </a:p>
          <a:p>
            <a:pPr>
              <a:lnSpc>
                <a:spcPct val="110000"/>
              </a:lnSpc>
            </a:pPr>
            <a:endParaRPr lang="en-GB" dirty="0">
              <a:latin typeface="Century Gothic" panose="020B0502020202020204" pitchFamily="34" charset="0"/>
            </a:endParaRPr>
          </a:p>
          <a:p>
            <a:pPr>
              <a:lnSpc>
                <a:spcPct val="110000"/>
              </a:lnSpc>
            </a:pPr>
            <a:endParaRPr lang="en-GB" dirty="0">
              <a:latin typeface="Century Gothic" panose="020B0502020202020204" pitchFamily="34" charset="0"/>
            </a:endParaRPr>
          </a:p>
        </p:txBody>
      </p:sp>
    </p:spTree>
    <p:extLst>
      <p:ext uri="{BB962C8B-B14F-4D97-AF65-F5344CB8AC3E}">
        <p14:creationId xmlns:p14="http://schemas.microsoft.com/office/powerpoint/2010/main" val="9274956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8812213" cy="1325563"/>
          </a:xfrm>
        </p:spPr>
        <p:txBody>
          <a:bodyPr/>
          <a:lstStyle/>
          <a:p>
            <a:r>
              <a:rPr lang="en-GB" dirty="0">
                <a:solidFill>
                  <a:srgbClr val="FFFF00"/>
                </a:solidFill>
                <a:latin typeface="Century Gothic" charset="0"/>
                <a:ea typeface="Century Gothic" charset="0"/>
                <a:cs typeface="Century Gothic" charset="0"/>
              </a:rPr>
              <a:t>How does it work?</a:t>
            </a:r>
          </a:p>
        </p:txBody>
      </p:sp>
      <p:sp>
        <p:nvSpPr>
          <p:cNvPr id="3" name="Content Placeholder 2"/>
          <p:cNvSpPr>
            <a:spLocks noGrp="1"/>
          </p:cNvSpPr>
          <p:nvPr>
            <p:ph idx="1"/>
          </p:nvPr>
        </p:nvSpPr>
        <p:spPr/>
        <p:txBody>
          <a:bodyPr/>
          <a:lstStyle/>
          <a:p>
            <a:r>
              <a:rPr lang="en-US" sz="2800" dirty="0">
                <a:effectLst/>
                <a:latin typeface="Century Gothic" charset="0"/>
                <a:ea typeface="Century Gothic" charset="0"/>
                <a:cs typeface="Century Gothic" charset="0"/>
              </a:rPr>
              <a:t>‘You have heard that it was said, “An eye for an eye and a tooth for a tooth.” (Ex.21:24)</a:t>
            </a:r>
          </a:p>
          <a:p>
            <a:pPr lvl="1"/>
            <a:r>
              <a:rPr lang="en-US" sz="2400" dirty="0">
                <a:latin typeface="Century Gothic" panose="020B0502020202020204" pitchFamily="34" charset="0"/>
              </a:rPr>
              <a:t>Law of retaliation – how much? </a:t>
            </a:r>
          </a:p>
          <a:p>
            <a:pPr lvl="1"/>
            <a:r>
              <a:rPr lang="en-US" sz="2400" dirty="0">
                <a:latin typeface="Century Gothic" panose="020B0502020202020204" pitchFamily="34" charset="0"/>
              </a:rPr>
              <a:t>Reciprocal justice</a:t>
            </a:r>
          </a:p>
          <a:p>
            <a:pPr lvl="1"/>
            <a:r>
              <a:rPr lang="en-US" sz="2400" dirty="0">
                <a:latin typeface="Century Gothic" panose="020B0502020202020204" pitchFamily="34" charset="0"/>
              </a:rPr>
              <a:t>Measure-for-measure retribution </a:t>
            </a:r>
          </a:p>
          <a:p>
            <a:pPr lvl="1"/>
            <a:r>
              <a:rPr lang="en-US" sz="2400" dirty="0">
                <a:latin typeface="Century Gothic" panose="020B0502020202020204" pitchFamily="34" charset="0"/>
              </a:rPr>
              <a:t>“Tit for tat” (playground, game theory)</a:t>
            </a:r>
          </a:p>
          <a:p>
            <a:pPr lvl="1"/>
            <a:r>
              <a:rPr lang="en-US" sz="2400" dirty="0">
                <a:latin typeface="Century Gothic" panose="020B0502020202020204" pitchFamily="34" charset="0"/>
              </a:rPr>
              <a:t> Victim receives the value of the injury in compensation. </a:t>
            </a:r>
          </a:p>
          <a:p>
            <a:pPr lvl="1"/>
            <a:r>
              <a:rPr lang="en-US" sz="2400" dirty="0">
                <a:latin typeface="Century Gothic" panose="020B0502020202020204" pitchFamily="34" charset="0"/>
              </a:rPr>
              <a:t>The intent behind the principle was to restrict compensation to the value of the loss</a:t>
            </a:r>
          </a:p>
          <a:p>
            <a:pPr lvl="2"/>
            <a:r>
              <a:rPr lang="en-US" sz="2000" dirty="0">
                <a:latin typeface="Century Gothic" panose="020B0502020202020204" pitchFamily="34" charset="0"/>
              </a:rPr>
              <a:t>Not a life for an eye</a:t>
            </a:r>
          </a:p>
        </p:txBody>
      </p:sp>
    </p:spTree>
    <p:extLst>
      <p:ext uri="{BB962C8B-B14F-4D97-AF65-F5344CB8AC3E}">
        <p14:creationId xmlns:p14="http://schemas.microsoft.com/office/powerpoint/2010/main" val="26795460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solidFill>
                  <a:srgbClr val="FFFF00"/>
                </a:solidFill>
                <a:latin typeface="Century Gothic" charset="0"/>
                <a:ea typeface="Century Gothic" charset="0"/>
                <a:cs typeface="Century Gothic" charset="0"/>
              </a:rPr>
              <a:t>Do not resist an evil doer</a:t>
            </a:r>
          </a:p>
        </p:txBody>
      </p:sp>
      <p:sp>
        <p:nvSpPr>
          <p:cNvPr id="3" name="Content Placeholder 2"/>
          <p:cNvSpPr>
            <a:spLocks noGrp="1"/>
          </p:cNvSpPr>
          <p:nvPr>
            <p:ph idx="1"/>
          </p:nvPr>
        </p:nvSpPr>
        <p:spPr/>
        <p:txBody>
          <a:bodyPr/>
          <a:lstStyle/>
          <a:p>
            <a:r>
              <a:rPr lang="en-US" sz="2800" dirty="0">
                <a:effectLst/>
                <a:latin typeface="Century Gothic" charset="0"/>
                <a:ea typeface="Century Gothic" charset="0"/>
                <a:cs typeface="Century Gothic" charset="0"/>
              </a:rPr>
              <a:t>‘You have heard that it was said, “An eye for an eye and a tooth for a tooth.”</a:t>
            </a:r>
            <a:r>
              <a:rPr lang="en-US" sz="2800" b="1" baseline="30000" dirty="0">
                <a:effectLst/>
                <a:latin typeface="Century Gothic" charset="0"/>
                <a:ea typeface="Century Gothic" charset="0"/>
                <a:cs typeface="Century Gothic" charset="0"/>
              </a:rPr>
              <a:t> </a:t>
            </a:r>
            <a:r>
              <a:rPr lang="en-US" sz="2800" dirty="0">
                <a:effectLst/>
                <a:latin typeface="Century Gothic" charset="0"/>
                <a:ea typeface="Century Gothic" charset="0"/>
                <a:cs typeface="Century Gothic" charset="0"/>
              </a:rPr>
              <a:t>But I say to you, Do not resist an evildoer. </a:t>
            </a:r>
          </a:p>
          <a:p>
            <a:pPr lvl="1"/>
            <a:r>
              <a:rPr lang="en-US" sz="2400" dirty="0">
                <a:effectLst/>
                <a:latin typeface="Century Gothic" charset="0"/>
                <a:ea typeface="Century Gothic" charset="0"/>
                <a:cs typeface="Century Gothic" charset="0"/>
              </a:rPr>
              <a:t>What happens if resist an evildoer?</a:t>
            </a:r>
          </a:p>
          <a:p>
            <a:pPr lvl="1"/>
            <a:r>
              <a:rPr lang="en-US" sz="2400" dirty="0">
                <a:effectLst/>
                <a:latin typeface="Century Gothic" charset="0"/>
                <a:ea typeface="Century Gothic" charset="0"/>
                <a:cs typeface="Century Gothic" charset="0"/>
              </a:rPr>
              <a:t>Bully? Roman soldier? Nazis? </a:t>
            </a:r>
          </a:p>
        </p:txBody>
      </p:sp>
    </p:spTree>
    <p:extLst>
      <p:ext uri="{BB962C8B-B14F-4D97-AF65-F5344CB8AC3E}">
        <p14:creationId xmlns:p14="http://schemas.microsoft.com/office/powerpoint/2010/main" val="35847567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0D10C3-7692-754F-9118-B8F75444550D}"/>
              </a:ext>
            </a:extLst>
          </p:cNvPr>
          <p:cNvSpPr>
            <a:spLocks noGrp="1"/>
          </p:cNvSpPr>
          <p:nvPr>
            <p:ph type="title"/>
          </p:nvPr>
        </p:nvSpPr>
        <p:spPr/>
        <p:txBody>
          <a:bodyPr/>
          <a:lstStyle/>
          <a:p>
            <a:r>
              <a:rPr lang="en-GB" sz="4000" dirty="0">
                <a:solidFill>
                  <a:srgbClr val="FFFF00"/>
                </a:solidFill>
                <a:latin typeface="Century Gothic" panose="020B0502020202020204" pitchFamily="34" charset="0"/>
              </a:rPr>
              <a:t>The </a:t>
            </a:r>
            <a:r>
              <a:rPr lang="en-GB" sz="4000" dirty="0" err="1">
                <a:solidFill>
                  <a:srgbClr val="FFFF00"/>
                </a:solidFill>
                <a:latin typeface="Century Gothic" panose="020B0502020202020204" pitchFamily="34" charset="0"/>
              </a:rPr>
              <a:t>Oradour</a:t>
            </a:r>
            <a:r>
              <a:rPr lang="en-GB" sz="4000" dirty="0">
                <a:solidFill>
                  <a:srgbClr val="FFFF00"/>
                </a:solidFill>
                <a:latin typeface="Century Gothic" panose="020B0502020202020204" pitchFamily="34" charset="0"/>
              </a:rPr>
              <a:t>-sur-</a:t>
            </a:r>
            <a:r>
              <a:rPr lang="en-GB" sz="4000" dirty="0" err="1">
                <a:solidFill>
                  <a:srgbClr val="FFFF00"/>
                </a:solidFill>
                <a:latin typeface="Century Gothic" panose="020B0502020202020204" pitchFamily="34" charset="0"/>
              </a:rPr>
              <a:t>Glane</a:t>
            </a:r>
            <a:r>
              <a:rPr lang="en-GB" sz="4000" dirty="0">
                <a:solidFill>
                  <a:srgbClr val="FFFF00"/>
                </a:solidFill>
                <a:latin typeface="Century Gothic" panose="020B0502020202020204" pitchFamily="34" charset="0"/>
              </a:rPr>
              <a:t> massacre</a:t>
            </a:r>
          </a:p>
        </p:txBody>
      </p:sp>
      <p:sp>
        <p:nvSpPr>
          <p:cNvPr id="3" name="Content Placeholder 2">
            <a:extLst>
              <a:ext uri="{FF2B5EF4-FFF2-40B4-BE49-F238E27FC236}">
                <a16:creationId xmlns:a16="http://schemas.microsoft.com/office/drawing/2014/main" id="{BFD05C91-D2C2-C94D-B825-CA6DFC4B16C6}"/>
              </a:ext>
            </a:extLst>
          </p:cNvPr>
          <p:cNvSpPr>
            <a:spLocks noGrp="1"/>
          </p:cNvSpPr>
          <p:nvPr>
            <p:ph idx="1"/>
          </p:nvPr>
        </p:nvSpPr>
        <p:spPr/>
        <p:txBody>
          <a:bodyPr/>
          <a:lstStyle/>
          <a:p>
            <a:r>
              <a:rPr lang="en-GB" sz="2400" dirty="0">
                <a:latin typeface="Century Gothic" panose="020B0502020202020204" pitchFamily="34" charset="0"/>
              </a:rPr>
              <a:t>During the German occupation of France the general principle was - 50 innocent Frenchmen to be killed for every German soldier killed</a:t>
            </a:r>
          </a:p>
          <a:p>
            <a:r>
              <a:rPr lang="en-GB" sz="2400" dirty="0">
                <a:latin typeface="Century Gothic" panose="020B0502020202020204" pitchFamily="34" charset="0"/>
              </a:rPr>
              <a:t>What to do?</a:t>
            </a:r>
          </a:p>
          <a:p>
            <a:r>
              <a:rPr lang="en-GB" sz="2400" dirty="0">
                <a:latin typeface="Century Gothic" panose="020B0502020202020204" pitchFamily="34" charset="0"/>
              </a:rPr>
              <a:t>9</a:t>
            </a:r>
            <a:r>
              <a:rPr lang="en-GB" sz="2400" baseline="30000" dirty="0">
                <a:latin typeface="Century Gothic" panose="020B0502020202020204" pitchFamily="34" charset="0"/>
              </a:rPr>
              <a:t>th</a:t>
            </a:r>
            <a:r>
              <a:rPr lang="en-GB" sz="2400" dirty="0">
                <a:latin typeface="Century Gothic" panose="020B0502020202020204" pitchFamily="34" charset="0"/>
              </a:rPr>
              <a:t> June 1944 French resistance captured SS-</a:t>
            </a:r>
            <a:r>
              <a:rPr lang="en-GB" sz="2400" dirty="0" err="1">
                <a:latin typeface="Century Gothic" panose="020B0502020202020204" pitchFamily="34" charset="0"/>
              </a:rPr>
              <a:t>Sturmbannführer</a:t>
            </a:r>
            <a:r>
              <a:rPr lang="en-GB" sz="2400" dirty="0">
                <a:latin typeface="Century Gothic" panose="020B0502020202020204" pitchFamily="34" charset="0"/>
              </a:rPr>
              <a:t> Helmut </a:t>
            </a:r>
            <a:r>
              <a:rPr lang="en-GB" sz="2400" dirty="0" err="1">
                <a:latin typeface="Century Gothic" panose="020B0502020202020204" pitchFamily="34" charset="0"/>
              </a:rPr>
              <a:t>Kämpfe</a:t>
            </a:r>
            <a:r>
              <a:rPr lang="en-GB" sz="2400" dirty="0">
                <a:latin typeface="Century Gothic" panose="020B0502020202020204" pitchFamily="34" charset="0"/>
              </a:rPr>
              <a:t> and the Germans heard he was being held at </a:t>
            </a:r>
            <a:r>
              <a:rPr lang="en-GB" sz="2400" dirty="0" err="1">
                <a:latin typeface="Century Gothic" panose="020B0502020202020204" pitchFamily="34" charset="0"/>
              </a:rPr>
              <a:t>Oradour</a:t>
            </a:r>
            <a:r>
              <a:rPr lang="en-GB" sz="2400" dirty="0">
                <a:latin typeface="Century Gothic" panose="020B0502020202020204" pitchFamily="34" charset="0"/>
              </a:rPr>
              <a:t>-sur-</a:t>
            </a:r>
            <a:r>
              <a:rPr lang="en-GB" sz="2400" dirty="0" err="1">
                <a:latin typeface="Century Gothic" panose="020B0502020202020204" pitchFamily="34" charset="0"/>
              </a:rPr>
              <a:t>Glane</a:t>
            </a:r>
            <a:endParaRPr lang="en-GB" sz="2400" dirty="0">
              <a:latin typeface="Century Gothic" panose="020B0502020202020204" pitchFamily="34" charset="0"/>
            </a:endParaRPr>
          </a:p>
          <a:p>
            <a:r>
              <a:rPr lang="en-GB" sz="2400" dirty="0">
                <a:latin typeface="Century Gothic" panose="020B0502020202020204" pitchFamily="34" charset="0"/>
              </a:rPr>
              <a:t>In retribution:</a:t>
            </a:r>
          </a:p>
          <a:p>
            <a:pPr lvl="1"/>
            <a:r>
              <a:rPr lang="en-GB" sz="2000" dirty="0">
                <a:latin typeface="Century Gothic" panose="020B0502020202020204" pitchFamily="34" charset="0"/>
              </a:rPr>
              <a:t>190 men locked in barns shot and burned</a:t>
            </a:r>
          </a:p>
          <a:p>
            <a:pPr lvl="1"/>
            <a:r>
              <a:rPr lang="en-GB" sz="2000" dirty="0">
                <a:latin typeface="Century Gothic" panose="020B0502020202020204" pitchFamily="34" charset="0"/>
              </a:rPr>
              <a:t>247 woman and 207 children locked in church and burned</a:t>
            </a:r>
          </a:p>
          <a:p>
            <a:pPr lvl="1"/>
            <a:r>
              <a:rPr lang="en-GB" sz="2000" dirty="0">
                <a:latin typeface="Century Gothic" panose="020B0502020202020204" pitchFamily="34" charset="0"/>
              </a:rPr>
              <a:t>Village of </a:t>
            </a:r>
            <a:r>
              <a:rPr lang="en-GB" sz="2000" dirty="0" err="1">
                <a:latin typeface="Century Gothic" panose="020B0502020202020204" pitchFamily="34" charset="0"/>
              </a:rPr>
              <a:t>Oradour</a:t>
            </a:r>
            <a:r>
              <a:rPr lang="en-GB" sz="2000" dirty="0">
                <a:latin typeface="Century Gothic" panose="020B0502020202020204" pitchFamily="34" charset="0"/>
              </a:rPr>
              <a:t>-sur-</a:t>
            </a:r>
            <a:r>
              <a:rPr lang="en-GB" sz="2000" dirty="0" err="1">
                <a:latin typeface="Century Gothic" panose="020B0502020202020204" pitchFamily="34" charset="0"/>
              </a:rPr>
              <a:t>Glane</a:t>
            </a:r>
            <a:r>
              <a:rPr lang="en-GB" sz="2000" dirty="0">
                <a:latin typeface="Century Gothic" panose="020B0502020202020204" pitchFamily="34" charset="0"/>
              </a:rPr>
              <a:t> partially razed to the ground</a:t>
            </a:r>
          </a:p>
          <a:p>
            <a:endParaRPr lang="en-GB" sz="2400" dirty="0">
              <a:latin typeface="Century Gothic" panose="020B0502020202020204" pitchFamily="34" charset="0"/>
            </a:endParaRPr>
          </a:p>
        </p:txBody>
      </p:sp>
    </p:spTree>
    <p:extLst>
      <p:ext uri="{BB962C8B-B14F-4D97-AF65-F5344CB8AC3E}">
        <p14:creationId xmlns:p14="http://schemas.microsoft.com/office/powerpoint/2010/main" val="34755659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93F727-F5E0-9147-87B0-F3CF004CDEFD}"/>
              </a:ext>
            </a:extLst>
          </p:cNvPr>
          <p:cNvSpPr>
            <a:spLocks noGrp="1"/>
          </p:cNvSpPr>
          <p:nvPr>
            <p:ph type="title"/>
          </p:nvPr>
        </p:nvSpPr>
        <p:spPr/>
        <p:txBody>
          <a:bodyPr/>
          <a:lstStyle/>
          <a:p>
            <a:r>
              <a:rPr lang="en-GB" dirty="0" err="1">
                <a:solidFill>
                  <a:srgbClr val="FFFF00"/>
                </a:solidFill>
                <a:latin typeface="Century Gothic" panose="020B0502020202020204" pitchFamily="34" charset="0"/>
              </a:rPr>
              <a:t>Oradour</a:t>
            </a:r>
            <a:r>
              <a:rPr lang="en-GB" dirty="0">
                <a:solidFill>
                  <a:srgbClr val="FFFF00"/>
                </a:solidFill>
                <a:latin typeface="Century Gothic" panose="020B0502020202020204" pitchFamily="34" charset="0"/>
              </a:rPr>
              <a:t>-sur-</a:t>
            </a:r>
            <a:r>
              <a:rPr lang="en-GB" dirty="0" err="1">
                <a:solidFill>
                  <a:srgbClr val="FFFF00"/>
                </a:solidFill>
                <a:latin typeface="Century Gothic" panose="020B0502020202020204" pitchFamily="34" charset="0"/>
              </a:rPr>
              <a:t>Glane</a:t>
            </a:r>
            <a:endParaRPr lang="en-GB" dirty="0"/>
          </a:p>
        </p:txBody>
      </p:sp>
      <p:pic>
        <p:nvPicPr>
          <p:cNvPr id="5" name="Content Placeholder 4">
            <a:extLst>
              <a:ext uri="{FF2B5EF4-FFF2-40B4-BE49-F238E27FC236}">
                <a16:creationId xmlns:a16="http://schemas.microsoft.com/office/drawing/2014/main" id="{7BFEED61-6623-A146-8A6E-95C4D145EB18}"/>
              </a:ext>
            </a:extLst>
          </p:cNvPr>
          <p:cNvPicPr>
            <a:picLocks noGrp="1" noChangeAspect="1"/>
          </p:cNvPicPr>
          <p:nvPr>
            <p:ph idx="1"/>
          </p:nvPr>
        </p:nvPicPr>
        <p:blipFill>
          <a:blip r:embed="rId2"/>
          <a:stretch>
            <a:fillRect/>
          </a:stretch>
        </p:blipFill>
        <p:spPr>
          <a:xfrm>
            <a:off x="1254919" y="1676400"/>
            <a:ext cx="6634162" cy="4422775"/>
          </a:xfrm>
        </p:spPr>
      </p:pic>
    </p:spTree>
    <p:extLst>
      <p:ext uri="{BB962C8B-B14F-4D97-AF65-F5344CB8AC3E}">
        <p14:creationId xmlns:p14="http://schemas.microsoft.com/office/powerpoint/2010/main" val="2529670894"/>
      </p:ext>
    </p:extLst>
  </p:cSld>
  <p:clrMapOvr>
    <a:masterClrMapping/>
  </p:clrMapOvr>
</p:sld>
</file>

<file path=ppt/theme/theme1.xml><?xml version="1.0" encoding="utf-8"?>
<a:theme xmlns:a="http://schemas.openxmlformats.org/drawingml/2006/main" name="Clouds">
  <a:themeElements>
    <a:clrScheme name="Clouds 1">
      <a:dk1>
        <a:srgbClr val="4D4D4D"/>
      </a:dk1>
      <a:lt1>
        <a:srgbClr val="FFFFFF"/>
      </a:lt1>
      <a:dk2>
        <a:srgbClr val="0000A4"/>
      </a:dk2>
      <a:lt2>
        <a:srgbClr val="B7E7FF"/>
      </a:lt2>
      <a:accent1>
        <a:srgbClr val="0099CC"/>
      </a:accent1>
      <a:accent2>
        <a:srgbClr val="00CC99"/>
      </a:accent2>
      <a:accent3>
        <a:srgbClr val="AAAACF"/>
      </a:accent3>
      <a:accent4>
        <a:srgbClr val="DADADA"/>
      </a:accent4>
      <a:accent5>
        <a:srgbClr val="AACAE2"/>
      </a:accent5>
      <a:accent6>
        <a:srgbClr val="00B98A"/>
      </a:accent6>
      <a:hlink>
        <a:srgbClr val="FFCC00"/>
      </a:hlink>
      <a:folHlink>
        <a:srgbClr val="EE941C"/>
      </a:folHlink>
    </a:clrScheme>
    <a:fontScheme name="Cloud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76200" cap="flat" cmpd="sng" algn="ctr">
          <a:solidFill>
            <a:schemeClr val="tx2"/>
          </a:solidFill>
          <a:prstDash val="solid"/>
          <a:round/>
          <a:headEnd type="none" w="med" len="med"/>
          <a:tailEnd type="triangle" w="med" len="med"/>
        </a:ln>
        <a:effectLst>
          <a:outerShdw blurRad="63500" dist="71842" dir="2700000" algn="ctr" rotWithShape="0">
            <a:schemeClr val="bg2"/>
          </a:outerShdw>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a:ln>
              <a:noFill/>
            </a:ln>
            <a:solidFill>
              <a:schemeClr val="tx1"/>
            </a:solidFill>
            <a:effectLst/>
            <a:latin typeface="Arial" pitchFamily="-128" charset="0"/>
          </a:defRPr>
        </a:defPPr>
      </a:lstStyle>
    </a:spDef>
    <a:lnDef>
      <a:spPr bwMode="auto">
        <a:xfrm>
          <a:off x="0" y="0"/>
          <a:ext cx="1" cy="1"/>
        </a:xfrm>
        <a:custGeom>
          <a:avLst/>
          <a:gdLst/>
          <a:ahLst/>
          <a:cxnLst/>
          <a:rect l="0" t="0" r="0" b="0"/>
          <a:pathLst/>
        </a:custGeom>
        <a:solidFill>
          <a:schemeClr val="accent1"/>
        </a:solidFill>
        <a:ln w="76200" cap="flat" cmpd="sng" algn="ctr">
          <a:solidFill>
            <a:schemeClr val="tx2"/>
          </a:solidFill>
          <a:prstDash val="solid"/>
          <a:round/>
          <a:headEnd type="none" w="med" len="med"/>
          <a:tailEnd type="triangle" w="med" len="med"/>
        </a:ln>
        <a:effectLst>
          <a:outerShdw blurRad="63500" dist="71842" dir="2700000" algn="ctr" rotWithShape="0">
            <a:schemeClr val="bg2"/>
          </a:outerShdw>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a:ln>
              <a:noFill/>
            </a:ln>
            <a:solidFill>
              <a:schemeClr val="tx1"/>
            </a:solidFill>
            <a:effectLst/>
            <a:latin typeface="Arial" pitchFamily="-128" charset="0"/>
          </a:defRPr>
        </a:defPPr>
      </a:lstStyle>
    </a:lnDef>
  </a:objectDefaults>
  <a:extraClrSchemeLst>
    <a:extraClrScheme>
      <a:clrScheme name="Clouds 1">
        <a:dk1>
          <a:srgbClr val="4D4D4D"/>
        </a:dk1>
        <a:lt1>
          <a:srgbClr val="FFFFFF"/>
        </a:lt1>
        <a:dk2>
          <a:srgbClr val="0000A4"/>
        </a:dk2>
        <a:lt2>
          <a:srgbClr val="B7E7FF"/>
        </a:lt2>
        <a:accent1>
          <a:srgbClr val="0099CC"/>
        </a:accent1>
        <a:accent2>
          <a:srgbClr val="00CC99"/>
        </a:accent2>
        <a:accent3>
          <a:srgbClr val="AAAACF"/>
        </a:accent3>
        <a:accent4>
          <a:srgbClr val="DADADA"/>
        </a:accent4>
        <a:accent5>
          <a:srgbClr val="AACAE2"/>
        </a:accent5>
        <a:accent6>
          <a:srgbClr val="00B98A"/>
        </a:accent6>
        <a:hlink>
          <a:srgbClr val="FFCC00"/>
        </a:hlink>
        <a:folHlink>
          <a:srgbClr val="EE941C"/>
        </a:folHlink>
      </a:clrScheme>
      <a:clrMap bg1="dk2" tx1="lt1" bg2="dk1" tx2="lt2" accent1="accent1" accent2="accent2" accent3="accent3" accent4="accent4" accent5="accent5" accent6="accent6" hlink="hlink" folHlink="folHlink"/>
    </a:extraClrScheme>
    <a:extraClrScheme>
      <a:clrScheme name="Clouds 2">
        <a:dk1>
          <a:srgbClr val="000066"/>
        </a:dk1>
        <a:lt1>
          <a:srgbClr val="FFFFFF"/>
        </a:lt1>
        <a:dk2>
          <a:srgbClr val="00A2DC"/>
        </a:dk2>
        <a:lt2>
          <a:srgbClr val="FFFFFF"/>
        </a:lt2>
        <a:accent1>
          <a:srgbClr val="0079A4"/>
        </a:accent1>
        <a:accent2>
          <a:srgbClr val="33CCCC"/>
        </a:accent2>
        <a:accent3>
          <a:srgbClr val="AACEEB"/>
        </a:accent3>
        <a:accent4>
          <a:srgbClr val="DADADA"/>
        </a:accent4>
        <a:accent5>
          <a:srgbClr val="AABECF"/>
        </a:accent5>
        <a:accent6>
          <a:srgbClr val="2DB9B9"/>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Clouds 3">
        <a:dk1>
          <a:srgbClr val="010199"/>
        </a:dk1>
        <a:lt1>
          <a:srgbClr val="FFFFFF"/>
        </a:lt1>
        <a:dk2>
          <a:srgbClr val="000092"/>
        </a:dk2>
        <a:lt2>
          <a:srgbClr val="CCFFFF"/>
        </a:lt2>
        <a:accent1>
          <a:srgbClr val="66CCFF"/>
        </a:accent1>
        <a:accent2>
          <a:srgbClr val="2EBDBA"/>
        </a:accent2>
        <a:accent3>
          <a:srgbClr val="AAAAC7"/>
        </a:accent3>
        <a:accent4>
          <a:srgbClr val="DADADA"/>
        </a:accent4>
        <a:accent5>
          <a:srgbClr val="B8E2FF"/>
        </a:accent5>
        <a:accent6>
          <a:srgbClr val="29ABA8"/>
        </a:accent6>
        <a:hlink>
          <a:srgbClr val="66FFFF"/>
        </a:hlink>
        <a:folHlink>
          <a:srgbClr val="CC99FF"/>
        </a:folHlink>
      </a:clrScheme>
      <a:clrMap bg1="dk2" tx1="lt1" bg2="dk1" tx2="lt2" accent1="accent1" accent2="accent2" accent3="accent3" accent4="accent4" accent5="accent5" accent6="accent6" hlink="hlink" folHlink="folHlink"/>
    </a:extraClrScheme>
    <a:extraClrScheme>
      <a:clrScheme name="Clouds 4">
        <a:dk1>
          <a:srgbClr val="000000"/>
        </a:dk1>
        <a:lt1>
          <a:srgbClr val="FFFFFF"/>
        </a:lt1>
        <a:dk2>
          <a:srgbClr val="006A67"/>
        </a:dk2>
        <a:lt2>
          <a:srgbClr val="FFFFCC"/>
        </a:lt2>
        <a:accent1>
          <a:srgbClr val="33CCCC"/>
        </a:accent1>
        <a:accent2>
          <a:srgbClr val="6D6FC7"/>
        </a:accent2>
        <a:accent3>
          <a:srgbClr val="AAB9B8"/>
        </a:accent3>
        <a:accent4>
          <a:srgbClr val="DADADA"/>
        </a:accent4>
        <a:accent5>
          <a:srgbClr val="ADE2E2"/>
        </a:accent5>
        <a:accent6>
          <a:srgbClr val="6264B4"/>
        </a:accent6>
        <a:hlink>
          <a:srgbClr val="00FFFF"/>
        </a:hlink>
        <a:folHlink>
          <a:srgbClr val="00CC66"/>
        </a:folHlink>
      </a:clrScheme>
      <a:clrMap bg1="dk2" tx1="lt1" bg2="dk1" tx2="lt2" accent1="accent1" accent2="accent2" accent3="accent3" accent4="accent4" accent5="accent5" accent6="accent6" hlink="hlink" folHlink="folHlink"/>
    </a:extraClrScheme>
    <a:extraClrScheme>
      <a:clrScheme name="Clouds 5">
        <a:dk1>
          <a:srgbClr val="4D4D4D"/>
        </a:dk1>
        <a:lt1>
          <a:srgbClr val="FFFFFF"/>
        </a:lt1>
        <a:dk2>
          <a:srgbClr val="650BB7"/>
        </a:dk2>
        <a:lt2>
          <a:srgbClr val="FFFFFF"/>
        </a:lt2>
        <a:accent1>
          <a:srgbClr val="FF66FF"/>
        </a:accent1>
        <a:accent2>
          <a:srgbClr val="666699"/>
        </a:accent2>
        <a:accent3>
          <a:srgbClr val="B8AAD8"/>
        </a:accent3>
        <a:accent4>
          <a:srgbClr val="DADADA"/>
        </a:accent4>
        <a:accent5>
          <a:srgbClr val="FFB8FF"/>
        </a:accent5>
        <a:accent6>
          <a:srgbClr val="5C5C8A"/>
        </a:accent6>
        <a:hlink>
          <a:srgbClr val="E9E9FF"/>
        </a:hlink>
        <a:folHlink>
          <a:srgbClr val="CCECFF"/>
        </a:folHlink>
      </a:clrScheme>
      <a:clrMap bg1="dk2" tx1="lt1" bg2="dk1" tx2="lt2" accent1="accent1" accent2="accent2" accent3="accent3" accent4="accent4" accent5="accent5" accent6="accent6" hlink="hlink" folHlink="folHlink"/>
    </a:extraClrScheme>
    <a:extraClrScheme>
      <a:clrScheme name="Clouds 6">
        <a:dk1>
          <a:srgbClr val="FFFFFF"/>
        </a:dk1>
        <a:lt1>
          <a:srgbClr val="FFFFFF"/>
        </a:lt1>
        <a:dk2>
          <a:srgbClr val="005000"/>
        </a:dk2>
        <a:lt2>
          <a:srgbClr val="DCEAAE"/>
        </a:lt2>
        <a:accent1>
          <a:srgbClr val="99CC00"/>
        </a:accent1>
        <a:accent2>
          <a:srgbClr val="6F801A"/>
        </a:accent2>
        <a:accent3>
          <a:srgbClr val="AAB3AA"/>
        </a:accent3>
        <a:accent4>
          <a:srgbClr val="DADADA"/>
        </a:accent4>
        <a:accent5>
          <a:srgbClr val="CAE2AA"/>
        </a:accent5>
        <a:accent6>
          <a:srgbClr val="647316"/>
        </a:accent6>
        <a:hlink>
          <a:srgbClr val="FFFFCC"/>
        </a:hlink>
        <a:folHlink>
          <a:srgbClr val="CCCC00"/>
        </a:folHlink>
      </a:clrScheme>
      <a:clrMap bg1="dk2" tx1="lt1" bg2="dk1" tx2="lt2" accent1="accent1" accent2="accent2" accent3="accent3" accent4="accent4" accent5="accent5" accent6="accent6" hlink="hlink" folHlink="folHlink"/>
    </a:extraClrScheme>
    <a:extraClrScheme>
      <a:clrScheme name="Clouds 7">
        <a:dk1>
          <a:srgbClr val="4F4F77"/>
        </a:dk1>
        <a:lt1>
          <a:srgbClr val="FFFFFF"/>
        </a:lt1>
        <a:dk2>
          <a:srgbClr val="7979A5"/>
        </a:dk2>
        <a:lt2>
          <a:srgbClr val="F3F3FF"/>
        </a:lt2>
        <a:accent1>
          <a:srgbClr val="5D5D8B"/>
        </a:accent1>
        <a:accent2>
          <a:srgbClr val="66CCFF"/>
        </a:accent2>
        <a:accent3>
          <a:srgbClr val="BEBECF"/>
        </a:accent3>
        <a:accent4>
          <a:srgbClr val="DADADA"/>
        </a:accent4>
        <a:accent5>
          <a:srgbClr val="B6B6C4"/>
        </a:accent5>
        <a:accent6>
          <a:srgbClr val="5CB9E7"/>
        </a:accent6>
        <a:hlink>
          <a:srgbClr val="CCECFF"/>
        </a:hlink>
        <a:folHlink>
          <a:srgbClr val="FFFFCC"/>
        </a:folHlink>
      </a:clrScheme>
      <a:clrMap bg1="dk2" tx1="lt1" bg2="dk1" tx2="lt2" accent1="accent1" accent2="accent2" accent3="accent3" accent4="accent4" accent5="accent5" accent6="accent6" hlink="hlink" folHlink="folHlink"/>
    </a:extraClrScheme>
    <a:extraClrScheme>
      <a:clrScheme name="Clouds 8">
        <a:dk1>
          <a:srgbClr val="000000"/>
        </a:dk1>
        <a:lt1>
          <a:srgbClr val="B9B9B9"/>
        </a:lt1>
        <a:dk2>
          <a:srgbClr val="8A8472"/>
        </a:dk2>
        <a:lt2>
          <a:srgbClr val="4D4D4D"/>
        </a:lt2>
        <a:accent1>
          <a:srgbClr val="EDEEE2"/>
        </a:accent1>
        <a:accent2>
          <a:srgbClr val="7FAA7E"/>
        </a:accent2>
        <a:accent3>
          <a:srgbClr val="D9D9D9"/>
        </a:accent3>
        <a:accent4>
          <a:srgbClr val="000000"/>
        </a:accent4>
        <a:accent5>
          <a:srgbClr val="F4F5EE"/>
        </a:accent5>
        <a:accent6>
          <a:srgbClr val="729A72"/>
        </a:accent6>
        <a:hlink>
          <a:srgbClr val="008000"/>
        </a:hlink>
        <a:folHlink>
          <a:srgbClr val="989400"/>
        </a:folHlink>
      </a:clrScheme>
      <a:clrMap bg1="lt1" tx1="dk1" bg2="lt2" tx2="dk2" accent1="accent1" accent2="accent2" accent3="accent3" accent4="accent4" accent5="accent5" accent6="accent6" hlink="hlink" folHlink="folHlink"/>
    </a:extraClrScheme>
    <a:extraClrScheme>
      <a:clrScheme name="Clouds 9">
        <a:dk1>
          <a:srgbClr val="000000"/>
        </a:dk1>
        <a:lt1>
          <a:srgbClr val="FEA24E"/>
        </a:lt1>
        <a:dk2>
          <a:srgbClr val="CC6600"/>
        </a:dk2>
        <a:lt2>
          <a:srgbClr val="808080"/>
        </a:lt2>
        <a:accent1>
          <a:srgbClr val="FBEECD"/>
        </a:accent1>
        <a:accent2>
          <a:srgbClr val="ECD044"/>
        </a:accent2>
        <a:accent3>
          <a:srgbClr val="FECEB2"/>
        </a:accent3>
        <a:accent4>
          <a:srgbClr val="000000"/>
        </a:accent4>
        <a:accent5>
          <a:srgbClr val="FDF5E3"/>
        </a:accent5>
        <a:accent6>
          <a:srgbClr val="D6BC3D"/>
        </a:accent6>
        <a:hlink>
          <a:srgbClr val="E42B00"/>
        </a:hlink>
        <a:folHlink>
          <a:srgbClr val="996633"/>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8</TotalTime>
  <Words>25928</Words>
  <Application>Microsoft Office PowerPoint</Application>
  <PresentationFormat>On-screen Show (4:3)</PresentationFormat>
  <Paragraphs>498</Paragraphs>
  <Slides>43</Slides>
  <Notes>27</Notes>
  <HiddenSlides>0</HiddenSlides>
  <MMClips>1</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43</vt:i4>
      </vt:variant>
    </vt:vector>
  </HeadingPairs>
  <TitlesOfParts>
    <vt:vector size="48" baseType="lpstr">
      <vt:lpstr>Arial</vt:lpstr>
      <vt:lpstr>Calibri</vt:lpstr>
      <vt:lpstr>Century Gothic</vt:lpstr>
      <vt:lpstr>Wingdings</vt:lpstr>
      <vt:lpstr>Clouds</vt:lpstr>
      <vt:lpstr>Roman Occupation:  harsh, oppressive, exploitative</vt:lpstr>
      <vt:lpstr>This is how it was</vt:lpstr>
      <vt:lpstr>The good news of the kingdom</vt:lpstr>
      <vt:lpstr>What was Jesus’ plan?</vt:lpstr>
      <vt:lpstr>The morality of revenge </vt:lpstr>
      <vt:lpstr>How does it work?</vt:lpstr>
      <vt:lpstr>Do not resist an evil doer</vt:lpstr>
      <vt:lpstr>The Oradour-sur-Glane massacre</vt:lpstr>
      <vt:lpstr>Oradour-sur-Glane</vt:lpstr>
      <vt:lpstr>Need for a God of justice</vt:lpstr>
      <vt:lpstr>‘Vengeance is mine’ says the Lord</vt:lpstr>
      <vt:lpstr>Jewish approach</vt:lpstr>
      <vt:lpstr>God of compassion and justice</vt:lpstr>
      <vt:lpstr>How does that work?</vt:lpstr>
      <vt:lpstr>Divine mercy and justice</vt:lpstr>
      <vt:lpstr>What is God like?</vt:lpstr>
      <vt:lpstr>Jesus and the law</vt:lpstr>
      <vt:lpstr>Political program</vt:lpstr>
      <vt:lpstr>Political program</vt:lpstr>
      <vt:lpstr>Jesus was applying the Mosaic law to his own time</vt:lpstr>
      <vt:lpstr>Someone hurts you</vt:lpstr>
      <vt:lpstr>Someone hurts someone else</vt:lpstr>
      <vt:lpstr>Forgiveness</vt:lpstr>
      <vt:lpstr>Non violence resistance </vt:lpstr>
      <vt:lpstr>Some quotes from Gandhi</vt:lpstr>
      <vt:lpstr>PowerPoint Presentation</vt:lpstr>
      <vt:lpstr>Martin Luther King Jnr</vt:lpstr>
      <vt:lpstr>PowerPoint Presentation</vt:lpstr>
      <vt:lpstr>PowerPoint Presentation</vt:lpstr>
      <vt:lpstr>An incident from Josephus</vt:lpstr>
      <vt:lpstr>PowerPoint Presentation</vt:lpstr>
      <vt:lpstr>An incident from Josephus</vt:lpstr>
      <vt:lpstr>PowerPoint Presentation</vt:lpstr>
      <vt:lpstr>Wanted to make Jesus ‘king’</vt:lpstr>
      <vt:lpstr>Messianic secret</vt:lpstr>
      <vt:lpstr>What was the messianic mission?</vt:lpstr>
      <vt:lpstr>PowerPoint Presentation</vt:lpstr>
      <vt:lpstr>Jesus came into conflict with some religious leaders</vt:lpstr>
      <vt:lpstr>Who are these religious groups?</vt:lpstr>
      <vt:lpstr>What is going on here?</vt:lpstr>
      <vt:lpstr>PowerPoint Presentation</vt:lpstr>
      <vt:lpstr>The conflict in context</vt:lpstr>
      <vt:lpstr>Why does the New Testament appear to be anti-Jewish?</vt:lpstr>
    </vt:vector>
  </TitlesOfParts>
  <Company>Brampton College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Chris Le Bas</dc:creator>
  <cp:lastModifiedBy>Chris Le Bas</cp:lastModifiedBy>
  <cp:revision>2</cp:revision>
  <dcterms:created xsi:type="dcterms:W3CDTF">2022-08-20T11:04:00Z</dcterms:created>
  <dcterms:modified xsi:type="dcterms:W3CDTF">2022-08-20T11:12:46Z</dcterms:modified>
</cp:coreProperties>
</file>