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7"/>
  </p:notesMasterIdLst>
  <p:sldIdLst>
    <p:sldId id="257" r:id="rId2"/>
    <p:sldId id="934" r:id="rId3"/>
    <p:sldId id="500" r:id="rId4"/>
    <p:sldId id="501" r:id="rId5"/>
    <p:sldId id="534" r:id="rId6"/>
    <p:sldId id="502" r:id="rId7"/>
    <p:sldId id="885" r:id="rId8"/>
    <p:sldId id="1640" r:id="rId9"/>
    <p:sldId id="875" r:id="rId10"/>
    <p:sldId id="905" r:id="rId11"/>
    <p:sldId id="906" r:id="rId12"/>
    <p:sldId id="273" r:id="rId13"/>
    <p:sldId id="907" r:id="rId14"/>
    <p:sldId id="1462" r:id="rId15"/>
    <p:sldId id="364" r:id="rId16"/>
    <p:sldId id="365" r:id="rId17"/>
    <p:sldId id="1469" r:id="rId18"/>
    <p:sldId id="504" r:id="rId19"/>
    <p:sldId id="505" r:id="rId20"/>
    <p:sldId id="1501" r:id="rId21"/>
    <p:sldId id="1502" r:id="rId22"/>
    <p:sldId id="1505" r:id="rId23"/>
    <p:sldId id="509" r:id="rId24"/>
    <p:sldId id="1506" r:id="rId25"/>
    <p:sldId id="512" r:id="rId26"/>
    <p:sldId id="513" r:id="rId27"/>
    <p:sldId id="514" r:id="rId28"/>
    <p:sldId id="515" r:id="rId29"/>
    <p:sldId id="516" r:id="rId30"/>
    <p:sldId id="517" r:id="rId31"/>
    <p:sldId id="518" r:id="rId32"/>
    <p:sldId id="519" r:id="rId33"/>
    <p:sldId id="520" r:id="rId34"/>
    <p:sldId id="521" r:id="rId35"/>
    <p:sldId id="529" r:id="rId36"/>
    <p:sldId id="530" r:id="rId37"/>
    <p:sldId id="375" r:id="rId38"/>
    <p:sldId id="522" r:id="rId39"/>
    <p:sldId id="523" r:id="rId40"/>
    <p:sldId id="525" r:id="rId41"/>
    <p:sldId id="476" r:id="rId42"/>
    <p:sldId id="527" r:id="rId43"/>
    <p:sldId id="533" r:id="rId44"/>
    <p:sldId id="528" r:id="rId45"/>
    <p:sldId id="1681" r:id="rId46"/>
    <p:sldId id="259" r:id="rId47"/>
    <p:sldId id="258" r:id="rId48"/>
    <p:sldId id="1675" r:id="rId49"/>
    <p:sldId id="279" r:id="rId50"/>
    <p:sldId id="291" r:id="rId51"/>
    <p:sldId id="1473" r:id="rId52"/>
    <p:sldId id="1231" r:id="rId53"/>
    <p:sldId id="1232" r:id="rId54"/>
    <p:sldId id="1233" r:id="rId55"/>
    <p:sldId id="1235" r:id="rId56"/>
    <p:sldId id="1507" r:id="rId57"/>
    <p:sldId id="1234" r:id="rId58"/>
    <p:sldId id="292" r:id="rId59"/>
    <p:sldId id="1680" r:id="rId60"/>
    <p:sldId id="288" r:id="rId61"/>
    <p:sldId id="289" r:id="rId62"/>
    <p:sldId id="287" r:id="rId63"/>
    <p:sldId id="385" r:id="rId64"/>
    <p:sldId id="388" r:id="rId65"/>
    <p:sldId id="1510" r:id="rId66"/>
    <p:sldId id="360" r:id="rId67"/>
    <p:sldId id="1511" r:id="rId68"/>
    <p:sldId id="389" r:id="rId69"/>
    <p:sldId id="398" r:id="rId70"/>
    <p:sldId id="294" r:id="rId71"/>
    <p:sldId id="1629" r:id="rId72"/>
    <p:sldId id="301" r:id="rId73"/>
    <p:sldId id="300" r:id="rId74"/>
    <p:sldId id="318" r:id="rId75"/>
    <p:sldId id="1512"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D6CCD-A2ED-412E-B45D-66B3E40137A1}"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B4527-3F94-45B7-B51E-7849DDAB205F}" type="slidenum">
              <a:rPr lang="en-GB" smtClean="0"/>
              <a:t>‹#›</a:t>
            </a:fld>
            <a:endParaRPr lang="en-GB"/>
          </a:p>
        </p:txBody>
      </p:sp>
    </p:spTree>
    <p:extLst>
      <p:ext uri="{BB962C8B-B14F-4D97-AF65-F5344CB8AC3E}">
        <p14:creationId xmlns:p14="http://schemas.microsoft.com/office/powerpoint/2010/main" val="839148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rabbisacks.org/lead-serve-shoftim-5778/#_ftn5"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sefaria.org/Deuteronomy.17.19-20?lang=he-en&amp;utm_source=sef_linker" TargetMode="External"/><Relationship Id="rId4" Type="http://schemas.openxmlformats.org/officeDocument/2006/relationships/hyperlink" Target="http://rabbisacks.org/lead-serve-shoftim-5778/#_ftn6"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en.wikipedia.org/wiki/Philo#cite_note-0"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en.wikipedia.org/wiki/Philo#cite_note-4"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biblicalarchaeology.org/daily/people-cultures-in-the-bible/jesus-historical-jesus/did-jesus-exist/#note07"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www.biblicalarchaeology.org/daily/people-cultures-in-the-bible/jesus-historical-jesus/did-jesus-exist/#note08"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biblicalarchaeology.org/daily/people-cultures-in-the-bible/jesus-historical-jesus/did-jesus-exist/#note14" TargetMode="External"/><Relationship Id="rId7" Type="http://schemas.openxmlformats.org/officeDocument/2006/relationships/hyperlink" Target="https://www.biblicalarchaeology.org/daily/people-cultures-in-the-bible/jesus-historical-jesus/did-jesus-exist/#note18" TargetMode="External"/><Relationship Id="rId2" Type="http://schemas.openxmlformats.org/officeDocument/2006/relationships/slide" Target="../slides/slide54.xml"/><Relationship Id="rId1" Type="http://schemas.openxmlformats.org/officeDocument/2006/relationships/notesMaster" Target="../notesMasters/notesMaster1.xml"/><Relationship Id="rId6" Type="http://schemas.openxmlformats.org/officeDocument/2006/relationships/hyperlink" Target="https://www.biblicalarchaeology.org/daily/people-cultures-in-the-bible/jesus-historical-jesus/did-jesus-exist/#note17" TargetMode="External"/><Relationship Id="rId5" Type="http://schemas.openxmlformats.org/officeDocument/2006/relationships/hyperlink" Target="https://www.biblicalarchaeology.org/daily/people-cultures-in-the-bible/jesus-historical-jesus/did-jesus-exist/#note16" TargetMode="External"/><Relationship Id="rId4" Type="http://schemas.openxmlformats.org/officeDocument/2006/relationships/hyperlink" Target="https://www.biblicalarchaeology.org/daily/people-cultures-in-the-bible/jesus-historical-jesus/did-jesus-exist/#note15"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biblicalarchaeology.org/daily/people-cultures-in-the-bible/jesus-historical-jesus/did-jesus-exist/#note21"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biblicalarchaeology.org/daily/people-cultures-in-the-bible/jesus-historical-jesus/did-jesus-exist/#note22"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biblicalarchaeology.org/daily/people-cultures-in-the-bible/jesus-historical-jesus/did-jesus-exist/#note32"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en.wikipedia.org/wiki/Roman_Empire" TargetMode="External"/><Relationship Id="rId2" Type="http://schemas.openxmlformats.org/officeDocument/2006/relationships/slide" Target="../slides/slide73.xml"/><Relationship Id="rId1" Type="http://schemas.openxmlformats.org/officeDocument/2006/relationships/notesMaster" Target="../notesMasters/notesMaster1.xml"/><Relationship Id="rId4" Type="http://schemas.openxmlformats.org/officeDocument/2006/relationships/hyperlink" Target="https://en.wikipedia.org/wiki/Levant" TargetMode="Externa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4A5B18A-EF50-4B13-AE4C-29E80360D5F4}"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337062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u="none" strike="noStrike" kern="1200" dirty="0">
                <a:solidFill>
                  <a:schemeClr val="tx1"/>
                </a:solidFill>
                <a:effectLst/>
                <a:latin typeface="+mn-lt"/>
                <a:ea typeface="+mn-ea"/>
                <a:cs typeface="+mn-cs"/>
              </a:rPr>
              <a:t>Limitation</a:t>
            </a:r>
            <a:r>
              <a:rPr lang="en-GB" sz="1200" b="0" i="0" u="none" strike="noStrike" kern="1200" dirty="0">
                <a:solidFill>
                  <a:schemeClr val="tx1"/>
                </a:solidFill>
                <a:effectLst/>
                <a:latin typeface="+mn-lt"/>
                <a:ea typeface="+mn-ea"/>
                <a:cs typeface="+mn-cs"/>
              </a:rPr>
              <a:t>: Israel’s kings were the only rulers in the ancient world without the power to legislate.</a:t>
            </a:r>
            <a:r>
              <a:rPr lang="en-GB" sz="1200" b="0" i="0" u="none" strike="noStrike" kern="1200" dirty="0">
                <a:solidFill>
                  <a:schemeClr val="tx1"/>
                </a:solidFill>
                <a:effectLst/>
                <a:latin typeface="+mn-lt"/>
                <a:ea typeface="+mn-ea"/>
                <a:cs typeface="+mn-cs"/>
                <a:hlinkClick r:id="rId3"/>
              </a:rPr>
              <a:t>[5]</a:t>
            </a:r>
            <a:r>
              <a:rPr lang="en-GB" sz="1200" b="0" i="0" u="none" strike="noStrike" kern="1200" dirty="0">
                <a:solidFill>
                  <a:schemeClr val="tx1"/>
                </a:solidFill>
                <a:effectLst/>
                <a:latin typeface="+mn-lt"/>
                <a:ea typeface="+mn-ea"/>
                <a:cs typeface="+mn-cs"/>
              </a:rPr>
              <a:t> For us, the laws that matter come from God, not from human beings. To be sure, in Jewish law, kings may issue temporary regulations for the better ordering of society, but so may rabbis, courts, or local councils (the </a:t>
            </a:r>
            <a:r>
              <a:rPr lang="en-GB" sz="1200" b="0" i="1" u="none" strike="noStrike" kern="1200" dirty="0" err="1">
                <a:solidFill>
                  <a:schemeClr val="tx1"/>
                </a:solidFill>
                <a:effectLst/>
                <a:latin typeface="+mn-lt"/>
                <a:ea typeface="+mn-ea"/>
                <a:cs typeface="+mn-cs"/>
              </a:rPr>
              <a:t>shiva</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tuvei</a:t>
            </a:r>
            <a:r>
              <a:rPr lang="en-GB" sz="1200" b="0" i="1" u="none" strike="noStrike" kern="1200" dirty="0">
                <a:solidFill>
                  <a:schemeClr val="tx1"/>
                </a:solidFill>
                <a:effectLst/>
                <a:latin typeface="+mn-lt"/>
                <a:ea typeface="+mn-ea"/>
                <a:cs typeface="+mn-cs"/>
              </a:rPr>
              <a:t> ha-</a:t>
            </a:r>
            <a:r>
              <a:rPr lang="en-GB" sz="1200" b="0" i="1" u="none" strike="noStrike" kern="1200" dirty="0" err="1">
                <a:solidFill>
                  <a:schemeClr val="tx1"/>
                </a:solidFill>
                <a:effectLst/>
                <a:latin typeface="+mn-lt"/>
                <a:ea typeface="+mn-ea"/>
                <a:cs typeface="+mn-cs"/>
              </a:rPr>
              <a:t>ir</a:t>
            </a:r>
            <a:r>
              <a:rPr lang="en-GB" sz="1200" b="0" i="0" u="none" strike="noStrike" kern="1200" dirty="0">
                <a:solidFill>
                  <a:schemeClr val="tx1"/>
                </a:solidFill>
                <a:effectLst/>
                <a:latin typeface="+mn-lt"/>
                <a:ea typeface="+mn-ea"/>
                <a:cs typeface="+mn-cs"/>
              </a:rPr>
              <a:t>).</a:t>
            </a:r>
          </a:p>
          <a:p>
            <a:r>
              <a:rPr lang="en-GB" sz="1200" b="0" i="1" u="none" strike="noStrike" kern="1200" dirty="0">
                <a:solidFill>
                  <a:schemeClr val="tx1"/>
                </a:solidFill>
                <a:effectLst/>
                <a:latin typeface="+mn-lt"/>
                <a:ea typeface="+mn-ea"/>
                <a:cs typeface="+mn-cs"/>
              </a:rPr>
              <a:t>Secularisation</a:t>
            </a:r>
            <a:r>
              <a:rPr lang="en-GB" sz="1200" b="0" i="0" u="none" strike="noStrike" kern="1200" dirty="0">
                <a:solidFill>
                  <a:schemeClr val="tx1"/>
                </a:solidFill>
                <a:effectLst/>
                <a:latin typeface="+mn-lt"/>
                <a:ea typeface="+mn-ea"/>
                <a:cs typeface="+mn-cs"/>
              </a:rPr>
              <a:t>: in Judaism, kings were not high priests and high priests were not kings. Jews were the first people to create a “separation of powers,” a doctrine normally attributed to Montesquieu in the eighteenth century. When some of the Hasmonean rulers sought to combine the two offices, the Talmud records the objection of the sages: “Let the royal crown be sufficient for you; leave the priestly crown to the descendants of Aaron.”</a:t>
            </a:r>
            <a:r>
              <a:rPr lang="en-GB" sz="1200" b="0" i="0" u="none" strike="noStrike" kern="1200" dirty="0">
                <a:solidFill>
                  <a:schemeClr val="tx1"/>
                </a:solidFill>
                <a:effectLst/>
                <a:latin typeface="+mn-lt"/>
                <a:ea typeface="+mn-ea"/>
                <a:cs typeface="+mn-cs"/>
                <a:hlinkClick r:id="rId4"/>
              </a:rPr>
              <a:t>[6]</a:t>
            </a:r>
            <a:endParaRPr lang="en-GB" sz="1200" b="0" i="0" u="none" strike="noStrike" kern="1200" dirty="0">
              <a:solidFill>
                <a:schemeClr val="tx1"/>
              </a:solidFill>
              <a:effectLst/>
              <a:latin typeface="+mn-lt"/>
              <a:ea typeface="+mn-ea"/>
              <a:cs typeface="+mn-cs"/>
            </a:endParaRPr>
          </a:p>
          <a:p>
            <a:r>
              <a:rPr lang="en-GB" sz="1200" b="0" i="1" u="none" strike="noStrike" kern="1200" dirty="0">
                <a:solidFill>
                  <a:schemeClr val="tx1"/>
                </a:solidFill>
                <a:effectLst/>
                <a:latin typeface="+mn-lt"/>
                <a:ea typeface="+mn-ea"/>
                <a:cs typeface="+mn-cs"/>
              </a:rPr>
              <a:t>Transformation</a:t>
            </a:r>
            <a:r>
              <a:rPr lang="en-GB" sz="1200" b="0" i="0" u="none" strike="noStrike" kern="1200" dirty="0">
                <a:solidFill>
                  <a:schemeClr val="tx1"/>
                </a:solidFill>
                <a:effectLst/>
                <a:latin typeface="+mn-lt"/>
                <a:ea typeface="+mn-ea"/>
                <a:cs typeface="+mn-cs"/>
              </a:rPr>
              <a:t>: fundamental to Judaism is the idea of servant leadership. There is a wonderful statement of it in our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The king must have his own </a:t>
            </a:r>
            <a:r>
              <a:rPr lang="en-GB" sz="1200" b="0" i="0" u="none" strike="noStrike" kern="1200" dirty="0" err="1">
                <a:solidFill>
                  <a:schemeClr val="tx1"/>
                </a:solidFill>
                <a:effectLst/>
                <a:latin typeface="+mn-lt"/>
                <a:ea typeface="+mn-ea"/>
                <a:cs typeface="+mn-cs"/>
              </a:rPr>
              <a:t>sefer</a:t>
            </a:r>
            <a:r>
              <a:rPr lang="en-GB" sz="1200" b="0" i="0" u="none" strike="noStrike" kern="1200" dirty="0">
                <a:solidFill>
                  <a:schemeClr val="tx1"/>
                </a:solidFill>
                <a:effectLst/>
                <a:latin typeface="+mn-lt"/>
                <a:ea typeface="+mn-ea"/>
                <a:cs typeface="+mn-cs"/>
              </a:rPr>
              <a:t> Torah, “and he shall read from it all the days of his life …</a:t>
            </a:r>
            <a:r>
              <a:rPr lang="en-GB" sz="1200" b="1" i="0" u="none" strike="noStrike" kern="1200" baseline="30000" dirty="0">
                <a:solidFill>
                  <a:schemeClr val="tx1"/>
                </a:solidFill>
                <a:effectLst/>
                <a:latin typeface="+mn-lt"/>
                <a:ea typeface="+mn-ea"/>
                <a:cs typeface="+mn-cs"/>
              </a:rPr>
              <a:t> </a:t>
            </a:r>
            <a:r>
              <a:rPr lang="en-GB" sz="1200" b="0" i="1" u="none" strike="noStrike" kern="1200" dirty="0">
                <a:solidFill>
                  <a:schemeClr val="tx1"/>
                </a:solidFill>
                <a:effectLst/>
                <a:latin typeface="+mn-lt"/>
                <a:ea typeface="+mn-ea"/>
                <a:cs typeface="+mn-cs"/>
              </a:rPr>
              <a:t>not considering himself superior to his kinsfolk</a:t>
            </a:r>
            <a:r>
              <a:rPr lang="en-GB" sz="1200" b="0" i="0" u="none" strike="noStrike" kern="1200" dirty="0">
                <a:solidFill>
                  <a:schemeClr val="tx1"/>
                </a:solidFill>
                <a:effectLst/>
                <a:latin typeface="+mn-lt"/>
                <a:ea typeface="+mn-ea"/>
                <a:cs typeface="+mn-cs"/>
              </a:rPr>
              <a:t>, or straying from the commandments to the right or to the left” (</a:t>
            </a:r>
            <a:r>
              <a:rPr lang="en-GB" sz="1200" b="0" i="0" u="none" strike="noStrike" kern="1200" dirty="0">
                <a:solidFill>
                  <a:schemeClr val="tx1"/>
                </a:solidFill>
                <a:effectLst/>
                <a:latin typeface="+mn-lt"/>
                <a:ea typeface="+mn-ea"/>
                <a:cs typeface="+mn-cs"/>
                <a:hlinkClick r:id="rId5"/>
              </a:rPr>
              <a:t>Deut. 17:19-20</a:t>
            </a:r>
            <a:r>
              <a:rPr lang="en-GB" sz="1200" b="0" i="0" u="none" strike="noStrike" kern="1200" dirty="0">
                <a:solidFill>
                  <a:schemeClr val="tx1"/>
                </a:solidFill>
                <a:effectLst/>
                <a:latin typeface="+mn-lt"/>
                <a:ea typeface="+mn-ea"/>
                <a:cs typeface="+mn-cs"/>
              </a:rPr>
              <a:t>). Humility is the essence of royalty, because to lead is to serve.</a:t>
            </a:r>
          </a:p>
          <a:p>
            <a:br>
              <a:rPr lang="en-GB" dirty="0"/>
            </a:b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118273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Arial" pitchFamily="-128" charset="0"/>
                <a:ea typeface="ＭＳ Ｐゴシック" pitchFamily="-68" charset="-128"/>
                <a:cs typeface="ＭＳ Ｐゴシック" pitchFamily="-68" charset="-128"/>
              </a:rPr>
              <a:t>In 6th century BCE, Assyrian king </a:t>
            </a:r>
            <a:r>
              <a:rPr lang="en-US" sz="1200" b="0" i="0" kern="1200" dirty="0" err="1">
                <a:solidFill>
                  <a:schemeClr val="tx1"/>
                </a:solidFill>
                <a:effectLst/>
                <a:latin typeface="Arial" pitchFamily="-128" charset="0"/>
                <a:ea typeface="ＭＳ Ｐゴシック" pitchFamily="-68" charset="-128"/>
                <a:cs typeface="ＭＳ Ｐゴシック" pitchFamily="-68" charset="-128"/>
              </a:rPr>
              <a:t>Tiglathpileser</a:t>
            </a:r>
            <a:r>
              <a:rPr lang="en-US" sz="1200" b="0" i="0" kern="1200" dirty="0">
                <a:solidFill>
                  <a:schemeClr val="tx1"/>
                </a:solidFill>
                <a:effectLst/>
                <a:latin typeface="Arial" pitchFamily="-128" charset="0"/>
                <a:ea typeface="ＭＳ Ｐゴシック" pitchFamily="-68" charset="-128"/>
                <a:cs typeface="ＭＳ Ｐゴシック" pitchFamily="-68" charset="-128"/>
              </a:rPr>
              <a:t> III strengthens Assyria and establishes it as a great empire to be reckoned with. (Eventually, Assyria will even challenge the mighty Egypt.) He also introduces a very interesting way of dealing with conquered peoples. It’s called exile . To pacify the lands they invade, the Assyrians take the indigenous people, move them someplace else, and bring others to take their place. By the time the exiles figure out where they are, decades pass and they don’t remember to rebel any more.</a:t>
            </a:r>
          </a:p>
          <a:p>
            <a:pPr fontAlgn="base"/>
            <a:r>
              <a:rPr lang="en-US" sz="1200" b="0" i="0" kern="1200" dirty="0">
                <a:solidFill>
                  <a:schemeClr val="tx1"/>
                </a:solidFill>
                <a:effectLst/>
                <a:latin typeface="Arial" pitchFamily="-128" charset="0"/>
                <a:ea typeface="ＭＳ Ｐゴシック" pitchFamily="-68" charset="-128"/>
                <a:cs typeface="ＭＳ Ｐゴシック" pitchFamily="-68" charset="-128"/>
              </a:rPr>
              <a:t>Starting around 575 BCE, as a way of pacifying the northern kingdom, </a:t>
            </a:r>
            <a:r>
              <a:rPr lang="en-US" sz="1200" b="0" i="0" kern="1200" dirty="0" err="1">
                <a:solidFill>
                  <a:schemeClr val="tx1"/>
                </a:solidFill>
                <a:effectLst/>
                <a:latin typeface="Arial" pitchFamily="-128" charset="0"/>
                <a:ea typeface="ＭＳ Ｐゴシック" pitchFamily="-68" charset="-128"/>
                <a:cs typeface="ＭＳ Ｐゴシック" pitchFamily="-68" charset="-128"/>
              </a:rPr>
              <a:t>Tiglathpileser</a:t>
            </a:r>
            <a:r>
              <a:rPr lang="en-US" sz="1200" b="0" i="0" kern="1200" dirty="0">
                <a:solidFill>
                  <a:schemeClr val="tx1"/>
                </a:solidFill>
                <a:effectLst/>
                <a:latin typeface="Arial" pitchFamily="-128" charset="0"/>
                <a:ea typeface="ＭＳ Ｐゴシック" pitchFamily="-68" charset="-128"/>
                <a:cs typeface="ＭＳ Ｐゴシック" pitchFamily="-68" charset="-128"/>
              </a:rPr>
              <a:t> takes over the lands belonging to the tribes of Zebulun and Naphtali, and exiles them.</a:t>
            </a:r>
          </a:p>
          <a:p>
            <a:pPr fontAlgn="base"/>
            <a:r>
              <a:rPr lang="en-US" sz="1200" b="0" i="0" kern="1200" dirty="0">
                <a:solidFill>
                  <a:schemeClr val="tx1"/>
                </a:solidFill>
                <a:effectLst/>
                <a:latin typeface="Arial" pitchFamily="-128" charset="0"/>
                <a:ea typeface="ＭＳ Ｐゴシック" pitchFamily="-68" charset="-128"/>
                <a:cs typeface="ＭＳ Ｐゴシック" pitchFamily="-68" charset="-128"/>
              </a:rPr>
              <a:t>Then, </a:t>
            </a:r>
            <a:r>
              <a:rPr lang="en-US" sz="1200" b="0" i="0" kern="1200" dirty="0" err="1">
                <a:solidFill>
                  <a:schemeClr val="tx1"/>
                </a:solidFill>
                <a:effectLst/>
                <a:latin typeface="Arial" pitchFamily="-128" charset="0"/>
                <a:ea typeface="ＭＳ Ｐゴシック" pitchFamily="-68" charset="-128"/>
                <a:cs typeface="ＭＳ Ｐゴシック" pitchFamily="-68" charset="-128"/>
              </a:rPr>
              <a:t>Shalmanaser</a:t>
            </a:r>
            <a:r>
              <a:rPr lang="en-US" sz="1200" b="0" i="0" kern="1200" dirty="0">
                <a:solidFill>
                  <a:schemeClr val="tx1"/>
                </a:solidFill>
                <a:effectLst/>
                <a:latin typeface="Arial" pitchFamily="-128" charset="0"/>
                <a:ea typeface="ＭＳ Ｐゴシック" pitchFamily="-68" charset="-128"/>
                <a:cs typeface="ＭＳ Ｐゴシック" pitchFamily="-68" charset="-128"/>
              </a:rPr>
              <a:t> V, another Assyrian emperor, takes over the lands belonging to the tribes of Reuben, Gad and Manasseh, and exiles them.</a:t>
            </a:r>
          </a:p>
          <a:p>
            <a:pPr fontAlgn="base"/>
            <a:r>
              <a:rPr lang="en-US" sz="1200" b="0" i="0" kern="1200" dirty="0">
                <a:solidFill>
                  <a:schemeClr val="tx1"/>
                </a:solidFill>
                <a:effectLst/>
                <a:latin typeface="Arial" pitchFamily="-128" charset="0"/>
                <a:ea typeface="ＭＳ Ｐゴシック" pitchFamily="-68" charset="-128"/>
                <a:cs typeface="ＭＳ Ｐゴシック" pitchFamily="-68" charset="-128"/>
              </a:rPr>
              <a:t>Finally in 556 BCE </a:t>
            </a:r>
            <a:r>
              <a:rPr lang="en-US" sz="1200" b="0" i="0" kern="1200" dirty="0" err="1">
                <a:solidFill>
                  <a:schemeClr val="tx1"/>
                </a:solidFill>
                <a:effectLst/>
                <a:latin typeface="Arial" pitchFamily="-128" charset="0"/>
                <a:ea typeface="ＭＳ Ｐゴシック" pitchFamily="-68" charset="-128"/>
                <a:cs typeface="ＭＳ Ｐゴシック" pitchFamily="-68" charset="-128"/>
              </a:rPr>
              <a:t>Sargan</a:t>
            </a:r>
            <a:r>
              <a:rPr lang="en-US" sz="1200" b="0" i="0" kern="1200" dirty="0">
                <a:solidFill>
                  <a:schemeClr val="tx1"/>
                </a:solidFill>
                <a:effectLst/>
                <a:latin typeface="Arial" pitchFamily="-128" charset="0"/>
                <a:ea typeface="ＭＳ Ｐゴシック" pitchFamily="-68" charset="-128"/>
                <a:cs typeface="ＭＳ Ｐゴシック" pitchFamily="-68" charset="-128"/>
              </a:rPr>
              <a:t> II, one of the great emperors of Assyria, completes the job, and the whole northern part of the country ceases to exist as a Jewish state.</a:t>
            </a:r>
          </a:p>
          <a:p>
            <a:pPr fontAlgn="base"/>
            <a:endParaRPr lang="en-US" sz="1200" b="0" i="0" kern="1200" dirty="0">
              <a:solidFill>
                <a:schemeClr val="tx1"/>
              </a:solidFill>
              <a:effectLst/>
              <a:latin typeface="Arial" pitchFamily="-128" charset="0"/>
              <a:ea typeface="ＭＳ Ｐゴシック" pitchFamily="-68" charset="-128"/>
              <a:cs typeface="ＭＳ Ｐゴシック" pitchFamily="-68" charset="-128"/>
            </a:endParaRPr>
          </a:p>
          <a:p>
            <a:pPr fontAlgn="base"/>
            <a:r>
              <a:rPr lang="en-US" sz="1200" b="0" i="0" kern="1200" dirty="0">
                <a:solidFill>
                  <a:schemeClr val="tx1"/>
                </a:solidFill>
                <a:effectLst/>
                <a:latin typeface="Arial" pitchFamily="-128" charset="0"/>
                <a:ea typeface="ＭＳ Ｐゴシック" pitchFamily="-68" charset="-128"/>
                <a:cs typeface="ＭＳ Ｐゴシック" pitchFamily="-68" charset="-128"/>
              </a:rPr>
              <a:t>With the Jews driven out, who takes their place?</a:t>
            </a:r>
          </a:p>
          <a:p>
            <a:pPr fontAlgn="base"/>
            <a:r>
              <a:rPr lang="en-US" sz="1200" b="0" i="0" kern="1200" dirty="0">
                <a:solidFill>
                  <a:schemeClr val="tx1"/>
                </a:solidFill>
                <a:effectLst/>
                <a:latin typeface="Arial" pitchFamily="-128" charset="0"/>
                <a:ea typeface="ＭＳ Ｐゴシック" pitchFamily="-68" charset="-128"/>
                <a:cs typeface="ＭＳ Ｐゴシック" pitchFamily="-68" charset="-128"/>
              </a:rPr>
              <a:t>The Assyrians bring in a bunch of people from someplace else, who—because they are now living in </a:t>
            </a:r>
            <a:r>
              <a:rPr lang="en-US" sz="1200" b="0" i="1" kern="1200" dirty="0" err="1">
                <a:solidFill>
                  <a:schemeClr val="tx1"/>
                </a:solidFill>
                <a:effectLst/>
                <a:latin typeface="Arial" pitchFamily="-128" charset="0"/>
                <a:ea typeface="ＭＳ Ｐゴシック" pitchFamily="-68" charset="-128"/>
                <a:cs typeface="ＭＳ Ｐゴシック" pitchFamily="-68" charset="-128"/>
              </a:rPr>
              <a:t>Shomron</a:t>
            </a:r>
            <a:r>
              <a:rPr lang="en-US" sz="1200" b="0" i="1" kern="1200" dirty="0">
                <a:solidFill>
                  <a:schemeClr val="tx1"/>
                </a:solidFill>
                <a:effectLst/>
                <a:latin typeface="Arial" pitchFamily="-128" charset="0"/>
                <a:ea typeface="ＭＳ Ｐゴシック" pitchFamily="-68" charset="-128"/>
                <a:cs typeface="ＭＳ Ｐゴシック" pitchFamily="-68" charset="-128"/>
              </a:rPr>
              <a:t> </a:t>
            </a:r>
            <a:r>
              <a:rPr lang="en-US" sz="1200" b="0" i="0" kern="1200" dirty="0">
                <a:solidFill>
                  <a:schemeClr val="tx1"/>
                </a:solidFill>
                <a:effectLst/>
                <a:latin typeface="Arial" pitchFamily="-128" charset="0"/>
                <a:ea typeface="ＭＳ Ｐゴシック" pitchFamily="-68" charset="-128"/>
                <a:cs typeface="ＭＳ Ｐゴシック" pitchFamily="-68" charset="-128"/>
              </a:rPr>
              <a:t>or Samaria—come to be known as Samaritans.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611152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p:spPr>
        <p:txBody>
          <a:bodyPr/>
          <a:lstStyle/>
          <a:p>
            <a:r>
              <a:rPr lang="en-US">
                <a:latin typeface="Franklin Gothic Medium" pitchFamily="96" charset="0"/>
              </a:rPr>
              <a:t>Buddhism influenced by Greek ideas and religion</a:t>
            </a:r>
          </a:p>
        </p:txBody>
      </p:sp>
    </p:spTree>
    <p:extLst>
      <p:ext uri="{BB962C8B-B14F-4D97-AF65-F5344CB8AC3E}">
        <p14:creationId xmlns:p14="http://schemas.microsoft.com/office/powerpoint/2010/main" val="1004447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Prior to the start of Oedipus Rex, Oedipus has become the king of Thebes while unwittingly fulfilling a prophecy that he would kill his father, Laius(the previous king), and marry his mother, Jocasta (whom Oedipus took as his queen after solving the riddle of the Sphinx). The action of Sophocles' play concerns Oedipus' search for the murderer of Laius in order to end a plague ravaging Thebes, unaware that the killer he is looking for is none other than himself. At the end of the play, after the truth finally comes to light, Jocasta hangs herself while Oedipus, horrified at his patricide and incest, proceeds to gouge out his own eyes in despair.</a:t>
            </a:r>
          </a:p>
          <a:p>
            <a:br>
              <a:rPr lang="en-GB" dirty="0"/>
            </a:b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615332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599074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9E83502-453A-4344-9BB9-72616D1C3C74}"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r>
              <a:rPr lang="en-US" dirty="0"/>
              <a:t>The trends of Hebraism and Hellenism had formed long ago and had encountered each other several times in the course of prior history. From 2000 B.C., the Minoan civilization flourished on the island of Crete, succeeded by the Mycenaean civilization on the Greek mainland. By the eleventh century, these civilizations had created a Cain-type Hellenic civilization, whose guiding ideology was humanism. Around the same time in the Near East, the Abel-type Hebraic civilization was born, with Jewish monotheism as its guiding ideology. This was the period of the united kingdom. Had the kings of Israel in that period laid the foundation for the Messiah and received him, this flourishing Hebraic civilization could have assimilated the waning Hellenic civilization to form one worldwide civilization. However, when the kings failed to fulfill the Will of God, this dispensation was not accomplished. Instead, after the Jews were taken into exile in Babylon, they returned only to be put under subjection to the Greeks in 333 B.C. and then to Rome in 63 B.C. Thus, during the centuries leading up to and including Jesus' time, Hebraism was placed under the dominion of Hellenism. </a:t>
            </a:r>
          </a:p>
          <a:p>
            <a:endParaRPr lang="en-US" dirty="0"/>
          </a:p>
          <a:p>
            <a:r>
              <a:rPr lang="en-US" dirty="0"/>
              <a:t>Gk need to separate from Satan especially sexual stuff</a:t>
            </a:r>
          </a:p>
          <a:p>
            <a:endParaRPr lang="en-US" dirty="0"/>
          </a:p>
          <a:p>
            <a:r>
              <a:rPr lang="en-US" sz="1200" kern="1200" dirty="0">
                <a:solidFill>
                  <a:schemeClr val="tx1"/>
                </a:solidFill>
                <a:latin typeface="Arial" pitchFamily="-128" charset="0"/>
                <a:ea typeface="ＭＳ Ｐゴシック" pitchFamily="-128" charset="-128"/>
                <a:cs typeface="ＭＳ Ｐゴシック" pitchFamily="-128" charset="-128"/>
              </a:rPr>
              <a:t>“How does luck work? Luck, or heavenly fate, always follows </a:t>
            </a:r>
            <a:r>
              <a:rPr lang="en-US" sz="1200" kern="1200" dirty="0" err="1">
                <a:solidFill>
                  <a:schemeClr val="tx1"/>
                </a:solidFill>
                <a:latin typeface="Arial" pitchFamily="-128" charset="0"/>
                <a:ea typeface="ＭＳ Ｐゴシック" pitchFamily="-128" charset="-128"/>
                <a:cs typeface="ＭＳ Ｐゴシック" pitchFamily="-128" charset="-128"/>
              </a:rPr>
              <a:t>theheartistic</a:t>
            </a:r>
            <a:r>
              <a:rPr lang="en-US" sz="1200" kern="1200" dirty="0">
                <a:solidFill>
                  <a:schemeClr val="tx1"/>
                </a:solidFill>
                <a:latin typeface="Arial" pitchFamily="-128" charset="0"/>
                <a:ea typeface="ＭＳ Ｐゴシック" pitchFamily="-128" charset="-128"/>
                <a:cs typeface="ＭＳ Ｐゴシック" pitchFamily="-128" charset="-128"/>
              </a:rPr>
              <a:t> current. Like the black current: if you follow it, you </a:t>
            </a:r>
            <a:r>
              <a:rPr lang="en-US" sz="1200" kern="1200" dirty="0" err="1">
                <a:solidFill>
                  <a:schemeClr val="tx1"/>
                </a:solidFill>
                <a:latin typeface="Arial" pitchFamily="-128" charset="0"/>
                <a:ea typeface="ＭＳ Ｐゴシック" pitchFamily="-128" charset="-128"/>
                <a:cs typeface="ＭＳ Ｐゴシック" pitchFamily="-128" charset="-128"/>
              </a:rPr>
              <a:t>knowwhere</a:t>
            </a:r>
            <a:r>
              <a:rPr lang="en-US" sz="1200" kern="1200" dirty="0">
                <a:solidFill>
                  <a:schemeClr val="tx1"/>
                </a:solidFill>
                <a:latin typeface="Arial" pitchFamily="-128" charset="0"/>
                <a:ea typeface="ＭＳ Ｐゴシック" pitchFamily="-128" charset="-128"/>
                <a:cs typeface="ＭＳ Ｐゴシック" pitchFamily="-128" charset="-128"/>
              </a:rPr>
              <a:t> you will go. If there is heavenly luck, that means the </a:t>
            </a:r>
            <a:r>
              <a:rPr lang="en-US" sz="1200" kern="1200" dirty="0" err="1">
                <a:solidFill>
                  <a:schemeClr val="tx1"/>
                </a:solidFill>
                <a:latin typeface="Arial" pitchFamily="-128" charset="0"/>
                <a:ea typeface="ＭＳ Ｐゴシック" pitchFamily="-128" charset="-128"/>
                <a:cs typeface="ＭＳ Ｐゴシック" pitchFamily="-128" charset="-128"/>
              </a:rPr>
              <a:t>heartisticcurrent</a:t>
            </a:r>
            <a:r>
              <a:rPr lang="en-US" sz="1200" kern="1200" dirty="0">
                <a:solidFill>
                  <a:schemeClr val="tx1"/>
                </a:solidFill>
                <a:latin typeface="Arial" pitchFamily="-128" charset="0"/>
                <a:ea typeface="ＭＳ Ｐゴシック" pitchFamily="-128" charset="-128"/>
                <a:cs typeface="ＭＳ Ｐゴシック" pitchFamily="-128" charset="-128"/>
              </a:rPr>
              <a:t> is being followed, and you're in luck. </a:t>
            </a:r>
            <a:r>
              <a:rPr lang="en-US" sz="1200" kern="1200">
                <a:solidFill>
                  <a:schemeClr val="tx1"/>
                </a:solidFill>
                <a:latin typeface="Arial" pitchFamily="-128" charset="0"/>
                <a:ea typeface="ＭＳ Ｐゴシック" pitchFamily="-128" charset="-128"/>
                <a:cs typeface="ＭＳ Ｐゴシック" pitchFamily="-128" charset="-128"/>
              </a:rPr>
              <a:t>“ SMM 1990</a:t>
            </a:r>
            <a:endParaRPr lang="en-US" dirty="0"/>
          </a:p>
        </p:txBody>
      </p:sp>
    </p:spTree>
    <p:extLst>
      <p:ext uri="{BB962C8B-B14F-4D97-AF65-F5344CB8AC3E}">
        <p14:creationId xmlns:p14="http://schemas.microsoft.com/office/powerpoint/2010/main" val="1705028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a:t>Philo</a:t>
            </a:r>
            <a:r>
              <a:rPr lang="en-US" dirty="0"/>
              <a:t> (20 BCE – 50 CE) Philo used philosophical allegory to attempt to fuse and harmonize Greek philosophy with Jewish philosophy. His method followed the practices of both Jewish exegesis and Stoic philosophy. His allegorical exegesis was important for several Christian Church Fathers, but he has barely any reception history within Judaism. "The sophists of literalness," as he calls the literalist Jews</a:t>
            </a:r>
            <a:r>
              <a:rPr lang="en-US" baseline="30000" dirty="0">
                <a:hlinkClick r:id="rId3"/>
              </a:rPr>
              <a:t>]</a:t>
            </a:r>
            <a:r>
              <a:rPr lang="en-US" dirty="0"/>
              <a:t> "opened their eyes superciliously" when he explained to them the marvels of his exegesis. He believed that literal interpretations of the Hebrew Bible would stifle mankind's view and perception of a God too complex and marvelous to be understood in literal human terms. Some scholars hold that his concept of the Logos as God's creative principle influenced early Christology. Other scholars, however, deny direct influence but say both Philo and Early Christianity borrow from a common source.</a:t>
            </a:r>
            <a:r>
              <a:rPr lang="en-US" baseline="30000" dirty="0"/>
              <a:t> </a:t>
            </a:r>
            <a:r>
              <a:rPr lang="en-US" dirty="0"/>
              <a:t> For Philo, the </a:t>
            </a:r>
            <a:r>
              <a:rPr lang="en-US" i="1" dirty="0"/>
              <a:t>Logos</a:t>
            </a:r>
            <a:r>
              <a:rPr lang="en-US" dirty="0"/>
              <a:t> was God's "blueprint for the world", a governing plan. Philo came from a family who were noble, </a:t>
            </a:r>
            <a:r>
              <a:rPr lang="en-US" dirty="0" err="1"/>
              <a:t>honourable</a:t>
            </a:r>
            <a:r>
              <a:rPr lang="en-US" dirty="0"/>
              <a:t> and wealthy. It was either his father or paternal grandfather who was granted Roman citizenship from Roman dictator Gaius Julius Caesar. Philo had two brothers Alexander the Alabarch and Lysimachus.</a:t>
            </a:r>
          </a:p>
          <a:p>
            <a:r>
              <a:rPr lang="en-US" dirty="0"/>
              <a:t>His ancestors and family had social ties and connections to the Priesthood in Judea; Hasmonean Dynasty; Herodian Dynasty and Julio-Claudian dynasty in Rome, though It is likely that Philo only visited the Temple in Jerusalem once in his </a:t>
            </a:r>
            <a:r>
              <a:rPr lang="en-US"/>
              <a:t>lifetime. </a:t>
            </a:r>
            <a:r>
              <a:rPr lang="en-US" dirty="0"/>
              <a:t>Philo would have been a contemporary to Jesus of Nazareth and his Apostles. Philo along with his brothers received a thorough education. They were educated in the Hellenistic culture of Alexandria and Roman culture, to a degree in Ancient Egyptian culture and particularly in the traditions of Judaism, in the study of Jewish traditional literature</a:t>
            </a:r>
            <a:r>
              <a:rPr lang="en-US" baseline="30000" dirty="0">
                <a:hlinkClick r:id="rId4"/>
              </a:rPr>
              <a:t>[5]</a:t>
            </a:r>
            <a:r>
              <a:rPr lang="en-US" dirty="0"/>
              <a:t> and in Greek philosophy.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821924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2nd century BCE, Judea lay between the Ptolemaic Kingdom (based in Egypt) and the Seleucid empire (based in Syria), monarchies which had formed following the death of Alexander the Great (356–323 BCE). Judea had initially come under Ptolemaic rule, but fell to the Seleucids around 200 BCE. Judea at that time had been affected by the Hellenization initiated by Alexander the Great. Some Jews, mainly those of the urban upper class, notably the </a:t>
            </a:r>
            <a:r>
              <a:rPr lang="en-GB" dirty="0" err="1"/>
              <a:t>Tobiad</a:t>
            </a:r>
            <a:r>
              <a:rPr lang="en-GB" dirty="0"/>
              <a:t> family, wished to dispense with Jewish law and to adopt a Greek lifestyle. According to the historian Victor </a:t>
            </a:r>
            <a:r>
              <a:rPr lang="en-GB" dirty="0" err="1"/>
              <a:t>Tcherikover</a:t>
            </a:r>
            <a:r>
              <a:rPr lang="en-GB" dirty="0"/>
              <a:t>, the main motive for the </a:t>
            </a:r>
            <a:r>
              <a:rPr lang="en-GB" dirty="0" err="1"/>
              <a:t>Tobiads</a:t>
            </a:r>
            <a:r>
              <a:rPr lang="en-GB" dirty="0"/>
              <a:t>' Hellenism was economic and political. The Hellenizing Jews built a gymnasium in Jerusalem, competed in international Greek games, "removed their marks of circumcision and repudiated the holy covenant".[10]</a:t>
            </a:r>
          </a:p>
          <a:p>
            <a:endParaRPr lang="en-GB" dirty="0"/>
          </a:p>
          <a:p>
            <a:r>
              <a:rPr lang="en-GB" dirty="0"/>
              <a:t>When Antiochus IV Epiphanes (ca. 215–164 BCE) became ruler of the Seleucid Empire in 175 BCE, </a:t>
            </a:r>
            <a:r>
              <a:rPr lang="en-GB" dirty="0" err="1"/>
              <a:t>Onias</a:t>
            </a:r>
            <a:r>
              <a:rPr lang="en-GB" dirty="0"/>
              <a:t> III held the office of High Priest in Jerusalem. To Antiochus, the High Priest was merely a local governor within his realm, a man whom he could appoint or dismiss at will, while orthodox Jews saw the holder of the High Priesthood as divinely appointed. Jason, the brother of </a:t>
            </a:r>
            <a:r>
              <a:rPr lang="en-GB" dirty="0" err="1"/>
              <a:t>Onias</a:t>
            </a:r>
            <a:r>
              <a:rPr lang="en-GB" dirty="0"/>
              <a:t>, bribed Antiochus to make him High Priest instead of </a:t>
            </a:r>
            <a:r>
              <a:rPr lang="en-GB" dirty="0" err="1"/>
              <a:t>Onias</a:t>
            </a:r>
            <a:r>
              <a:rPr lang="en-GB" dirty="0"/>
              <a:t>. Jason abolished the traditional theocracy and "received from Antiochus permission to convert Jerusalem into a Greek polis called Antioch". In turn, Menelaus then bribed Antiochus and was appointed High Priest in place of Jason. Menelaus had </a:t>
            </a:r>
            <a:r>
              <a:rPr lang="en-GB" dirty="0" err="1"/>
              <a:t>Onias</a:t>
            </a:r>
            <a:r>
              <a:rPr lang="en-GB" dirty="0"/>
              <a:t> assassinated. Menelaus' brother Lysimachus stole holy vessels from the Temple; the resulting riots led to the death of Lysimachus. Menelaus was arrested for </a:t>
            </a:r>
            <a:r>
              <a:rPr lang="en-GB" dirty="0" err="1"/>
              <a:t>Onias</a:t>
            </a:r>
            <a:r>
              <a:rPr lang="en-GB" dirty="0"/>
              <a:t>' murder, and was arraigned before Antiochus, but he bribed his way out of trouble. Jason subsequently drove out Menelaus and became High Priest again. Antiochus pillaged the Temple, attacked Jerusalem and "led captive the women and children" (168 BCE). From this point onwards, Antiochus pursued a zealous Hellenizing policy in the Seleucid satrapies of </a:t>
            </a:r>
            <a:r>
              <a:rPr lang="en-GB" dirty="0" err="1"/>
              <a:t>Coele</a:t>
            </a:r>
            <a:r>
              <a:rPr lang="en-GB" dirty="0"/>
              <a:t> Syria and Phoenicia.</a:t>
            </a:r>
          </a:p>
          <a:p>
            <a:endParaRPr lang="en-GB" dirty="0"/>
          </a:p>
          <a:p>
            <a:r>
              <a:rPr lang="en-GB" dirty="0"/>
              <a:t>The author of the First Book of Maccabees regarded the Maccabean revolt as a rising of pious Jews against the Seleucid king (who had tried to eradicate their religion) and against the Jews who supported him. The author of the Second Book of Maccabees presented the conflict as a struggle between "Judaism" and "Hellenism", concepts which he coined.  Most modern scholars argue that King Antiochus reacted to a civil war between traditionalist Jews in the Judean countryside and Hellenized Jews in Jerusalem, though the king's response of persecuting the religious traditionalists was unusual in antiquity, and was the immediate provocation for the revolt.[18] According to Joseph P. Schultz, modern scholarship "considers the Maccabean revolt less as an uprising against foreign oppression than as a civil war between the orthodox and reformist parties in the Jewish camp", but John J. Collins writes that while the civil war between Jewish leaders led to the king's new policies, it is wrong to see the revolt as simply a conflict between Hellenism and Judaism, since "[t]he revolt was not provoked by the introduction of Greek customs (typified by the building of a gymnasium) but by the persecution of people who observed the Torah by having their children circumcised and refusing to eat pork." In the conflict over the office of High Priest, traditionalists with Hebrew/Aramaic names like </a:t>
            </a:r>
            <a:r>
              <a:rPr lang="en-GB" dirty="0" err="1"/>
              <a:t>Onias</a:t>
            </a:r>
            <a:r>
              <a:rPr lang="en-GB" dirty="0"/>
              <a:t> contested with </a:t>
            </a:r>
            <a:r>
              <a:rPr lang="en-GB" dirty="0" err="1"/>
              <a:t>Hellenizers</a:t>
            </a:r>
            <a:r>
              <a:rPr lang="en-GB" dirty="0"/>
              <a:t> with Greek names like Jason and Menelaus. Some scholars point to social and economic factors in the conflict. What began as a civil war took on the character of an invasion when the Hellenistic kingdom of Syria sided with the Hellenizing Jews against the traditionalists. As the conflict escalated, Antiochus prohibited the practices of the traditionalists, thereby, in a departure from usual Seleucid practice, banning the religion of an entire people. The motives of Antiochus remain unclear: he may have been incensed at the overthrow of his appointee, Menelaus, or – encouraged by a group of radical </a:t>
            </a:r>
            <a:r>
              <a:rPr lang="en-GB" dirty="0" err="1"/>
              <a:t>Hellenizers</a:t>
            </a:r>
            <a:r>
              <a:rPr lang="en-GB" dirty="0"/>
              <a:t> among the Jews,[15] he may have been responding to an orthodox Jewish revolt that drew on the Temple and the Torah for its strength.[9] Other scholars argue that, while the rising began as a religious rebellion, it was gradually transformed into a war of national liberation.[23]</a:t>
            </a:r>
          </a:p>
          <a:p>
            <a:endParaRPr lang="en-GB" dirty="0"/>
          </a:p>
          <a:p>
            <a:r>
              <a:rPr lang="en-GB" dirty="0"/>
              <a:t>According to 1 Maccabees, Antiochus banned many traditional Jewish and Samaritan[14] religious practices: he made possession of the Torah a capital offense and burned the copies he could find;[24] sabbaths and feasts were banned; circumcision was outlawed, and mothers who circumcised their babies were killed along with their families;[25] and traditional Jewish ritual sacrifice was forbidden. It was said that an idol of Olympian Zeus was placed on the altar of the Temple and that Israelites set up altars to Greek gods and sacrificed "unclean" animals on them.[26]</a:t>
            </a:r>
          </a:p>
          <a:p>
            <a:r>
              <a:rPr lang="en-GB" dirty="0"/>
              <a:t>80</a:t>
            </a:r>
            <a:r>
              <a:rPr lang="en-GB" baseline="0" dirty="0"/>
              <a:t> 000 slaughtered. As man sold slavery</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111673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noFill/>
          <a:ln/>
        </p:spPr>
        <p:txBody>
          <a:bodyPr/>
          <a:lstStyle/>
          <a:p>
            <a:r>
              <a:rPr lang="en-US" dirty="0">
                <a:latin typeface="Franklin Gothic Medium" pitchFamily="96" charset="0"/>
              </a:rPr>
              <a:t>How Rome come to </a:t>
            </a:r>
            <a:r>
              <a:rPr lang="en-US">
                <a:latin typeface="Franklin Gothic Medium" pitchFamily="96" charset="0"/>
              </a:rPr>
              <a:t>occupy Israel</a:t>
            </a:r>
          </a:p>
        </p:txBody>
      </p:sp>
    </p:spTree>
    <p:extLst>
      <p:ext uri="{BB962C8B-B14F-4D97-AF65-F5344CB8AC3E}">
        <p14:creationId xmlns:p14="http://schemas.microsoft.com/office/powerpoint/2010/main" val="1506787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Roman mythology, Romulus and Remus are twin brothers, whose story tells the events that led to the founding of the city of Rome and the Roman Kingdom by Romulus. The killing of Remus by his brother, and other tales from their story, have inspired artists throughout the ages. Since ancient times, the image of the twins being suckled by a she-wolf has been a symbol of the city of Rome and the Roman people. Although the tale takes place before the founding of Rome around 750 BC, the earliest known written account of the myth is from the late 3rd century BC. Whether the twins' myth was an original part of Roman myth or a later development is a subject of ongoing debate.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257450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Bible starts with Adam and Eve not Abraham</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255910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Roman mythology, Romulus and Remus are twin brothers, whose story tells the events that led to the founding of the city of Rome and the Roman Kingdom by Romulus. The killing of Remus by his brother, and other tales from their story, have inspired artists throughout the ages. Since ancient times, the image of the twins being suckled by a she-wolf has been a symbol of the city of Rome and the Roman people. Although the tale takes place before the founding of Rome around 750 BC, the earliest known written account of the myth is from the late 3rd century BC. Whether the twins' myth was an original part of Roman myth or a later development is a subject of ongoing debate.</a:t>
            </a:r>
          </a:p>
          <a:p>
            <a:endParaRPr lang="en-GB" dirty="0"/>
          </a:p>
          <a:p>
            <a:r>
              <a:rPr lang="en-GB" dirty="0"/>
              <a:t>The story relates that long before the Beit </a:t>
            </a:r>
            <a:r>
              <a:rPr lang="en-GB" dirty="0" err="1"/>
              <a:t>Hamikdash</a:t>
            </a:r>
            <a:r>
              <a:rPr lang="en-GB" dirty="0"/>
              <a:t> was built, two brothers lived and farmed on that site. One was married and had a large family, while the other was single. They lived in close proximity to each other, and each worked his land growing wheat. When harvest time arrived, each was blessed with a bountiful crop and piled up his grain for long-term storage. The unmarried brother, observing his good fortune, thought to himself that God had blessed him with more than he needed, whereas his brother, who was blessed with a large family, could surely use more. He arose in the middle of the night and secretly took from his grain and put it in his brother’s pile. Similarly, the married brother thought to himself that he was fortunate to have children who will care for him in his old age, while his brother will depend on what he saved. He, too, arose in the middle of the night and quietly transferred grain from his pile to his brother’s. In the morning, each pondered why there was no noticeable decrease in his own pile, and so they repeated the transfer the next night. These nocturnal activities went on for several nights, until one night the brothers bumped into each other. In that instant, in the dark of night, the glow of brotherly love lit up the mountain sky; they each understood what the other had been doing and fell into each other’s arms in a loving embrace. According to the legend, when God saw that display of brotherly love, He selected the site for His Temple. In other versions, it was the Jews who, based on the story, chose the site for building a House for God.</a:t>
            </a:r>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836626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noFill/>
          <a:ln/>
        </p:spPr>
        <p:txBody>
          <a:bodyPr/>
          <a:lstStyle/>
          <a:p>
            <a:r>
              <a:rPr lang="en-US" dirty="0">
                <a:latin typeface="Franklin Gothic Medium" pitchFamily="96" charset="0"/>
              </a:rPr>
              <a:t>How Rome come to </a:t>
            </a:r>
            <a:r>
              <a:rPr lang="en-US">
                <a:latin typeface="Franklin Gothic Medium" pitchFamily="96" charset="0"/>
              </a:rPr>
              <a:t>occupy Israel</a:t>
            </a:r>
          </a:p>
        </p:txBody>
      </p:sp>
    </p:spTree>
    <p:extLst>
      <p:ext uri="{BB962C8B-B14F-4D97-AF65-F5344CB8AC3E}">
        <p14:creationId xmlns:p14="http://schemas.microsoft.com/office/powerpoint/2010/main" val="3244860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262626"/>
                </a:solidFill>
                <a:latin typeface="TiemposText-Regular" charset="0"/>
              </a:rPr>
              <a:t>https://</a:t>
            </a:r>
            <a:r>
              <a:rPr lang="en-GB" sz="1200" dirty="0" err="1">
                <a:solidFill>
                  <a:srgbClr val="262626"/>
                </a:solidFill>
                <a:latin typeface="TiemposText-Regular" charset="0"/>
              </a:rPr>
              <a:t>www.quora.com</a:t>
            </a:r>
            <a:r>
              <a:rPr lang="en-GB" sz="1200">
                <a:solidFill>
                  <a:srgbClr val="262626"/>
                </a:solidFill>
                <a:latin typeface="TiemposText-Regular" charset="0"/>
              </a:rPr>
              <a:t>/Who-were-the-major-messianic-figures-besides-Jesus-in-Graeco-Roman-Palestine-and-environs</a:t>
            </a:r>
          </a:p>
          <a:p>
            <a:endParaRPr lang="en-GB" sz="1200">
              <a:solidFill>
                <a:srgbClr val="262626"/>
              </a:solidFill>
              <a:latin typeface="TiemposText-Regular" charset="0"/>
            </a:endParaRPr>
          </a:p>
          <a:p>
            <a:r>
              <a:rPr lang="en-GB" sz="1200" dirty="0">
                <a:solidFill>
                  <a:srgbClr val="262626"/>
                </a:solidFill>
                <a:latin typeface="TiemposText-Regular" charset="0"/>
              </a:rPr>
              <a:t>The concept of a coming </a:t>
            </a:r>
            <a:r>
              <a:rPr lang="en-GB" sz="1200" i="1" dirty="0" err="1">
                <a:solidFill>
                  <a:srgbClr val="262626"/>
                </a:solidFill>
                <a:latin typeface="TiemposText-RegularItalic" charset="0"/>
              </a:rPr>
              <a:t>mashiach</a:t>
            </a:r>
            <a:r>
              <a:rPr lang="en-GB" sz="1200" i="1" dirty="0">
                <a:solidFill>
                  <a:srgbClr val="262626"/>
                </a:solidFill>
                <a:latin typeface="TiemposText-RegularItalic" charset="0"/>
              </a:rPr>
              <a:t> </a:t>
            </a:r>
            <a:r>
              <a:rPr lang="en-GB" sz="1200" i="0" dirty="0">
                <a:solidFill>
                  <a:srgbClr val="262626"/>
                </a:solidFill>
                <a:latin typeface="TiemposText-Regular" charset="0"/>
              </a:rPr>
              <a:t>("anointed one") or Messiah arose in the period after Jewish territories in ancient Palestine had been </a:t>
            </a:r>
            <a:r>
              <a:rPr lang="en-GB" sz="1200" i="0" dirty="0" err="1">
                <a:solidFill>
                  <a:srgbClr val="262626"/>
                </a:solidFill>
                <a:latin typeface="TiemposText-Regular" charset="0"/>
              </a:rPr>
              <a:t>overun</a:t>
            </a:r>
            <a:r>
              <a:rPr lang="en-GB" sz="1200" i="0" dirty="0">
                <a:solidFill>
                  <a:srgbClr val="262626"/>
                </a:solidFill>
                <a:latin typeface="TiemposText-Regular" charset="0"/>
              </a:rPr>
              <a:t> and conquered by a series of foreign powers, particularly after their conquest by Alexander the Great and their domination by his </a:t>
            </a:r>
            <a:r>
              <a:rPr lang="en-GB" sz="1200" i="0" dirty="0" err="1">
                <a:solidFill>
                  <a:srgbClr val="262626"/>
                </a:solidFill>
                <a:latin typeface="TiemposText-Regular" charset="0"/>
              </a:rPr>
              <a:t>Selucid</a:t>
            </a:r>
            <a:r>
              <a:rPr lang="en-GB" sz="1200" i="0" dirty="0">
                <a:solidFill>
                  <a:srgbClr val="262626"/>
                </a:solidFill>
                <a:latin typeface="TiemposText-Regular" charset="0"/>
              </a:rPr>
              <a:t> successors.  After the brief period of independence resulting from the Maccabean revolt, the Jews came under the domination of the Romans, either directly or via their client rulers of the Herodian dynasty.</a:t>
            </a:r>
          </a:p>
          <a:p>
            <a:endParaRPr lang="en-GB" sz="1200" i="0" dirty="0">
              <a:solidFill>
                <a:srgbClr val="262626"/>
              </a:solidFill>
              <a:latin typeface="TiemposText-Regular" charset="0"/>
            </a:endParaRPr>
          </a:p>
          <a:p>
            <a:r>
              <a:rPr lang="en-GB" sz="1200" i="0" dirty="0">
                <a:solidFill>
                  <a:srgbClr val="262626"/>
                </a:solidFill>
                <a:latin typeface="TiemposText-Regular" charset="0"/>
              </a:rPr>
              <a:t>This was the political background to the rise of the idea of a Messiah - an "anointed one" who Yahweh would send to liberate Israel.  That was pretty much the only common element that Messianic expectation in the first century AD had.  Otherwise, ideas about this Messiah took a wide variety of forms. </a:t>
            </a:r>
          </a:p>
          <a:p>
            <a:endParaRPr lang="en-GB" sz="1200" i="0" dirty="0">
              <a:solidFill>
                <a:srgbClr val="262626"/>
              </a:solidFill>
              <a:latin typeface="TiemposText-Regular" charset="0"/>
            </a:endParaRPr>
          </a:p>
          <a:p>
            <a:r>
              <a:rPr lang="en-GB" sz="1200" i="0" dirty="0">
                <a:solidFill>
                  <a:srgbClr val="262626"/>
                </a:solidFill>
                <a:latin typeface="TiemposText-Regular" charset="0"/>
              </a:rPr>
              <a:t> Some expectations were for a kingly Messiah - a descendant of King David who would unite Israel and lead the Jews to overthrow their oppressors.  Others were for a prophet Messiah - either Elijah returned from heaven or an Elijah figure who would unite Israel and usher in a new kingdom of Israel.  Others still expected a priestly Messiah - a perfect high priest sent by Yahweh to purify and liberate the land.  Other expectations were for a combination of these figures (as Jesus was seen to be) or for two or even three of these Messiahs in succession (as is indicated in some of the Dead Sea Scrolls).  There was also an </a:t>
            </a:r>
            <a:r>
              <a:rPr lang="en-GB" sz="1200" i="0" dirty="0" err="1">
                <a:solidFill>
                  <a:srgbClr val="262626"/>
                </a:solidFill>
                <a:latin typeface="TiemposText-Regular" charset="0"/>
              </a:rPr>
              <a:t>expection</a:t>
            </a:r>
            <a:r>
              <a:rPr lang="en-GB" sz="1200" i="0" dirty="0">
                <a:solidFill>
                  <a:srgbClr val="262626"/>
                </a:solidFill>
                <a:latin typeface="TiemposText-Regular" charset="0"/>
              </a:rPr>
              <a:t> that the coming of the Messiah would usher in an apocalyptic intervention by Yahweh on earth, which would involve the wiping out of Israel's enemies, the judgement of the living and dead and the renewal of the earth in the "kingdom of God".  This was the core message of Jesus' teaching and it seems to have been his key belief.</a:t>
            </a:r>
          </a:p>
          <a:p>
            <a:endParaRPr lang="en-GB" sz="1200" i="0" dirty="0">
              <a:solidFill>
                <a:srgbClr val="262626"/>
              </a:solidFill>
              <a:latin typeface="TiemposText-Regular" charset="0"/>
            </a:endParaRPr>
          </a:p>
          <a:p>
            <a:r>
              <a:rPr lang="en-GB" sz="1200" i="0" dirty="0">
                <a:solidFill>
                  <a:srgbClr val="262626"/>
                </a:solidFill>
                <a:latin typeface="TiemposText-Regular" charset="0"/>
              </a:rPr>
              <a:t>There is a modern Christian idea that the only exception was for a purely political, warlike kingly Messiah and that the idea of a Messiah was widespread.  Both these ideas are incorrect.  As noted above, there was a wide variety of expectations about who and what the Messiah was going to be.  But modern research also indicates that Messianic </a:t>
            </a:r>
            <a:r>
              <a:rPr lang="en-GB" sz="1200" i="0" dirty="0" err="1">
                <a:solidFill>
                  <a:srgbClr val="262626"/>
                </a:solidFill>
                <a:latin typeface="TiemposText-Regular" charset="0"/>
              </a:rPr>
              <a:t>expection</a:t>
            </a:r>
            <a:r>
              <a:rPr lang="en-GB" sz="1200" i="0" dirty="0">
                <a:solidFill>
                  <a:srgbClr val="262626"/>
                </a:solidFill>
                <a:latin typeface="TiemposText-Regular" charset="0"/>
              </a:rPr>
              <a:t> was not as widespread as has often been assumed - it was more common in some social strata (especially in the lower classes) and arose periodically, usually in periods of social or political stress or upheaval.  While it's often claimed there were many Messianic claimants in the first century, we actually only have evidence of a handful.</a:t>
            </a:r>
          </a:p>
          <a:p>
            <a:endParaRPr lang="en-GB" sz="1200" i="0" dirty="0">
              <a:solidFill>
                <a:srgbClr val="262626"/>
              </a:solidFill>
              <a:latin typeface="TiemposText-Regular" charset="0"/>
            </a:endParaRPr>
          </a:p>
          <a:p>
            <a:r>
              <a:rPr lang="en-GB" sz="1200" b="1" i="0" dirty="0">
                <a:solidFill>
                  <a:srgbClr val="262626"/>
                </a:solidFill>
                <a:latin typeface="TiemposText-Semibold" charset="0"/>
              </a:rPr>
              <a:t>Judas, son of </a:t>
            </a:r>
            <a:r>
              <a:rPr lang="en-GB" sz="1200" b="1" i="0" dirty="0" err="1">
                <a:solidFill>
                  <a:srgbClr val="262626"/>
                </a:solidFill>
                <a:latin typeface="TiemposText-Semibold" charset="0"/>
              </a:rPr>
              <a:t>Hezakiah</a:t>
            </a:r>
            <a:r>
              <a:rPr lang="en-GB" sz="1200" b="0" i="0" dirty="0">
                <a:solidFill>
                  <a:srgbClr val="262626"/>
                </a:solidFill>
                <a:latin typeface="TiemposText-Regular" charset="0"/>
              </a:rPr>
              <a:t> - Around 4 BC Judas, in the confusion after the death of Herod the Great, this Judas who Josephus calls "head of the robbers" assaulted the royal palace in the new city of </a:t>
            </a:r>
            <a:r>
              <a:rPr lang="en-GB" sz="1200" b="0" i="0" dirty="0" err="1">
                <a:solidFill>
                  <a:srgbClr val="262626"/>
                </a:solidFill>
                <a:latin typeface="TiemposText-Regular" charset="0"/>
              </a:rPr>
              <a:t>Sepphoris</a:t>
            </a:r>
            <a:r>
              <a:rPr lang="en-GB" sz="1200" b="0" i="0" dirty="0">
                <a:solidFill>
                  <a:srgbClr val="262626"/>
                </a:solidFill>
                <a:latin typeface="TiemposText-Regular" charset="0"/>
              </a:rPr>
              <a:t> in Galilee, not far from what was to be Jesus' home village of Nazareth.  He seized the weapons in the armoury there, stole all the money he could find and </a:t>
            </a:r>
            <a:r>
              <a:rPr lang="en-GB" sz="1200" b="0" i="0" dirty="0" err="1">
                <a:solidFill>
                  <a:srgbClr val="262626"/>
                </a:solidFill>
                <a:latin typeface="TiemposText-Regular" charset="0"/>
              </a:rPr>
              <a:t>terroised</a:t>
            </a:r>
            <a:r>
              <a:rPr lang="en-GB" sz="1200" b="0" i="0" dirty="0">
                <a:solidFill>
                  <a:srgbClr val="262626"/>
                </a:solidFill>
                <a:latin typeface="TiemposText-Regular" charset="0"/>
              </a:rPr>
              <a:t> the surrounding countryside.  Josephus also says he had "an ambitious desire of the royal dignity", though whether he actually declared himself the kingly Messiah or whether others did so is not known.  It's not clear what happened to him, but the Roman governor of Syria, </a:t>
            </a:r>
            <a:r>
              <a:rPr lang="en-GB" sz="1200" b="0" i="0" dirty="0" err="1">
                <a:solidFill>
                  <a:srgbClr val="262626"/>
                </a:solidFill>
                <a:latin typeface="TiemposText-Regular" charset="0"/>
              </a:rPr>
              <a:t>Publius</a:t>
            </a:r>
            <a:r>
              <a:rPr lang="en-GB" sz="1200" b="0" i="0" dirty="0">
                <a:solidFill>
                  <a:srgbClr val="262626"/>
                </a:solidFill>
                <a:latin typeface="TiemposText-Regular" charset="0"/>
              </a:rPr>
              <a:t> </a:t>
            </a:r>
            <a:r>
              <a:rPr lang="en-GB" sz="1200" b="0" i="0" dirty="0" err="1">
                <a:solidFill>
                  <a:srgbClr val="262626"/>
                </a:solidFill>
                <a:latin typeface="TiemposText-Regular" charset="0"/>
              </a:rPr>
              <a:t>Quinctilius</a:t>
            </a:r>
            <a:r>
              <a:rPr lang="en-GB" sz="1200" b="0" i="0" dirty="0">
                <a:solidFill>
                  <a:srgbClr val="262626"/>
                </a:solidFill>
                <a:latin typeface="TiemposText-Regular" charset="0"/>
              </a:rPr>
              <a:t> Varus, later marched south to put down a number of uprisings in this year so it's likely he and his band were destroyed by the Romans in this campaign.</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Simon of </a:t>
            </a:r>
            <a:r>
              <a:rPr lang="en-GB" sz="1200" b="1" i="0" dirty="0" err="1">
                <a:solidFill>
                  <a:srgbClr val="262626"/>
                </a:solidFill>
                <a:latin typeface="TiemposText-Semibold" charset="0"/>
              </a:rPr>
              <a:t>Peraea</a:t>
            </a:r>
            <a:r>
              <a:rPr lang="en-GB" sz="1200" b="0" i="0" dirty="0">
                <a:solidFill>
                  <a:srgbClr val="262626"/>
                </a:solidFill>
                <a:latin typeface="TiemposText-Regular" charset="0"/>
              </a:rPr>
              <a:t> - At the same time, following the death of Herod, one of his servants called Simon of </a:t>
            </a:r>
            <a:r>
              <a:rPr lang="en-GB" sz="1200" b="0" i="0" dirty="0" err="1">
                <a:solidFill>
                  <a:srgbClr val="262626"/>
                </a:solidFill>
                <a:latin typeface="TiemposText-Regular" charset="0"/>
              </a:rPr>
              <a:t>Peraea</a:t>
            </a:r>
            <a:r>
              <a:rPr lang="en-GB" sz="1200" b="0" i="0" dirty="0">
                <a:solidFill>
                  <a:srgbClr val="262626"/>
                </a:solidFill>
                <a:latin typeface="TiemposText-Regular" charset="0"/>
              </a:rPr>
              <a:t> was acclaimed as king largely because, according to Josephus, he was " a comely person, of a tall and robust body".  He was crowned with the royal diadem and proceeded to burn and plunder a number of royal palaces.  Herod's former commander </a:t>
            </a:r>
            <a:r>
              <a:rPr lang="en-GB" sz="1200" b="0" i="0" dirty="0" err="1">
                <a:solidFill>
                  <a:srgbClr val="262626"/>
                </a:solidFill>
                <a:latin typeface="TiemposText-Regular" charset="0"/>
              </a:rPr>
              <a:t>Gratus</a:t>
            </a:r>
            <a:r>
              <a:rPr lang="en-GB" sz="1200" b="0" i="0" dirty="0">
                <a:solidFill>
                  <a:srgbClr val="262626"/>
                </a:solidFill>
                <a:latin typeface="TiemposText-Regular" charset="0"/>
              </a:rPr>
              <a:t> gathered a body of men and, reinforced by some Roman troops, fought a pitched battle against Simon's followers.  Simon himself fled the battle but was caught and beheaded.  Again, whether Simon or anyone else declared him the Messiah is unknown.</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Judas the Galilean</a:t>
            </a:r>
            <a:r>
              <a:rPr lang="en-GB" sz="1200" b="0" i="0" dirty="0">
                <a:solidFill>
                  <a:srgbClr val="262626"/>
                </a:solidFill>
                <a:latin typeface="TiemposText-Regular" charset="0"/>
              </a:rPr>
              <a:t> - Once the insurrections were put down, Herod's territory was divided between his sons, who ruled on the Romans' behalf as client kings.  The tetrarch Herod </a:t>
            </a:r>
            <a:r>
              <a:rPr lang="en-GB" sz="1200" b="0" i="0" dirty="0" err="1">
                <a:solidFill>
                  <a:srgbClr val="262626"/>
                </a:solidFill>
                <a:latin typeface="TiemposText-Regular" charset="0"/>
              </a:rPr>
              <a:t>Archelaus</a:t>
            </a:r>
            <a:r>
              <a:rPr lang="en-GB" sz="1200" b="0" i="0" dirty="0">
                <a:solidFill>
                  <a:srgbClr val="262626"/>
                </a:solidFill>
                <a:latin typeface="TiemposText-Regular" charset="0"/>
              </a:rPr>
              <a:t> proved a particularly ineffective ruler and in AD 6 he was deposed and Judea was placed under direct Roman rule.  A </a:t>
            </a:r>
            <a:r>
              <a:rPr lang="en-GB" sz="1200" b="0" i="0" dirty="0" err="1">
                <a:solidFill>
                  <a:srgbClr val="262626"/>
                </a:solidFill>
                <a:latin typeface="TiemposText-Regular" charset="0"/>
              </a:rPr>
              <a:t>Galiean</a:t>
            </a:r>
            <a:r>
              <a:rPr lang="en-GB" sz="1200" b="0" i="0" dirty="0">
                <a:solidFill>
                  <a:srgbClr val="262626"/>
                </a:solidFill>
                <a:latin typeface="TiemposText-Regular" charset="0"/>
              </a:rPr>
              <a:t> named Judas and a Pharisee called </a:t>
            </a:r>
            <a:r>
              <a:rPr lang="en-GB" sz="1200" b="0" i="0" dirty="0" err="1">
                <a:solidFill>
                  <a:srgbClr val="262626"/>
                </a:solidFill>
                <a:latin typeface="TiemposText-Regular" charset="0"/>
              </a:rPr>
              <a:t>Zadok</a:t>
            </a:r>
            <a:r>
              <a:rPr lang="en-GB" sz="1200" b="0" i="0" dirty="0">
                <a:solidFill>
                  <a:srgbClr val="262626"/>
                </a:solidFill>
                <a:latin typeface="TiemposText-Regular" charset="0"/>
              </a:rPr>
              <a:t> stirred up the people in reaction to this and began a revolt which was savagely repressed by Varus (see above), who Josephus says crucified 2000 people by the time his campaign was over.  Again, whether Judas claimed to be or was seen to be the Messiah is unclear, though a later speech depicted in Acts 5:36-37 has a Pharisee compare him to Jesus, so this is possible.</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Jesus of Nazareth</a:t>
            </a:r>
            <a:r>
              <a:rPr lang="en-GB" sz="1200" b="0" i="0" dirty="0">
                <a:solidFill>
                  <a:srgbClr val="262626"/>
                </a:solidFill>
                <a:latin typeface="TiemposText-Regular" charset="0"/>
              </a:rPr>
              <a:t> - Jesus' message of the coming and imminent apocalypse and the "kingdom of God" on earth that would follow was preached in the context of this atmosphere of repression and rebellion.  Unlike Judas or Simon, he does not seem to have preached a military uprising, but his message was that </a:t>
            </a:r>
            <a:r>
              <a:rPr lang="en-GB" sz="1200" b="0" i="0" dirty="0" err="1">
                <a:solidFill>
                  <a:srgbClr val="262626"/>
                </a:solidFill>
                <a:latin typeface="TiemposText-Regular" charset="0"/>
              </a:rPr>
              <a:t>Yahwe</a:t>
            </a:r>
            <a:r>
              <a:rPr lang="en-GB" sz="1200" b="0" i="0" dirty="0">
                <a:solidFill>
                  <a:srgbClr val="262626"/>
                </a:solidFill>
                <a:latin typeface="TiemposText-Regular" charset="0"/>
              </a:rPr>
              <a:t> was about to intervene in history and destroy the enemies of Israel.  Not surprisingly, when he took this message to Jerusalem and preached it under the Roman prefect's nose after instigating a riot in the Temple, he was arrested and crucified - the Roman punishment for sedition against the Empire.  Whether Jesus regarded himself as the Messiah or whether that was something his followers declared of him, either before or (more likely) after his execution is not clear.  But he was regarded as both a kingly Messiah and as a priestly Messiah as well.</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John the Baptist</a:t>
            </a:r>
            <a:r>
              <a:rPr lang="en-GB" sz="1200" b="0" i="0" dirty="0">
                <a:solidFill>
                  <a:srgbClr val="262626"/>
                </a:solidFill>
                <a:latin typeface="TiemposText-Regular" charset="0"/>
              </a:rPr>
              <a:t> - Like Jesus, who seems to have begun as a follower of John's, the Baptist preached the coming apocalypse and "immersed" (which is what "baptised" means) people in the Jordan to symbolise their purification in preparation for the coming kingdom of God that would follow.  Like Jesus, his preaching </a:t>
            </a:r>
            <a:r>
              <a:rPr lang="en-GB" sz="1200" b="0" i="0" dirty="0" err="1">
                <a:solidFill>
                  <a:srgbClr val="262626"/>
                </a:solidFill>
                <a:latin typeface="TiemposText-Regular" charset="0"/>
              </a:rPr>
              <a:t>attrated</a:t>
            </a:r>
            <a:r>
              <a:rPr lang="en-GB" sz="1200" b="0" i="0" dirty="0">
                <a:solidFill>
                  <a:srgbClr val="262626"/>
                </a:solidFill>
                <a:latin typeface="TiemposText-Regular" charset="0"/>
              </a:rPr>
              <a:t> the attention of the ruling class and he was imprisoned and executed by Herod Antipas.  Again, as with Jesus, stories circulated that he had risen from the dead (some though Jesus was actually the risen John) and his sect survived his death, even expanding into Greece by the mid-first century.  The modern sect of the </a:t>
            </a:r>
            <a:r>
              <a:rPr lang="en-GB" sz="1200" b="0" i="0" dirty="0" err="1">
                <a:solidFill>
                  <a:srgbClr val="262626"/>
                </a:solidFill>
                <a:latin typeface="TiemposText-Regular" charset="0"/>
              </a:rPr>
              <a:t>Mandeans</a:t>
            </a:r>
            <a:r>
              <a:rPr lang="en-GB" sz="1200" b="0" i="0" dirty="0">
                <a:solidFill>
                  <a:srgbClr val="262626"/>
                </a:solidFill>
                <a:latin typeface="TiemposText-Regular" charset="0"/>
              </a:rPr>
              <a:t> trace their origin to the followers of John and regard him as the Messiah and Jesus as the "false prophet".</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The Samaritan Prophet</a:t>
            </a:r>
            <a:r>
              <a:rPr lang="en-GB" sz="1200" b="0" i="0" dirty="0">
                <a:solidFill>
                  <a:srgbClr val="262626"/>
                </a:solidFill>
                <a:latin typeface="TiemposText-Regular" charset="0"/>
              </a:rPr>
              <a:t> - Not long after Jesus' execution, around AD 36, a Samaritan prophet began declaring that he knew of certain "sacred vessels" which Moses had deposited on </a:t>
            </a:r>
            <a:r>
              <a:rPr lang="en-GB" sz="1200" b="0" i="0" dirty="0" err="1">
                <a:solidFill>
                  <a:srgbClr val="262626"/>
                </a:solidFill>
                <a:latin typeface="TiemposText-Regular" charset="0"/>
              </a:rPr>
              <a:t>Moutn</a:t>
            </a:r>
            <a:r>
              <a:rPr lang="en-GB" sz="1200" b="0" i="0" dirty="0">
                <a:solidFill>
                  <a:srgbClr val="262626"/>
                </a:solidFill>
                <a:latin typeface="TiemposText-Regular" charset="0"/>
              </a:rPr>
              <a:t> </a:t>
            </a:r>
            <a:r>
              <a:rPr lang="en-GB" sz="1200" b="0" i="0" dirty="0" err="1">
                <a:solidFill>
                  <a:srgbClr val="262626"/>
                </a:solidFill>
                <a:latin typeface="TiemposText-Regular" charset="0"/>
              </a:rPr>
              <a:t>Gerzim</a:t>
            </a:r>
            <a:r>
              <a:rPr lang="en-GB" sz="1200" b="0" i="0" dirty="0">
                <a:solidFill>
                  <a:srgbClr val="262626"/>
                </a:solidFill>
                <a:latin typeface="TiemposText-Regular" charset="0"/>
              </a:rPr>
              <a:t>, which was the holy mountain on which Samaritan Jews worshipped instead of the Temple in Jerusalem.   The Samaritan gathered "in a great multitude" and also armed themselves (Josephus doesn't tell us why) which alarmed the Roman prefect Pontius Pilate.  He sent cohorts of both infantry and cavalry to block their approach to the mountain and the followers of the prophet were defeated in the battle that followed. Josephus says the "principal leaders" of this group were executed but doesn't say if they included the prophet himself.  Again, we don't know if he or anyone else declared himself the Messiah.</a:t>
            </a:r>
          </a:p>
          <a:p>
            <a:endParaRPr lang="en-GB" sz="1200" b="0" i="0" dirty="0">
              <a:solidFill>
                <a:srgbClr val="262626"/>
              </a:solidFill>
              <a:latin typeface="TiemposText-Regular" charset="0"/>
            </a:endParaRPr>
          </a:p>
          <a:p>
            <a:r>
              <a:rPr lang="en-GB" sz="1200" b="1" i="0" dirty="0" err="1">
                <a:solidFill>
                  <a:srgbClr val="262626"/>
                </a:solidFill>
                <a:latin typeface="TiemposText-Semibold" charset="0"/>
              </a:rPr>
              <a:t>Theudas</a:t>
            </a:r>
            <a:r>
              <a:rPr lang="en-GB" sz="1200" b="1" i="0" dirty="0">
                <a:solidFill>
                  <a:srgbClr val="262626"/>
                </a:solidFill>
                <a:latin typeface="TiemposText-Semibold" charset="0"/>
              </a:rPr>
              <a:t> </a:t>
            </a:r>
            <a:r>
              <a:rPr lang="en-GB" sz="1200" b="0" i="0" dirty="0">
                <a:solidFill>
                  <a:srgbClr val="262626"/>
                </a:solidFill>
                <a:latin typeface="TiemposText-Regular" charset="0"/>
              </a:rPr>
              <a:t>- Around AD 45 another prophet called </a:t>
            </a:r>
            <a:r>
              <a:rPr lang="en-GB" sz="1200" b="0" i="0" dirty="0" err="1">
                <a:solidFill>
                  <a:srgbClr val="262626"/>
                </a:solidFill>
                <a:latin typeface="TiemposText-Regular" charset="0"/>
              </a:rPr>
              <a:t>Theudas</a:t>
            </a:r>
            <a:r>
              <a:rPr lang="en-GB" sz="1200" b="0" i="0" dirty="0">
                <a:solidFill>
                  <a:srgbClr val="262626"/>
                </a:solidFill>
                <a:latin typeface="TiemposText-Regular" charset="0"/>
              </a:rPr>
              <a:t> declared that he could part the river Jordan and led "a great part of the people" to the river to demonstrate his power.  The Roman procurator </a:t>
            </a:r>
            <a:r>
              <a:rPr lang="en-GB" sz="1200" b="0" i="0" dirty="0" err="1">
                <a:solidFill>
                  <a:srgbClr val="262626"/>
                </a:solidFill>
                <a:latin typeface="TiemposText-Regular" charset="0"/>
              </a:rPr>
              <a:t>Cuspius</a:t>
            </a:r>
            <a:r>
              <a:rPr lang="en-GB" sz="1200" b="0" i="0" dirty="0">
                <a:solidFill>
                  <a:srgbClr val="262626"/>
                </a:solidFill>
                <a:latin typeface="TiemposText-Regular" charset="0"/>
              </a:rPr>
              <a:t> </a:t>
            </a:r>
            <a:r>
              <a:rPr lang="en-GB" sz="1200" b="0" i="0" dirty="0" err="1">
                <a:solidFill>
                  <a:srgbClr val="262626"/>
                </a:solidFill>
                <a:latin typeface="TiemposText-Regular" charset="0"/>
              </a:rPr>
              <a:t>Fadus</a:t>
            </a:r>
            <a:r>
              <a:rPr lang="en-GB" sz="1200" b="0" i="0" dirty="0">
                <a:solidFill>
                  <a:srgbClr val="262626"/>
                </a:solidFill>
                <a:latin typeface="TiemposText-Regular" charset="0"/>
              </a:rPr>
              <a:t> led a detachment of cavalry to intercept him, "slew many of them", captured </a:t>
            </a:r>
            <a:r>
              <a:rPr lang="en-GB" sz="1200" b="0" i="0" dirty="0" err="1">
                <a:solidFill>
                  <a:srgbClr val="262626"/>
                </a:solidFill>
                <a:latin typeface="TiemposText-Regular" charset="0"/>
              </a:rPr>
              <a:t>Theudas</a:t>
            </a:r>
            <a:r>
              <a:rPr lang="en-GB" sz="1200" b="0" i="0" dirty="0">
                <a:solidFill>
                  <a:srgbClr val="262626"/>
                </a:solidFill>
                <a:latin typeface="TiemposText-Regular" charset="0"/>
              </a:rPr>
              <a:t> and beheaded him.  Like Judas the Galilean, </a:t>
            </a:r>
            <a:r>
              <a:rPr lang="en-GB" sz="1200" b="0" i="0" dirty="0" err="1">
                <a:solidFill>
                  <a:srgbClr val="262626"/>
                </a:solidFill>
                <a:latin typeface="TiemposText-Regular" charset="0"/>
              </a:rPr>
              <a:t>Theudas</a:t>
            </a:r>
            <a:r>
              <a:rPr lang="en-GB" sz="1200" b="0" i="0" dirty="0">
                <a:solidFill>
                  <a:srgbClr val="262626"/>
                </a:solidFill>
                <a:latin typeface="TiemposText-Regular" charset="0"/>
              </a:rPr>
              <a:t> is compare to Jesus in Acts 5:36-37, so it's possible that he too was considered to be the Messiah.</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The Egyptian</a:t>
            </a:r>
            <a:r>
              <a:rPr lang="en-GB" sz="1200" b="0" i="0" dirty="0">
                <a:solidFill>
                  <a:srgbClr val="262626"/>
                </a:solidFill>
                <a:latin typeface="TiemposText-Regular" charset="0"/>
              </a:rPr>
              <a:t> - Sometime in the 50s AD an unnamed Egyptian Jew led a multitude of followers out of Jerusalem and into the desert where he promised them God would "show them the signs of liberty".  Josephus later says he led them to within sight of the walls of Jerusalem and claimed " he would show them from hence how the walls of Jerusalem would fall down at his command." The Roman procurator Marcus Antonius Felix led "a great number" of </a:t>
            </a:r>
            <a:r>
              <a:rPr lang="en-GB" sz="1200" b="0" i="0" dirty="0" err="1">
                <a:solidFill>
                  <a:srgbClr val="262626"/>
                </a:solidFill>
                <a:latin typeface="TiemposText-Regular" charset="0"/>
              </a:rPr>
              <a:t>infanty</a:t>
            </a:r>
            <a:r>
              <a:rPr lang="en-GB" sz="1200" b="0" i="0" dirty="0">
                <a:solidFill>
                  <a:srgbClr val="262626"/>
                </a:solidFill>
                <a:latin typeface="TiemposText-Regular" charset="0"/>
              </a:rPr>
              <a:t> and cavalry against this prophet's followers and killed several hundred of them, though Josephus doesn't say what happened to the Egyptian.</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Anonymous Prophet</a:t>
            </a:r>
            <a:r>
              <a:rPr lang="en-GB" sz="1200" b="0" i="0" dirty="0">
                <a:solidFill>
                  <a:srgbClr val="262626"/>
                </a:solidFill>
                <a:latin typeface="TiemposText-Regular" charset="0"/>
              </a:rPr>
              <a:t> - In AD 59 another prophet arose who "promised (the people) deliverance and freedom from the miseries they were under".  He and his followers were killed by troops sent out by the procurator </a:t>
            </a:r>
            <a:r>
              <a:rPr lang="en-GB" sz="1200" b="0" i="0" dirty="0" err="1">
                <a:solidFill>
                  <a:srgbClr val="262626"/>
                </a:solidFill>
                <a:latin typeface="TiemposText-Regular" charset="0"/>
              </a:rPr>
              <a:t>Porcius</a:t>
            </a:r>
            <a:r>
              <a:rPr lang="en-GB" sz="1200" b="0" i="0" dirty="0">
                <a:solidFill>
                  <a:srgbClr val="262626"/>
                </a:solidFill>
                <a:latin typeface="TiemposText-Regular" charset="0"/>
              </a:rPr>
              <a:t> Festus.</a:t>
            </a:r>
          </a:p>
          <a:p>
            <a:endParaRPr lang="en-GB" sz="1200" b="0" i="0" dirty="0">
              <a:solidFill>
                <a:srgbClr val="262626"/>
              </a:solidFill>
              <a:latin typeface="TiemposText-Regular" charset="0"/>
            </a:endParaRPr>
          </a:p>
          <a:p>
            <a:r>
              <a:rPr lang="en-GB" sz="1200" b="1" i="0" dirty="0" err="1">
                <a:solidFill>
                  <a:srgbClr val="262626"/>
                </a:solidFill>
                <a:latin typeface="TiemposText-Semibold" charset="0"/>
              </a:rPr>
              <a:t>Menahem</a:t>
            </a:r>
            <a:r>
              <a:rPr lang="en-GB" sz="1200" b="1" i="0" dirty="0">
                <a:solidFill>
                  <a:srgbClr val="262626"/>
                </a:solidFill>
                <a:latin typeface="TiemposText-Semibold" charset="0"/>
              </a:rPr>
              <a:t> </a:t>
            </a:r>
            <a:r>
              <a:rPr lang="en-GB" sz="1200" b="0" i="0" dirty="0">
                <a:solidFill>
                  <a:srgbClr val="262626"/>
                </a:solidFill>
                <a:latin typeface="TiemposText-Regular" charset="0"/>
              </a:rPr>
              <a:t>- At the beginning of the Jewish Revolt of 66-70 AD, the son or grandson of Judas the Galilean, called </a:t>
            </a:r>
            <a:r>
              <a:rPr lang="en-GB" sz="1200" b="0" i="0" dirty="0" err="1">
                <a:solidFill>
                  <a:srgbClr val="262626"/>
                </a:solidFill>
                <a:latin typeface="TiemposText-Regular" charset="0"/>
              </a:rPr>
              <a:t>Menahem</a:t>
            </a:r>
            <a:r>
              <a:rPr lang="en-GB" sz="1200" b="0" i="0" dirty="0">
                <a:solidFill>
                  <a:srgbClr val="262626"/>
                </a:solidFill>
                <a:latin typeface="TiemposText-Regular" charset="0"/>
              </a:rPr>
              <a:t>, seized weapons from the royal palace at Masada and entered Jerusalem at the head of a body of rebels, dressed as a king.  He became the leader of the rebellion, but soon made enemies amongst the other rebels and was eventually overthrown by the faction of </a:t>
            </a:r>
            <a:r>
              <a:rPr lang="en-GB" sz="1200" b="0" i="0" dirty="0" err="1">
                <a:solidFill>
                  <a:srgbClr val="262626"/>
                </a:solidFill>
                <a:latin typeface="TiemposText-Regular" charset="0"/>
              </a:rPr>
              <a:t>Eleasar</a:t>
            </a:r>
            <a:r>
              <a:rPr lang="en-GB" sz="1200" b="0" i="0" dirty="0">
                <a:solidFill>
                  <a:srgbClr val="262626"/>
                </a:solidFill>
                <a:latin typeface="TiemposText-Regular" charset="0"/>
              </a:rPr>
              <a:t>, the former captain of the Temple guards.  </a:t>
            </a:r>
            <a:r>
              <a:rPr lang="en-GB" sz="1200" b="0" i="0" dirty="0" err="1">
                <a:solidFill>
                  <a:srgbClr val="262626"/>
                </a:solidFill>
                <a:latin typeface="TiemposText-Regular" charset="0"/>
              </a:rPr>
              <a:t>Menahem</a:t>
            </a:r>
            <a:r>
              <a:rPr lang="en-GB" sz="1200" b="0" i="0" dirty="0">
                <a:solidFill>
                  <a:srgbClr val="262626"/>
                </a:solidFill>
                <a:latin typeface="TiemposText-Regular" charset="0"/>
              </a:rPr>
              <a:t> fled Jerusalem but was captured, tortured and executed.</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Jonathan the Weaver</a:t>
            </a:r>
            <a:r>
              <a:rPr lang="en-GB" sz="1200" b="0" i="0" dirty="0">
                <a:solidFill>
                  <a:srgbClr val="262626"/>
                </a:solidFill>
                <a:latin typeface="TiemposText-Regular" charset="0"/>
              </a:rPr>
              <a:t> - Around AD 73 a weaver called Jonathan led a large number of followers into the desert to "show them signs and apparitions".  Despite the fact they were unarmed, the governor Catullus attacked them.  Jonathan fled but was later captured and, presumably, executed.</a:t>
            </a:r>
          </a:p>
          <a:p>
            <a:endParaRPr lang="en-GB" sz="1200" b="0" i="0" dirty="0">
              <a:solidFill>
                <a:srgbClr val="262626"/>
              </a:solidFill>
              <a:latin typeface="TiemposText-Regular" charset="0"/>
            </a:endParaRPr>
          </a:p>
          <a:p>
            <a:r>
              <a:rPr lang="en-GB" sz="1200" b="1" i="0" dirty="0">
                <a:solidFill>
                  <a:srgbClr val="262626"/>
                </a:solidFill>
                <a:latin typeface="TiemposText-Semibold" charset="0"/>
              </a:rPr>
              <a:t>Simon ben </a:t>
            </a:r>
            <a:r>
              <a:rPr lang="en-GB" sz="1200" b="1" i="0" dirty="0" err="1">
                <a:solidFill>
                  <a:srgbClr val="262626"/>
                </a:solidFill>
                <a:latin typeface="TiemposText-Semibold" charset="0"/>
              </a:rPr>
              <a:t>Kosiba</a:t>
            </a:r>
            <a:r>
              <a:rPr lang="en-GB" sz="1200" b="0" i="0" dirty="0">
                <a:solidFill>
                  <a:srgbClr val="262626"/>
                </a:solidFill>
                <a:latin typeface="TiemposText-Regular" charset="0"/>
              </a:rPr>
              <a:t> - This is the only example apart from Jesus that we know was claimed to be the Messiah.  The influential elderly rabbi </a:t>
            </a:r>
            <a:r>
              <a:rPr lang="en-GB" sz="1200" b="0" i="0" dirty="0" err="1">
                <a:solidFill>
                  <a:srgbClr val="262626"/>
                </a:solidFill>
                <a:latin typeface="TiemposText-Regular" charset="0"/>
              </a:rPr>
              <a:t>Akiva</a:t>
            </a:r>
            <a:r>
              <a:rPr lang="en-GB" sz="1200" b="0" i="0" dirty="0">
                <a:solidFill>
                  <a:srgbClr val="262626"/>
                </a:solidFill>
                <a:latin typeface="TiemposText-Regular" charset="0"/>
              </a:rPr>
              <a:t> declared ben </a:t>
            </a:r>
            <a:r>
              <a:rPr lang="en-GB" sz="1200" b="0" i="0" dirty="0" err="1">
                <a:solidFill>
                  <a:srgbClr val="262626"/>
                </a:solidFill>
                <a:latin typeface="TiemposText-Regular" charset="0"/>
              </a:rPr>
              <a:t>Kosiba</a:t>
            </a:r>
            <a:r>
              <a:rPr lang="en-GB" sz="1200" b="0" i="0" dirty="0">
                <a:solidFill>
                  <a:srgbClr val="262626"/>
                </a:solidFill>
                <a:latin typeface="TiemposText-Regular" charset="0"/>
              </a:rPr>
              <a:t> to be God's anointed and changed his name to ben </a:t>
            </a:r>
            <a:r>
              <a:rPr lang="en-GB" sz="1200" b="0" i="0" dirty="0" err="1">
                <a:solidFill>
                  <a:srgbClr val="262626"/>
                </a:solidFill>
                <a:latin typeface="TiemposText-Regular" charset="0"/>
              </a:rPr>
              <a:t>Kokhba</a:t>
            </a:r>
            <a:r>
              <a:rPr lang="en-GB" sz="1200" b="0" i="0" dirty="0">
                <a:solidFill>
                  <a:srgbClr val="262626"/>
                </a:solidFill>
                <a:latin typeface="TiemposText-Regular" charset="0"/>
              </a:rPr>
              <a:t> ('son of the star") and led a </a:t>
            </a:r>
            <a:r>
              <a:rPr lang="en-GB" sz="1200" b="0" i="0" dirty="0" err="1">
                <a:solidFill>
                  <a:srgbClr val="262626"/>
                </a:solidFill>
                <a:latin typeface="TiemposText-Regular" charset="0"/>
              </a:rPr>
              <a:t>rfour</a:t>
            </a:r>
            <a:r>
              <a:rPr lang="en-GB" sz="1200" b="0" i="0" dirty="0">
                <a:solidFill>
                  <a:srgbClr val="262626"/>
                </a:solidFill>
                <a:latin typeface="TiemposText-Regular" charset="0"/>
              </a:rPr>
              <a:t> year </a:t>
            </a:r>
            <a:r>
              <a:rPr lang="en-GB" sz="1200" b="0" i="0" dirty="0" err="1">
                <a:solidFill>
                  <a:srgbClr val="262626"/>
                </a:solidFill>
                <a:latin typeface="TiemposText-Regular" charset="0"/>
              </a:rPr>
              <a:t>ebellion</a:t>
            </a:r>
            <a:r>
              <a:rPr lang="en-GB" sz="1200" b="0" i="0" dirty="0">
                <a:solidFill>
                  <a:srgbClr val="262626"/>
                </a:solidFill>
                <a:latin typeface="TiemposText-Regular" charset="0"/>
              </a:rPr>
              <a:t> against Rome </a:t>
            </a:r>
            <a:r>
              <a:rPr lang="en-GB" sz="1200" b="0" i="0" dirty="0" err="1">
                <a:solidFill>
                  <a:srgbClr val="262626"/>
                </a:solidFill>
                <a:latin typeface="TiemposText-Regular" charset="0"/>
              </a:rPr>
              <a:t>whcih</a:t>
            </a:r>
            <a:r>
              <a:rPr lang="en-GB" sz="1200" b="0" i="0" dirty="0">
                <a:solidFill>
                  <a:srgbClr val="262626"/>
                </a:solidFill>
                <a:latin typeface="TiemposText-Regular" charset="0"/>
              </a:rPr>
              <a:t> was finally brutally crushed by Hadrian in AD 136.  Interestingly, the Christian writer Justin says Simon persecuted Christians, ordering them to be executed unless they denied Jesus was the Messiah - clearly he didn't like the idea of rival claimants, even dead ones.</a:t>
            </a:r>
          </a:p>
          <a:p>
            <a:endParaRPr lang="en-GB" sz="1200" b="0" i="0" dirty="0">
              <a:solidFill>
                <a:srgbClr val="262626"/>
              </a:solidFill>
              <a:latin typeface="TiemposText-Regular" charset="0"/>
            </a:endParaRPr>
          </a:p>
          <a:p>
            <a:r>
              <a:rPr lang="en-GB" sz="1200" b="0" i="0" dirty="0">
                <a:solidFill>
                  <a:srgbClr val="262626"/>
                </a:solidFill>
                <a:latin typeface="TiemposText-Regular" charset="0"/>
              </a:rPr>
              <a:t>While only Jesus and Simon ben </a:t>
            </a:r>
            <a:r>
              <a:rPr lang="en-GB" sz="1200" b="0" i="0" dirty="0" err="1">
                <a:solidFill>
                  <a:srgbClr val="262626"/>
                </a:solidFill>
                <a:latin typeface="TiemposText-Regular" charset="0"/>
              </a:rPr>
              <a:t>Kosiba</a:t>
            </a:r>
            <a:r>
              <a:rPr lang="en-GB" sz="1200" b="0" i="0" dirty="0">
                <a:solidFill>
                  <a:srgbClr val="262626"/>
                </a:solidFill>
                <a:latin typeface="TiemposText-Regular" charset="0"/>
              </a:rPr>
              <a:t> can be said to have been definitely regarded as the Messiah, there are indications that the others were seen that way.  Given that we have few sources about Jewish history in this period - Josephus is pretty much the only source for any of the above apart from for Jesus and Simon ben </a:t>
            </a:r>
            <a:r>
              <a:rPr lang="en-GB" sz="1200" b="0" i="0" dirty="0" err="1">
                <a:solidFill>
                  <a:srgbClr val="262626"/>
                </a:solidFill>
                <a:latin typeface="TiemposText-Regular" charset="0"/>
              </a:rPr>
              <a:t>Kosiba</a:t>
            </a:r>
            <a:r>
              <a:rPr lang="en-GB" sz="1200" b="0" i="0" dirty="0">
                <a:solidFill>
                  <a:srgbClr val="262626"/>
                </a:solidFill>
                <a:latin typeface="TiemposText-Regular" charset="0"/>
              </a:rPr>
              <a:t> - there may well have been others as well.  Interestingly, it seems all of the above prophets, kingly pretenders and Messiahs either died in battle or were executed.</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008775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Simon of </a:t>
            </a:r>
            <a:r>
              <a:rPr lang="en-GB" dirty="0" err="1"/>
              <a:t>Peraea</a:t>
            </a:r>
            <a:r>
              <a:rPr lang="en-GB" dirty="0"/>
              <a:t> - At the same time, following the death of Herod, one of his servants called Simon of </a:t>
            </a:r>
            <a:r>
              <a:rPr lang="en-GB" dirty="0" err="1"/>
              <a:t>Peraea</a:t>
            </a:r>
            <a:r>
              <a:rPr lang="en-GB" dirty="0"/>
              <a:t> was acclaimed as king largely because, according to Josephus, he was " a comely person, of a tall and robust body".  He was crowned with the royal diadem and proceeded to burn and plunder a number of royal palaces.  Herod's former commander </a:t>
            </a:r>
            <a:r>
              <a:rPr lang="en-GB" dirty="0" err="1"/>
              <a:t>Gratus</a:t>
            </a:r>
            <a:r>
              <a:rPr lang="en-GB" dirty="0"/>
              <a:t> gathered a body of men and, reinforced by some Roman troops, fought a pitched battle against Simon's followers.  Simon himself fled the battle but was caught and beheaded.  Again, whether Simon or anyone else declared him the Messiah is unknown.</a:t>
            </a:r>
          </a:p>
          <a:p>
            <a:endParaRPr lang="en-GB" dirty="0"/>
          </a:p>
          <a:p>
            <a:r>
              <a:rPr lang="en-GB" dirty="0"/>
              <a:t>Judas the Galilean - Once the insurrections were put down, Herod's territory was divided between his sons, who ruled on the Romans' behalf as client kings.  The tetrarch Herod </a:t>
            </a:r>
            <a:r>
              <a:rPr lang="en-GB" dirty="0" err="1"/>
              <a:t>Archelaus</a:t>
            </a:r>
            <a:r>
              <a:rPr lang="en-GB" dirty="0"/>
              <a:t> proved a particularly ineffective ruler and in AD 6 he was deposed and Judea was placed under direct Roman rule.  A </a:t>
            </a:r>
            <a:r>
              <a:rPr lang="en-GB" dirty="0" err="1"/>
              <a:t>Galiean</a:t>
            </a:r>
            <a:r>
              <a:rPr lang="en-GB" dirty="0"/>
              <a:t> named Judas and a Pharisee called </a:t>
            </a:r>
            <a:r>
              <a:rPr lang="en-GB" dirty="0" err="1"/>
              <a:t>Zadok</a:t>
            </a:r>
            <a:r>
              <a:rPr lang="en-GB" dirty="0"/>
              <a:t> stirred up the people in reaction to this and began a revolt which was savagely repressed by Varus (see above), who Josephus says crucified 2000 people by the time his campaign was over.  Again, whether Judas claimed to be or was seen to be the Messiah is unclear, though a later speech depicted in Acts 5:36-37 has a Pharisee compare him to Jesus, so this is possible.</a:t>
            </a:r>
          </a:p>
          <a:p>
            <a:endParaRPr lang="en-GB" dirty="0"/>
          </a:p>
          <a:p>
            <a:r>
              <a:rPr lang="en-GB" dirty="0"/>
              <a:t>Thus about 44, Josephus reports, a certain impostor, </a:t>
            </a:r>
            <a:r>
              <a:rPr lang="en-GB" dirty="0" err="1"/>
              <a:t>Theudas</a:t>
            </a:r>
            <a:r>
              <a:rPr lang="en-GB" dirty="0"/>
              <a:t>, who claimed to be a prophet, appeared and urged the people to follow him with their belongings to the Jordan, which he would divide for them. According to Acts v. 36 (which seems to refer to a different date), he secured about 400 followers. </a:t>
            </a:r>
            <a:r>
              <a:rPr lang="en-GB" dirty="0" err="1"/>
              <a:t>Cuspius</a:t>
            </a:r>
            <a:r>
              <a:rPr lang="en-GB" dirty="0"/>
              <a:t> </a:t>
            </a:r>
            <a:r>
              <a:rPr lang="en-GB" dirty="0" err="1"/>
              <a:t>Fadus</a:t>
            </a:r>
            <a:r>
              <a:rPr lang="en-GB" dirty="0"/>
              <a:t> sent a troop of horsemen after him and his band, slew many of them, and took captive others, together with their leader, beheading the latter ("Ant." xx. 5, § 1).</a:t>
            </a:r>
          </a:p>
          <a:p>
            <a:endParaRPr lang="en-GB" dirty="0"/>
          </a:p>
          <a:p>
            <a:r>
              <a:rPr lang="en-GB" dirty="0"/>
              <a:t>Another, an Egyptian, is said to have gathered together 30,000 adherents, whom he summoned to the Mount of Olives, opposite Jerusalem, promising that at his command the walls of Jerusalem would fall down, and that he and his followers would enter and possess themselves of the city. But Felix, the procurator (c. 55-60), met the throng with his soldiery. The prophet escaped, but those with him were killed or taken, and the multitude dispersed (ib. xx. 8, § 6; "B. J." ii. 13, § 5; see also Acts xxi. 38). Another, whom Josephus styles an impostor, promised the people "deliverance and freedom from their miseries" if they would follow him to the wilderness. Both leader and followers were killed by the troops of Festus, the procurator (60-62; "Ant." xx. 8, § 10). Even when Jerusalem was already in process of destruction by the Romans, a prophet, according to Josephus suborned by the defenders to keep the people from deserting announced that God commanded them to come to the Temple, there to receive miraculous signs of their deliverance. Those who came met death in the flames ("B. J." vi. 5, § 3).</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146716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Roman</a:t>
            </a:r>
            <a:r>
              <a:rPr lang="en-GB" baseline="0" dirty="0"/>
              <a:t> occupation is airbrushed out of the gospel account of 1</a:t>
            </a:r>
            <a:r>
              <a:rPr lang="en-GB" baseline="30000" dirty="0"/>
              <a:t>st</a:t>
            </a:r>
            <a:r>
              <a:rPr lang="en-GB" baseline="0" dirty="0"/>
              <a:t> century Palestine although that was the dominant feature. It was very harsh and yet the Romans when they do appear are always presented favourably</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672818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47E88E-98F1-4684-9008-3C5A22FF9854}"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en-GB" dirty="0">
                <a:latin typeface="Arial" pitchFamily="-84" charset="0"/>
                <a:ea typeface="ＭＳ Ｐゴシック" pitchFamily="-84" charset="-128"/>
                <a:cs typeface="ＭＳ Ｐゴシック" pitchFamily="-84" charset="-128"/>
              </a:rPr>
              <a:t>Shortly after Elizabeth conceived John, her cousin Mary also received a visit from an angel who told her that she too would bear a son called Jesus: </a:t>
            </a:r>
          </a:p>
          <a:p>
            <a:pPr eaLnBrk="1" hangingPunct="1"/>
            <a:endParaRPr lang="en-GB" dirty="0">
              <a:latin typeface="Arial" pitchFamily="-84" charset="0"/>
              <a:ea typeface="ＭＳ Ｐゴシック" pitchFamily="-84" charset="-128"/>
              <a:cs typeface="ＭＳ Ｐゴシック" pitchFamily="-84" charset="-128"/>
            </a:endParaRPr>
          </a:p>
          <a:p>
            <a:pPr>
              <a:defRPr/>
            </a:pPr>
            <a:r>
              <a:rPr lang="en-US" dirty="0">
                <a:latin typeface="Times" pitchFamily="-68" charset="0"/>
                <a:ea typeface="Times" pitchFamily="-68" charset="0"/>
                <a:cs typeface="Times" pitchFamily="-68" charset="0"/>
              </a:rPr>
              <a:t>At that time Mary got ready and hurried </a:t>
            </a:r>
          </a:p>
          <a:p>
            <a:pPr>
              <a:defRPr/>
            </a:pPr>
            <a:r>
              <a:rPr lang="en-US" dirty="0">
                <a:latin typeface="Times" pitchFamily="-68" charset="0"/>
                <a:ea typeface="Times" pitchFamily="-68" charset="0"/>
                <a:cs typeface="Times" pitchFamily="-68" charset="0"/>
              </a:rPr>
              <a:t>to a town in the hill country of Judea, </a:t>
            </a:r>
          </a:p>
          <a:p>
            <a:pPr>
              <a:defRPr/>
            </a:pPr>
            <a:r>
              <a:rPr lang="en-US" dirty="0">
                <a:latin typeface="Times" pitchFamily="-68" charset="0"/>
                <a:ea typeface="Times" pitchFamily="-68" charset="0"/>
                <a:cs typeface="Times" pitchFamily="-68" charset="0"/>
              </a:rPr>
              <a:t>where she entered Zechariah's home </a:t>
            </a:r>
          </a:p>
          <a:p>
            <a:pPr>
              <a:defRPr/>
            </a:pPr>
            <a:r>
              <a:rPr lang="en-US" dirty="0">
                <a:latin typeface="Times" pitchFamily="-68" charset="0"/>
                <a:ea typeface="Times" pitchFamily="-68" charset="0"/>
                <a:cs typeface="Times" pitchFamily="-68" charset="0"/>
              </a:rPr>
              <a:t>and greeted Elizabeth.         </a:t>
            </a:r>
            <a:r>
              <a:rPr lang="en-US" sz="1100" dirty="0">
                <a:latin typeface="Arial" pitchFamily="-68" charset="0"/>
                <a:ea typeface="ＭＳ Ｐゴシック" pitchFamily="-68" charset="-128"/>
                <a:cs typeface="ＭＳ Ｐゴシック" pitchFamily="-68" charset="-128"/>
              </a:rPr>
              <a:t>Luke 1:39</a:t>
            </a:r>
            <a:endParaRPr lang="en-US" dirty="0">
              <a:latin typeface="Arial" pitchFamily="-68" charset="0"/>
              <a:ea typeface="ＭＳ Ｐゴシック" pitchFamily="-68" charset="-128"/>
              <a:cs typeface="ＭＳ Ｐゴシック" pitchFamily="-68" charset="-128"/>
            </a:endParaRPr>
          </a:p>
          <a:p>
            <a:endParaRPr lang="en-US" dirty="0"/>
          </a:p>
          <a:p>
            <a:pPr eaLnBrk="1" hangingPunct="1"/>
            <a:endParaRPr lang="en-GB" dirty="0">
              <a:latin typeface="Arial" pitchFamily="-84" charset="0"/>
              <a:ea typeface="ＭＳ Ｐゴシック" pitchFamily="-84" charset="-128"/>
              <a:cs typeface="ＭＳ Ｐゴシック" pitchFamily="-84" charset="-128"/>
            </a:endParaRPr>
          </a:p>
          <a:p>
            <a:pPr eaLnBrk="1" hangingPunct="1"/>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This is similar to the vision of Isaiah. No hint here of the cross being the purpose</a:t>
            </a:r>
          </a:p>
          <a:p>
            <a:pPr eaLnBrk="1" hangingPunct="1"/>
            <a:endParaRPr lang="en-GB" dirty="0">
              <a:latin typeface="Arial" pitchFamily="-84" charset="0"/>
              <a:ea typeface="ＭＳ Ｐゴシック" pitchFamily="-84" charset="-128"/>
              <a:cs typeface="ＭＳ Ｐゴシック" pitchFamily="-84" charset="-128"/>
            </a:endParaRP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36. But when she was delivered of it, she said: 'O my Lord! Behold! I am delivered of a female child!' - and Allah knew best what she brought forth - 'and nowise is the male like the female. I have named her </a:t>
            </a:r>
            <a:r>
              <a:rPr lang="en-US" dirty="0" err="1">
                <a:latin typeface="Arial" pitchFamily="-84" charset="0"/>
                <a:ea typeface="ＭＳ Ｐゴシック" pitchFamily="-84" charset="-128"/>
                <a:cs typeface="ＭＳ Ｐゴシック" pitchFamily="-84" charset="-128"/>
              </a:rPr>
              <a:t>Mariam</a:t>
            </a:r>
            <a:r>
              <a:rPr lang="en-US" dirty="0">
                <a:latin typeface="Arial" pitchFamily="-84" charset="0"/>
                <a:ea typeface="ＭＳ Ｐゴシック" pitchFamily="-84" charset="-128"/>
                <a:cs typeface="ＭＳ Ｐゴシック" pitchFamily="-84" charset="-128"/>
              </a:rPr>
              <a:t>, and I commit her and her offspring to Thy protection from the Evil One, the rejected.'</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37. So her Lord accepted her with a gracious acceptance: He made her grow in purity and beauty: to the care of </a:t>
            </a:r>
            <a:r>
              <a:rPr lang="en-US" dirty="0" err="1">
                <a:latin typeface="Arial" pitchFamily="-84" charset="0"/>
                <a:ea typeface="ＭＳ Ｐゴシック" pitchFamily="-84" charset="-128"/>
                <a:cs typeface="ＭＳ Ｐゴシック" pitchFamily="-84" charset="-128"/>
              </a:rPr>
              <a:t>Zakariya</a:t>
            </a:r>
            <a:r>
              <a:rPr lang="en-US" dirty="0">
                <a:latin typeface="Arial" pitchFamily="-84" charset="0"/>
                <a:ea typeface="ＭＳ Ｐゴシック" pitchFamily="-84" charset="-128"/>
                <a:cs typeface="ＭＳ Ｐゴシック" pitchFamily="-84" charset="-128"/>
              </a:rPr>
              <a:t> was she assigned. Every time </a:t>
            </a:r>
            <a:r>
              <a:rPr lang="en-US" dirty="0" err="1">
                <a:latin typeface="Arial" pitchFamily="-84" charset="0"/>
                <a:ea typeface="ＭＳ Ｐゴシック" pitchFamily="-84" charset="-128"/>
                <a:cs typeface="ＭＳ Ｐゴシック" pitchFamily="-84" charset="-128"/>
              </a:rPr>
              <a:t>Zakariya</a:t>
            </a:r>
            <a:r>
              <a:rPr lang="en-US" dirty="0">
                <a:latin typeface="Arial" pitchFamily="-84" charset="0"/>
                <a:ea typeface="ＭＳ Ｐゴシック" pitchFamily="-84" charset="-128"/>
                <a:cs typeface="ＭＳ Ｐゴシック" pitchFamily="-84" charset="-128"/>
              </a:rPr>
              <a:t> entered her chamber to see her, he found her supplied with sustenance. He said: 'O </a:t>
            </a:r>
            <a:r>
              <a:rPr lang="en-US" dirty="0" err="1">
                <a:latin typeface="Arial" pitchFamily="-84" charset="0"/>
                <a:ea typeface="ＭＳ Ｐゴシック" pitchFamily="-84" charset="-128"/>
                <a:cs typeface="ＭＳ Ｐゴシック" pitchFamily="-84" charset="-128"/>
              </a:rPr>
              <a:t>Mariam</a:t>
            </a:r>
            <a:r>
              <a:rPr lang="en-US" dirty="0">
                <a:latin typeface="Arial" pitchFamily="-84" charset="0"/>
                <a:ea typeface="ＭＳ Ｐゴシック" pitchFamily="-84" charset="-128"/>
                <a:cs typeface="ＭＳ Ｐゴシック" pitchFamily="-84" charset="-128"/>
              </a:rPr>
              <a:t>! Whence (comes) this to you?' She replied: 'from Allah; surely Allah provides sustenance to whom He pleases without measure'. "</a:t>
            </a:r>
            <a:endParaRPr lang="en-GB"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067294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a strong case that a well-preserved 1st-century house excavated at Nazareth was the childhood home of Jesus, a British archaeologist has claimed.</a:t>
            </a:r>
          </a:p>
          <a:p>
            <a:endParaRPr lang="en-GB" dirty="0"/>
          </a:p>
          <a:p>
            <a:r>
              <a:rPr lang="en-GB" dirty="0"/>
              <a:t>Ken Dark, professor of archaeology and history at Reading University, said that a 19th-century identification of ruins at the Sisters of Nazareth Convent as the house of Joseph had been dismissed out of hand by archaeologists in the 1930s and rejected by scholars ever since.</a:t>
            </a:r>
          </a:p>
          <a:p>
            <a:endParaRPr lang="en-GB" dirty="0"/>
          </a:p>
          <a:p>
            <a:r>
              <a:rPr lang="en-GB" dirty="0"/>
              <a:t>However, his findings, after 14 years of fieldwork and research on the site in northern Israel, confirm for the first time that the convent stands over a 1st-century dwelling that was believed from at least the 380s to have been where Jesus grew up with Mary and Joseph.</a:t>
            </a:r>
          </a:p>
          <a:p>
            <a:endParaRPr lang="en-GB" dirty="0"/>
          </a:p>
          <a:p>
            <a:r>
              <a:rPr lang="en-GB" dirty="0"/>
              <a:t>The house, of which significant portions, including a rock-cut staircase, survive, probably included a number of living and storage rooms around a courtyard, and a roof-terrace. It was partly cut into a limestone hillside and incorporates parts of a natural cave.</a:t>
            </a:r>
          </a:p>
          <a:p>
            <a:endParaRPr lang="en-GB" dirty="0"/>
          </a:p>
          <a:p>
            <a:r>
              <a:rPr lang="en-GB" dirty="0"/>
              <a:t>In his book, The Sisters of Nazareth convent: A Roman-period, Byzantine and Crusader site in central Nazareth, he says that study of the two-storey house revealed excellent craftsmanship and a structural understanding of rock that would be consistent with it having been built and owned by a </a:t>
            </a:r>
            <a:r>
              <a:rPr lang="en-GB" dirty="0" err="1"/>
              <a:t>tekton</a:t>
            </a:r>
            <a:r>
              <a:rPr lang="en-GB" dirty="0"/>
              <a:t>. This was the original Greek description of Joseph’s occupation in the gospels, which did not only have the meaning of a carpenter, as in traditional English translations, but could also mean a stonemason or builder. Fragments of pottery and limestone vessels of types associated with observant Jewish communities were also found. at the dwelling, which fell out of use decades after its construction.</a:t>
            </a:r>
          </a:p>
          <a:p>
            <a:endParaRPr lang="en-GB" dirty="0"/>
          </a:p>
          <a:p>
            <a:r>
              <a:rPr lang="en-GB" dirty="0"/>
              <a:t>His fieldwork and analysis also indicates that a cave church decorated with mosaics was constructed built in the hillside directly adjacent to the house’s remains in the 4th century. This was the century during which Christianity was adopted as the state religion of the Roman Empire under emperor Constantine.</a:t>
            </a:r>
          </a:p>
          <a:p>
            <a:endParaRPr lang="en-GB" dirty="0"/>
          </a:p>
          <a:p>
            <a:r>
              <a:rPr lang="en-GB" dirty="0"/>
              <a:t>His survey also reveals that a 5th century church built over both the house and the cave church was the largest church in Nazareth and probably its cathedral. He said the church, which was elaborately decorated with marble and mosaics, exactly matched a 7th century description of the large Byzantine church that was said to have stood on the site of Jesus’s home and was an important pilgrimage destination.</a:t>
            </a:r>
          </a:p>
          <a:p>
            <a:endParaRPr lang="en-GB" dirty="0"/>
          </a:p>
          <a:p>
            <a:r>
              <a:rPr lang="en-GB" dirty="0"/>
              <a:t>He said that the fact that the church was bigger than the nearby Church of the Annunciation — at the site where Byzantine-period Christians believed that the Archangel Gabriel visited Mary with news that she would give birth to “the Son of the Highest”— underscored its perceived significance.</a:t>
            </a:r>
          </a:p>
          <a:p>
            <a:endParaRPr lang="en-GB" dirty="0"/>
          </a:p>
          <a:p>
            <a:r>
              <a:rPr lang="en-GB" dirty="0"/>
              <a:t>Professor Dark emphasised that while there was no proof that the house was that of Jesus, there never could be for any archaeological site, given the lack of potential evidence such as inscriptions at the homes of 1st-century Galilean craftsmen. He added: “On the other hand, all the reasons to doubt that it might possibly have been, have gone — this is exciting stuff.”</a:t>
            </a:r>
          </a:p>
          <a:p>
            <a:endParaRPr lang="en-GB" dirty="0"/>
          </a:p>
          <a:p>
            <a:r>
              <a:rPr lang="en-GB" dirty="0"/>
              <a:t>SPONSORED</a:t>
            </a:r>
          </a:p>
          <a:p>
            <a:r>
              <a:rPr lang="en-GB" dirty="0"/>
              <a:t> Should you take up running or cycling this winter?</a:t>
            </a:r>
          </a:p>
          <a:p>
            <a:r>
              <a:rPr lang="en-GB" dirty="0"/>
              <a:t>Should you take up running or cycling this winter?</a:t>
            </a:r>
          </a:p>
          <a:p>
            <a:r>
              <a:rPr lang="en-GB" dirty="0"/>
              <a:t> How to save for retirement in the pandemic age</a:t>
            </a:r>
          </a:p>
          <a:p>
            <a:r>
              <a:rPr lang="en-GB" dirty="0"/>
              <a:t>How to save for retirement in the pandemic age</a:t>
            </a:r>
          </a:p>
          <a:p>
            <a:r>
              <a:rPr lang="en-GB" dirty="0"/>
              <a:t>For his book, he also investigated the plausibility of memory of a building’s history being transmitted from the 1st century to the 4th century, when the first church was built at the site. He said: “My conclusion is that, from anthropological evidence and studies of oral tradition, there’s absolutely no reason why they couldn’t have known.”</a:t>
            </a:r>
          </a:p>
          <a:p>
            <a:endParaRPr lang="en-GB" dirty="0"/>
          </a:p>
          <a:p>
            <a:r>
              <a:rPr lang="en-GB" dirty="0"/>
              <a:t>The 5th century church at the Sisters of Nazareth site is one of only two in the region known to have stood over 1st century houses, the other being the Church of Saint Peter at Capernaum. A well-dated layer of burnt material across the site suggests that it was destroyed by Muslim forces fighting the crusaders when they captured Nazareth in 1187.</a:t>
            </a:r>
          </a:p>
          <a:p>
            <a:endParaRPr lang="en-GB" dirty="0"/>
          </a:p>
          <a:p>
            <a:r>
              <a:rPr lang="en-GB" dirty="0"/>
              <a:t>The first archaeological discoveries there were made in the 1880s and the nuns whose order owned the site made excavations between then and the 1930s. Professor Dark carried out his fieldwork starting in 2006.</a:t>
            </a:r>
          </a:p>
          <a:p>
            <a:endParaRPr lang="en-GB" dirty="0"/>
          </a:p>
          <a:p>
            <a:r>
              <a:rPr lang="en-GB" dirty="0"/>
              <a:t>Professor Dark published an article in Biblical Archaeology Review five years ago, based on interim findings, suggesting that the identification of the site as the house of Joseph, was possible. He said his subsequent analysis has confirmed its status as a 1st century dwelling, strengthening the case for the identification. He said no such case could be made for any other sites in the city.</a:t>
            </a:r>
          </a:p>
          <a:p>
            <a:endParaRPr lang="en-GB" dirty="0"/>
          </a:p>
          <a:p>
            <a:r>
              <a:rPr lang="en-GB" dirty="0"/>
              <a:t>The Gospels say very little about Jesus’ childhood at Nazareth, with Luke summing up his life up to the age of 12 by saying: “And the child grew and became strong; he was filled with wisdom, and the grace of God was on him.”</a:t>
            </a:r>
          </a:p>
          <a:p>
            <a:endParaRPr lang="en-GB" dirty="0"/>
          </a:p>
          <a:p>
            <a:r>
              <a:rPr lang="en-GB" dirty="0"/>
              <a:t>Professor Dark’s previous research has revealed a stark cultural divide in the valley between Nazareth and </a:t>
            </a:r>
            <a:r>
              <a:rPr lang="en-GB" dirty="0" err="1"/>
              <a:t>Sepphoris</a:t>
            </a:r>
            <a:r>
              <a:rPr lang="en-GB" dirty="0"/>
              <a:t> 4.3 miles to the north. His analysis of archaeological finds suggests that most residents of Nazareth and its hinterland in the 1st century were strictly observant Jews, while those around </a:t>
            </a:r>
            <a:r>
              <a:rPr lang="en-GB" dirty="0" err="1"/>
              <a:t>Sepphoris</a:t>
            </a:r>
            <a:r>
              <a:rPr lang="en-GB" dirty="0"/>
              <a:t> had a more cosmopolitan, Romanised culture.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41465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p:cNvSpPr>
          <p:nvPr>
            <p:ph type="sldImg"/>
          </p:nvPr>
        </p:nvSpPr>
        <p:spPr>
          <a:ln/>
        </p:spPr>
      </p:sp>
      <p:sp>
        <p:nvSpPr>
          <p:cNvPr id="67587" name="Notes Placeholder 2"/>
          <p:cNvSpPr>
            <a:spLocks noGrp="1"/>
          </p:cNvSpPr>
          <p:nvPr>
            <p:ph type="body" idx="1"/>
          </p:nvPr>
        </p:nvSpPr>
        <p:spPr>
          <a:noFill/>
          <a:ln/>
        </p:spPr>
        <p:txBody>
          <a:bodyPr/>
          <a:lstStyle/>
          <a:p>
            <a:pPr eaLnBrk="1" hangingPunct="1"/>
            <a:r>
              <a:rPr lang="en-US" dirty="0">
                <a:latin typeface="Arial" pitchFamily="-84" charset="0"/>
                <a:ea typeface="ＭＳ Ｐゴシック" pitchFamily="-84" charset="-128"/>
                <a:cs typeface="ＭＳ Ｐゴシック" pitchFamily="-84" charset="-128"/>
              </a:rPr>
              <a:t>Anne is Mary’s mother. She wanted a boy to offer to the Temple. But had a girl. She expected Mary to have children but wanted them to be pure and protected from Satan.</a:t>
            </a:r>
          </a:p>
          <a:p>
            <a:pPr eaLnBrk="1" hangingPunct="1"/>
            <a:r>
              <a:rPr lang="en-US" dirty="0">
                <a:latin typeface="Arial" pitchFamily="-84" charset="0"/>
                <a:ea typeface="ＭＳ Ｐゴシック" pitchFamily="-84" charset="-128"/>
                <a:cs typeface="ＭＳ Ｐゴシック" pitchFamily="-84" charset="-128"/>
              </a:rPr>
              <a:t>According to the Qur’an Mary was given to Zechariah the priest to be looked after. She grew up in a room and he was the only person who visited her bringing her food etc. </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Mary looked after by Z &amp; Elizabeth – they were effectively her parents. </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Zechariah (Arabic: </a:t>
            </a:r>
            <a:r>
              <a:rPr lang="en-US" dirty="0" err="1">
                <a:latin typeface="Arial" pitchFamily="-84" charset="0"/>
                <a:ea typeface="ＭＳ Ｐゴシック" pitchFamily="-84" charset="-128"/>
                <a:cs typeface="ＭＳ Ｐゴシック" pitchFamily="-84" charset="-128"/>
              </a:rPr>
              <a:t>زكريّا</a:t>
            </a:r>
            <a:r>
              <a:rPr lang="en-US" dirty="0">
                <a:latin typeface="Arial" pitchFamily="-84" charset="0"/>
                <a:ea typeface="ＭＳ Ｐゴシック" pitchFamily="-84" charset="-128"/>
                <a:cs typeface="ＭＳ Ｐゴシック" pitchFamily="-84" charset="-128"/>
              </a:rPr>
              <a:t>; meaning: God has remembered) is also a prophet in Islam, and is mentioned in the Qur'an. Muslims also believe Zechariah to have been the guardian of Mary, mother of Jesus, and they believe Zechariah to have been the father of John the Baptist. Zechariah is also believed by some Muslims to have been a martyr. An old tradition narrates that Zechariah was sawed in half, in a death which resembles that attributed to Isaiah in Lives of the Prophets.</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[hide]</a:t>
            </a:r>
            <a:r>
              <a:rPr lang="en-US" dirty="0" err="1">
                <a:latin typeface="Arial" pitchFamily="-84" charset="0"/>
                <a:ea typeface="ＭＳ Ｐゴシック" pitchFamily="-84" charset="-128"/>
                <a:cs typeface="ＭＳ Ｐゴシック" pitchFamily="-84" charset="-128"/>
              </a:rPr>
              <a:t>Bismillahir</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Rahmanir</a:t>
            </a:r>
            <a:r>
              <a:rPr lang="en-US" dirty="0">
                <a:latin typeface="Arial" pitchFamily="-84" charset="0"/>
                <a:ea typeface="ＭＳ Ｐゴシック" pitchFamily="-84" charset="-128"/>
                <a:cs typeface="ＭＳ Ｐゴシック" pitchFamily="-84" charset="-128"/>
              </a:rPr>
              <a:t> Rahim Part of a series on Islam</a:t>
            </a:r>
          </a:p>
          <a:p>
            <a:pPr eaLnBrk="1" hangingPunct="1"/>
            <a:r>
              <a:rPr lang="en-US" dirty="0">
                <a:latin typeface="Arial" pitchFamily="-84" charset="0"/>
                <a:ea typeface="ＭＳ Ｐゴシック" pitchFamily="-84" charset="-128"/>
                <a:cs typeface="ＭＳ Ｐゴシック" pitchFamily="-84" charset="-128"/>
              </a:rPr>
              <a:t>Islamic Prophets</a:t>
            </a:r>
          </a:p>
          <a:p>
            <a:pPr eaLnBrk="1" hangingPunct="1"/>
            <a:r>
              <a:rPr lang="en-US" dirty="0" err="1">
                <a:latin typeface="Arial" pitchFamily="-84" charset="0"/>
                <a:ea typeface="ＭＳ Ｐゴシック" pitchFamily="-84" charset="-128"/>
                <a:cs typeface="ＭＳ Ｐゴシック" pitchFamily="-84" charset="-128"/>
              </a:rPr>
              <a:t>Anbiya</a:t>
            </a:r>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Prophets in the Quran[hide]</a:t>
            </a:r>
          </a:p>
          <a:p>
            <a:pPr eaLnBrk="1" hangingPunct="1"/>
            <a:r>
              <a:rPr lang="en-US" dirty="0">
                <a:latin typeface="Arial" pitchFamily="-84" charset="0"/>
                <a:ea typeface="ＭＳ Ｐゴシック" pitchFamily="-84" charset="-128"/>
                <a:cs typeface="ＭＳ Ｐゴシック" pitchFamily="-84" charset="-128"/>
              </a:rPr>
              <a:t>Listed by Islamic name, Biblical name and Arabic. The six marked with a * are considered major prophets.</a:t>
            </a:r>
          </a:p>
          <a:p>
            <a:pPr eaLnBrk="1" hangingPunct="1"/>
            <a:r>
              <a:rPr lang="en-US" dirty="0" err="1">
                <a:latin typeface="Arial" pitchFamily="-84" charset="0"/>
                <a:ea typeface="ＭＳ Ｐゴシック" pitchFamily="-84" charset="-128"/>
                <a:cs typeface="ＭＳ Ｐゴシック" pitchFamily="-84" charset="-128"/>
              </a:rPr>
              <a:t>ʾĀdam</a:t>
            </a:r>
            <a:r>
              <a:rPr lang="en-US" dirty="0">
                <a:latin typeface="Arial" pitchFamily="-84" charset="0"/>
                <a:ea typeface="ＭＳ Ｐゴシック" pitchFamily="-84" charset="-128"/>
                <a:cs typeface="ＭＳ Ｐゴシック" pitchFamily="-84" charset="-128"/>
              </a:rPr>
              <a:t>* Adam (</a:t>
            </a:r>
            <a:r>
              <a:rPr lang="en-US" dirty="0" err="1">
                <a:latin typeface="Arial" pitchFamily="-84" charset="0"/>
                <a:ea typeface="ＭＳ Ｐゴシック" pitchFamily="-84" charset="-128"/>
                <a:cs typeface="ＭＳ Ｐゴシック" pitchFamily="-84" charset="-128"/>
              </a:rPr>
              <a:t>آدم</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ʾIdrīs</a:t>
            </a:r>
            <a:r>
              <a:rPr lang="en-US" dirty="0">
                <a:latin typeface="Arial" pitchFamily="-84" charset="0"/>
                <a:ea typeface="ＭＳ Ｐゴシック" pitchFamily="-84" charset="-128"/>
                <a:cs typeface="ＭＳ Ｐゴシック" pitchFamily="-84" charset="-128"/>
              </a:rPr>
              <a:t> Enoch (</a:t>
            </a:r>
            <a:r>
              <a:rPr lang="en-US" dirty="0" err="1">
                <a:latin typeface="Arial" pitchFamily="-84" charset="0"/>
                <a:ea typeface="ＭＳ Ｐゴシック" pitchFamily="-84" charset="-128"/>
                <a:cs typeface="ＭＳ Ｐゴシック" pitchFamily="-84" charset="-128"/>
              </a:rPr>
              <a:t>إدريس</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Nūḥ</a:t>
            </a:r>
            <a:r>
              <a:rPr lang="en-US" dirty="0">
                <a:latin typeface="Arial" pitchFamily="-84" charset="0"/>
                <a:ea typeface="ＭＳ Ｐゴシック" pitchFamily="-84" charset="-128"/>
                <a:cs typeface="ＭＳ Ｐゴシック" pitchFamily="-84" charset="-128"/>
              </a:rPr>
              <a:t>* Noah (</a:t>
            </a:r>
            <a:r>
              <a:rPr lang="en-US" dirty="0" err="1">
                <a:latin typeface="Arial" pitchFamily="-84" charset="0"/>
                <a:ea typeface="ＭＳ Ｐゴシック" pitchFamily="-84" charset="-128"/>
                <a:cs typeface="ＭＳ Ｐゴシック" pitchFamily="-84" charset="-128"/>
              </a:rPr>
              <a:t>نوح</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Hūd</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Eber</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ھود</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Ṣāliḥ</a:t>
            </a:r>
            <a:r>
              <a:rPr lang="en-US" dirty="0">
                <a:latin typeface="Arial" pitchFamily="-84" charset="0"/>
                <a:ea typeface="ＭＳ Ｐゴシック" pitchFamily="-84" charset="-128"/>
                <a:cs typeface="ＭＳ Ｐゴシック" pitchFamily="-84" charset="-128"/>
              </a:rPr>
              <a:t> Salah (</a:t>
            </a:r>
            <a:r>
              <a:rPr lang="en-US" dirty="0" err="1">
                <a:latin typeface="Arial" pitchFamily="-84" charset="0"/>
                <a:ea typeface="ＭＳ Ｐゴシック" pitchFamily="-84" charset="-128"/>
                <a:cs typeface="ＭＳ Ｐゴシック" pitchFamily="-84" charset="-128"/>
              </a:rPr>
              <a:t>صالح</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ʾIbrāhīm</a:t>
            </a:r>
            <a:r>
              <a:rPr lang="en-US" dirty="0">
                <a:latin typeface="Arial" pitchFamily="-84" charset="0"/>
                <a:ea typeface="ＭＳ Ｐゴシック" pitchFamily="-84" charset="-128"/>
                <a:cs typeface="ＭＳ Ｐゴシック" pitchFamily="-84" charset="-128"/>
              </a:rPr>
              <a:t>* Abraham (</a:t>
            </a:r>
            <a:r>
              <a:rPr lang="en-US" dirty="0" err="1">
                <a:latin typeface="Arial" pitchFamily="-84" charset="0"/>
                <a:ea typeface="ＭＳ Ｐゴシック" pitchFamily="-84" charset="-128"/>
                <a:cs typeface="ＭＳ Ｐゴシック" pitchFamily="-84" charset="-128"/>
              </a:rPr>
              <a:t>إبراهيم</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Lūṭ</a:t>
            </a:r>
            <a:r>
              <a:rPr lang="en-US" dirty="0">
                <a:latin typeface="Arial" pitchFamily="-84" charset="0"/>
                <a:ea typeface="ＭＳ Ｐゴシック" pitchFamily="-84" charset="-128"/>
                <a:cs typeface="ＭＳ Ｐゴシック" pitchFamily="-84" charset="-128"/>
              </a:rPr>
              <a:t> Lot (</a:t>
            </a:r>
            <a:r>
              <a:rPr lang="en-US" dirty="0" err="1">
                <a:latin typeface="Arial" pitchFamily="-84" charset="0"/>
                <a:ea typeface="ＭＳ Ｐゴシック" pitchFamily="-84" charset="-128"/>
                <a:cs typeface="ＭＳ Ｐゴシック" pitchFamily="-84" charset="-128"/>
              </a:rPr>
              <a:t>لوط</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ʾIsmāʿīl</a:t>
            </a:r>
            <a:r>
              <a:rPr lang="en-US" dirty="0">
                <a:latin typeface="Arial" pitchFamily="-84" charset="0"/>
                <a:ea typeface="ＭＳ Ｐゴシック" pitchFamily="-84" charset="-128"/>
                <a:cs typeface="ＭＳ Ｐゴシック" pitchFamily="-84" charset="-128"/>
              </a:rPr>
              <a:t> Ishmael (</a:t>
            </a:r>
            <a:r>
              <a:rPr lang="en-US" dirty="0" err="1">
                <a:latin typeface="Arial" pitchFamily="-84" charset="0"/>
                <a:ea typeface="ＭＳ Ｐゴシック" pitchFamily="-84" charset="-128"/>
                <a:cs typeface="ＭＳ Ｐゴシック" pitchFamily="-84" charset="-128"/>
              </a:rPr>
              <a:t>إسماعيل</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ʾIsḥāq</a:t>
            </a:r>
            <a:r>
              <a:rPr lang="en-US" dirty="0">
                <a:latin typeface="Arial" pitchFamily="-84" charset="0"/>
                <a:ea typeface="ＭＳ Ｐゴシック" pitchFamily="-84" charset="-128"/>
                <a:cs typeface="ＭＳ Ｐゴシック" pitchFamily="-84" charset="-128"/>
              </a:rPr>
              <a:t> Isaac (</a:t>
            </a:r>
            <a:r>
              <a:rPr lang="en-US" dirty="0" err="1">
                <a:latin typeface="Arial" pitchFamily="-84" charset="0"/>
                <a:ea typeface="ＭＳ Ｐゴシック" pitchFamily="-84" charset="-128"/>
                <a:cs typeface="ＭＳ Ｐゴシック" pitchFamily="-84" charset="-128"/>
              </a:rPr>
              <a:t>إسحاق</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Yaʿqūb</a:t>
            </a:r>
            <a:r>
              <a:rPr lang="en-US" dirty="0">
                <a:latin typeface="Arial" pitchFamily="-84" charset="0"/>
                <a:ea typeface="ＭＳ Ｐゴシック" pitchFamily="-84" charset="-128"/>
                <a:cs typeface="ＭＳ Ｐゴシック" pitchFamily="-84" charset="-128"/>
              </a:rPr>
              <a:t> Jacob (</a:t>
            </a:r>
            <a:r>
              <a:rPr lang="en-US" dirty="0" err="1">
                <a:latin typeface="Arial" pitchFamily="-84" charset="0"/>
                <a:ea typeface="ＭＳ Ｐゴシック" pitchFamily="-84" charset="-128"/>
                <a:cs typeface="ＭＳ Ｐゴシック" pitchFamily="-84" charset="-128"/>
              </a:rPr>
              <a:t>یعقوب</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Yūsuf</a:t>
            </a:r>
            <a:r>
              <a:rPr lang="en-US" dirty="0">
                <a:latin typeface="Arial" pitchFamily="-84" charset="0"/>
                <a:ea typeface="ＭＳ Ｐゴシック" pitchFamily="-84" charset="-128"/>
                <a:cs typeface="ＭＳ Ｐゴシック" pitchFamily="-84" charset="-128"/>
              </a:rPr>
              <a:t> Joseph (</a:t>
            </a:r>
            <a:r>
              <a:rPr lang="en-US" dirty="0" err="1">
                <a:latin typeface="Arial" pitchFamily="-84" charset="0"/>
                <a:ea typeface="ＭＳ Ｐゴシック" pitchFamily="-84" charset="-128"/>
                <a:cs typeface="ＭＳ Ｐゴシック" pitchFamily="-84" charset="-128"/>
              </a:rPr>
              <a:t>یوسف</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Ayūb</a:t>
            </a:r>
            <a:r>
              <a:rPr lang="en-US" dirty="0">
                <a:latin typeface="Arial" pitchFamily="-84" charset="0"/>
                <a:ea typeface="ＭＳ Ｐゴシック" pitchFamily="-84" charset="-128"/>
                <a:cs typeface="ＭＳ Ｐゴシック" pitchFamily="-84" charset="-128"/>
              </a:rPr>
              <a:t> Job (</a:t>
            </a:r>
            <a:r>
              <a:rPr lang="en-US" dirty="0" err="1">
                <a:latin typeface="Arial" pitchFamily="-84" charset="0"/>
                <a:ea typeface="ＭＳ Ｐゴシック" pitchFamily="-84" charset="-128"/>
                <a:cs typeface="ＭＳ Ｐゴシック" pitchFamily="-84" charset="-128"/>
              </a:rPr>
              <a:t>ایوب</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Dhul-Kifl</a:t>
            </a:r>
            <a:r>
              <a:rPr lang="en-US" dirty="0">
                <a:latin typeface="Arial" pitchFamily="-84" charset="0"/>
                <a:ea typeface="ＭＳ Ｐゴシック" pitchFamily="-84" charset="-128"/>
                <a:cs typeface="ＭＳ Ｐゴシック" pitchFamily="-84" charset="-128"/>
              </a:rPr>
              <a:t> Ezekiel (</a:t>
            </a:r>
            <a:r>
              <a:rPr lang="en-US" dirty="0" err="1">
                <a:latin typeface="Arial" pitchFamily="-84" charset="0"/>
                <a:ea typeface="ＭＳ Ｐゴシック" pitchFamily="-84" charset="-128"/>
                <a:cs typeface="ＭＳ Ｐゴシック" pitchFamily="-84" charset="-128"/>
              </a:rPr>
              <a:t>ذو</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الکفل</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Shuʿayb</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Jethro</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شعیب</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Mūsā</a:t>
            </a:r>
            <a:r>
              <a:rPr lang="en-US" dirty="0">
                <a:latin typeface="Arial" pitchFamily="-84" charset="0"/>
                <a:ea typeface="ＭＳ Ｐゴシック" pitchFamily="-84" charset="-128"/>
                <a:cs typeface="ＭＳ Ｐゴシック" pitchFamily="-84" charset="-128"/>
              </a:rPr>
              <a:t>* Moses (</a:t>
            </a:r>
            <a:r>
              <a:rPr lang="en-US" dirty="0" err="1">
                <a:latin typeface="Arial" pitchFamily="-84" charset="0"/>
                <a:ea typeface="ＭＳ Ｐゴシック" pitchFamily="-84" charset="-128"/>
                <a:cs typeface="ＭＳ Ｐゴシック" pitchFamily="-84" charset="-128"/>
              </a:rPr>
              <a:t>موسى</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Hārūn</a:t>
            </a:r>
            <a:r>
              <a:rPr lang="en-US" dirty="0">
                <a:latin typeface="Arial" pitchFamily="-84" charset="0"/>
                <a:ea typeface="ＭＳ Ｐゴシック" pitchFamily="-84" charset="-128"/>
                <a:cs typeface="ＭＳ Ｐゴシック" pitchFamily="-84" charset="-128"/>
              </a:rPr>
              <a:t> Aaron (</a:t>
            </a:r>
            <a:r>
              <a:rPr lang="en-US" dirty="0" err="1">
                <a:latin typeface="Arial" pitchFamily="-84" charset="0"/>
                <a:ea typeface="ＭＳ Ｐゴシック" pitchFamily="-84" charset="-128"/>
                <a:cs typeface="ＭＳ Ｐゴシック" pitchFamily="-84" charset="-128"/>
              </a:rPr>
              <a:t>ھارون</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Dāūd</a:t>
            </a:r>
            <a:r>
              <a:rPr lang="en-US" dirty="0">
                <a:latin typeface="Arial" pitchFamily="-84" charset="0"/>
                <a:ea typeface="ＭＳ Ｐゴシック" pitchFamily="-84" charset="-128"/>
                <a:cs typeface="ＭＳ Ｐゴシック" pitchFamily="-84" charset="-128"/>
              </a:rPr>
              <a:t> David (</a:t>
            </a:r>
            <a:r>
              <a:rPr lang="en-US" dirty="0" err="1">
                <a:latin typeface="Arial" pitchFamily="-84" charset="0"/>
                <a:ea typeface="ＭＳ Ｐゴシック" pitchFamily="-84" charset="-128"/>
                <a:cs typeface="ＭＳ Ｐゴシック" pitchFamily="-84" charset="-128"/>
              </a:rPr>
              <a:t>داود</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Sulaymān</a:t>
            </a:r>
            <a:r>
              <a:rPr lang="en-US" dirty="0">
                <a:latin typeface="Arial" pitchFamily="-84" charset="0"/>
                <a:ea typeface="ＭＳ Ｐゴシック" pitchFamily="-84" charset="-128"/>
                <a:cs typeface="ＭＳ Ｐゴシック" pitchFamily="-84" charset="-128"/>
              </a:rPr>
              <a:t> Solomon (</a:t>
            </a:r>
            <a:r>
              <a:rPr lang="en-US" dirty="0" err="1">
                <a:latin typeface="Arial" pitchFamily="-84" charset="0"/>
                <a:ea typeface="ＭＳ Ｐゴシック" pitchFamily="-84" charset="-128"/>
                <a:cs typeface="ＭＳ Ｐゴシック" pitchFamily="-84" charset="-128"/>
              </a:rPr>
              <a:t>سلیمان</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Yūnus</a:t>
            </a:r>
            <a:r>
              <a:rPr lang="en-US" dirty="0">
                <a:latin typeface="Arial" pitchFamily="-84" charset="0"/>
                <a:ea typeface="ＭＳ Ｐゴシック" pitchFamily="-84" charset="-128"/>
                <a:cs typeface="ＭＳ Ｐゴシック" pitchFamily="-84" charset="-128"/>
              </a:rPr>
              <a:t> Jonah (</a:t>
            </a:r>
            <a:r>
              <a:rPr lang="en-US" dirty="0" err="1">
                <a:latin typeface="Arial" pitchFamily="-84" charset="0"/>
                <a:ea typeface="ＭＳ Ｐゴシック" pitchFamily="-84" charset="-128"/>
                <a:cs typeface="ＭＳ Ｐゴシック" pitchFamily="-84" charset="-128"/>
              </a:rPr>
              <a:t>يونس</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ʾIlyās</a:t>
            </a:r>
            <a:r>
              <a:rPr lang="en-US" dirty="0">
                <a:latin typeface="Arial" pitchFamily="-84" charset="0"/>
                <a:ea typeface="ＭＳ Ｐゴシック" pitchFamily="-84" charset="-128"/>
                <a:cs typeface="ＭＳ Ｐゴシック" pitchFamily="-84" charset="-128"/>
              </a:rPr>
              <a:t> Elijah (</a:t>
            </a:r>
            <a:r>
              <a:rPr lang="en-US" dirty="0" err="1">
                <a:latin typeface="Arial" pitchFamily="-84" charset="0"/>
                <a:ea typeface="ＭＳ Ｐゴシック" pitchFamily="-84" charset="-128"/>
                <a:cs typeface="ＭＳ Ｐゴシック" pitchFamily="-84" charset="-128"/>
              </a:rPr>
              <a:t>إلياس</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Alyasaʿ</a:t>
            </a:r>
            <a:r>
              <a:rPr lang="en-US" dirty="0">
                <a:latin typeface="Arial" pitchFamily="-84" charset="0"/>
                <a:ea typeface="ＭＳ Ｐゴシック" pitchFamily="-84" charset="-128"/>
                <a:cs typeface="ＭＳ Ｐゴシック" pitchFamily="-84" charset="-128"/>
              </a:rPr>
              <a:t> Elisha (</a:t>
            </a:r>
            <a:r>
              <a:rPr lang="en-US" dirty="0" err="1">
                <a:latin typeface="Arial" pitchFamily="-84" charset="0"/>
                <a:ea typeface="ＭＳ Ｐゴシック" pitchFamily="-84" charset="-128"/>
                <a:cs typeface="ＭＳ Ｐゴシック" pitchFamily="-84" charset="-128"/>
              </a:rPr>
              <a:t>الیسع</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Zakarīya</a:t>
            </a:r>
            <a:r>
              <a:rPr lang="en-US" dirty="0">
                <a:latin typeface="Arial" pitchFamily="-84" charset="0"/>
                <a:ea typeface="ＭＳ Ｐゴシック" pitchFamily="-84" charset="-128"/>
                <a:cs typeface="ＭＳ Ｐゴシック" pitchFamily="-84" charset="-128"/>
              </a:rPr>
              <a:t> Zechariah (</a:t>
            </a:r>
            <a:r>
              <a:rPr lang="en-US" dirty="0" err="1">
                <a:latin typeface="Arial" pitchFamily="-84" charset="0"/>
                <a:ea typeface="ＭＳ Ｐゴシック" pitchFamily="-84" charset="-128"/>
                <a:cs typeface="ＭＳ Ｐゴシック" pitchFamily="-84" charset="-128"/>
              </a:rPr>
              <a:t>زکریّا</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Yaḥyā</a:t>
            </a:r>
            <a:r>
              <a:rPr lang="en-US" dirty="0">
                <a:latin typeface="Arial" pitchFamily="-84" charset="0"/>
                <a:ea typeface="ＭＳ Ｐゴシック" pitchFamily="-84" charset="-128"/>
                <a:cs typeface="ＭＳ Ｐゴシック" pitchFamily="-84" charset="-128"/>
              </a:rPr>
              <a:t> John (</a:t>
            </a:r>
            <a:r>
              <a:rPr lang="en-US" dirty="0" err="1">
                <a:latin typeface="Arial" pitchFamily="-84" charset="0"/>
                <a:ea typeface="ＭＳ Ｐゴシック" pitchFamily="-84" charset="-128"/>
                <a:cs typeface="ＭＳ Ｐゴシック" pitchFamily="-84" charset="-128"/>
              </a:rPr>
              <a:t>يحيى</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ʿĪsā</a:t>
            </a:r>
            <a:r>
              <a:rPr lang="en-US" dirty="0">
                <a:latin typeface="Arial" pitchFamily="-84" charset="0"/>
                <a:ea typeface="ＭＳ Ｐゴシック" pitchFamily="-84" charset="-128"/>
                <a:cs typeface="ＭＳ Ｐゴシック" pitchFamily="-84" charset="-128"/>
              </a:rPr>
              <a:t>* Jesus (</a:t>
            </a:r>
            <a:r>
              <a:rPr lang="en-US" dirty="0" err="1">
                <a:latin typeface="Arial" pitchFamily="-84" charset="0"/>
                <a:ea typeface="ＭＳ Ｐゴシック" pitchFamily="-84" charset="-128"/>
                <a:cs typeface="ＭＳ Ｐゴシック" pitchFamily="-84" charset="-128"/>
              </a:rPr>
              <a:t>عيسى</a:t>
            </a:r>
            <a:r>
              <a:rPr lang="en-US" dirty="0">
                <a:latin typeface="Arial" pitchFamily="-84" charset="0"/>
                <a:ea typeface="ＭＳ Ｐゴシック" pitchFamily="-84" charset="-128"/>
                <a:cs typeface="ＭＳ Ｐゴシック" pitchFamily="-84" charset="-128"/>
              </a:rPr>
              <a:t>) </a:t>
            </a:r>
            <a:r>
              <a:rPr lang="en-US" dirty="0" err="1">
                <a:latin typeface="Arial" pitchFamily="-84" charset="0"/>
                <a:ea typeface="ＭＳ Ｐゴシック" pitchFamily="-84" charset="-128"/>
                <a:cs typeface="ＭＳ Ｐゴシック" pitchFamily="-84" charset="-128"/>
              </a:rPr>
              <a:t>Muḥammad</a:t>
            </a:r>
            <a:r>
              <a:rPr lang="en-US" dirty="0">
                <a:latin typeface="Arial" pitchFamily="-84" charset="0"/>
                <a:ea typeface="ＭＳ Ｐゴシック" pitchFamily="-84" charset="-128"/>
                <a:cs typeface="ＭＳ Ｐゴシック" pitchFamily="-84" charset="-128"/>
              </a:rPr>
              <a:t>* Muhammad (</a:t>
            </a:r>
            <a:r>
              <a:rPr lang="en-US" dirty="0" err="1">
                <a:latin typeface="Arial" pitchFamily="-84" charset="0"/>
                <a:ea typeface="ＭＳ Ｐゴシック" pitchFamily="-84" charset="-128"/>
                <a:cs typeface="ＭＳ Ｐゴシック" pitchFamily="-84" charset="-128"/>
              </a:rPr>
              <a:t>محمد</a:t>
            </a:r>
            <a:r>
              <a:rPr lang="en-US" dirty="0">
                <a:latin typeface="Arial" pitchFamily="-84" charset="0"/>
                <a:ea typeface="ＭＳ Ｐゴシック" pitchFamily="-84" charset="-128"/>
                <a:cs typeface="ＭＳ Ｐゴシック" pitchFamily="-84" charset="-128"/>
              </a:rPr>
              <a:t>)</a:t>
            </a:r>
          </a:p>
          <a:p>
            <a:pPr eaLnBrk="1" hangingPunct="1"/>
            <a:r>
              <a:rPr lang="en-US" dirty="0">
                <a:latin typeface="Arial" pitchFamily="-84" charset="0"/>
                <a:ea typeface="ＭＳ Ｐゴシック" pitchFamily="-84" charset="-128"/>
                <a:cs typeface="ＭＳ Ｐゴシック" pitchFamily="-84" charset="-128"/>
              </a:rPr>
              <a:t>Main events[show]</a:t>
            </a:r>
          </a:p>
          <a:p>
            <a:pPr eaLnBrk="1" hangingPunct="1"/>
            <a:r>
              <a:rPr lang="en-US" dirty="0">
                <a:latin typeface="Arial" pitchFamily="-84" charset="0"/>
                <a:ea typeface="ＭＳ Ｐゴシック" pitchFamily="-84" charset="-128"/>
                <a:cs typeface="ＭＳ Ｐゴシック" pitchFamily="-84" charset="-128"/>
              </a:rPr>
              <a:t>Attributed miracles[show]</a:t>
            </a:r>
          </a:p>
          <a:p>
            <a:pPr eaLnBrk="1" hangingPunct="1"/>
            <a:r>
              <a:rPr lang="en-US" dirty="0">
                <a:latin typeface="Arial" pitchFamily="-84" charset="0"/>
                <a:ea typeface="ＭＳ Ｐゴシック" pitchFamily="-84" charset="-128"/>
                <a:cs typeface="ＭＳ Ｐゴシック" pitchFamily="-84" charset="-128"/>
              </a:rPr>
              <a:t>Views[show]</a:t>
            </a:r>
          </a:p>
          <a:p>
            <a:pPr eaLnBrk="1" hangingPunct="1"/>
            <a:r>
              <a:rPr lang="en-US" dirty="0">
                <a:latin typeface="Arial" pitchFamily="-84" charset="0"/>
                <a:ea typeface="ＭＳ Ｐゴシック" pitchFamily="-84" charset="-128"/>
                <a:cs typeface="ＭＳ Ｐゴシック" pitchFamily="-84" charset="-128"/>
              </a:rPr>
              <a:t>Portal icon Islam portal</a:t>
            </a:r>
          </a:p>
          <a:p>
            <a:pPr eaLnBrk="1" hangingPunct="1"/>
            <a:r>
              <a:rPr lang="en-US" dirty="0">
                <a:latin typeface="Arial" pitchFamily="-84" charset="0"/>
                <a:ea typeface="ＭＳ Ｐゴシック" pitchFamily="-84" charset="-128"/>
                <a:cs typeface="ＭＳ Ｐゴシック" pitchFamily="-84" charset="-128"/>
              </a:rPr>
              <a:t>v t e</a:t>
            </a:r>
          </a:p>
          <a:p>
            <a:pPr eaLnBrk="1" hangingPunct="1"/>
            <a:r>
              <a:rPr lang="en-US" dirty="0">
                <a:latin typeface="Arial" pitchFamily="-84" charset="0"/>
                <a:ea typeface="ＭＳ Ｐゴシック" pitchFamily="-84" charset="-128"/>
                <a:cs typeface="ＭＳ Ｐゴシック" pitchFamily="-84" charset="-128"/>
              </a:rPr>
              <a:t>Zechariah was a righteous priest[10] and prophet of God whose office was in the temple of prayer in Jerusalem. He would frequently be in charge of managing the services of the temple[11] and he would always remain steadfast in prayer to God. As he reached his old age, Zechariah began to worry over who would continue the legacy of preaching the message of God after his death and who would carry on the daily services of the temple after him.[10] Zechariah started to pray to God for a son. The praying for the birth of an offspring was not merely out of the desire for a child. He prayed both for himself and for the public – they needed a messenger, a man of God who would work in the service of the Lord after Zechariah. Zechariah had character and virtue and he wanted to transfer this to his spiritual heir as his most precious possession. His dream was to restore the household to the posterity of the patriarch Jacob and to make sure the message of God was renewed for Israel. As the Qur'an recounts:</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And (Zechariah) said: "O my Lord, my bones decay, my head is white and hoary, yet in calling You, O Lord, I have never been deprived.</a:t>
            </a:r>
          </a:p>
          <a:p>
            <a:pPr eaLnBrk="1" hangingPunct="1"/>
            <a:r>
              <a:rPr lang="en-US" dirty="0">
                <a:latin typeface="Arial" pitchFamily="-84" charset="0"/>
                <a:ea typeface="ＭＳ Ｐゴシック" pitchFamily="-84" charset="-128"/>
                <a:cs typeface="ＭＳ Ｐゴシック" pitchFamily="-84" charset="-128"/>
              </a:rPr>
              <a:t>But I fear my relatives after me; and my wife is barren. So grant me a successor of Your own</a:t>
            </a:r>
          </a:p>
          <a:p>
            <a:pPr eaLnBrk="1" hangingPunct="1"/>
            <a:r>
              <a:rPr lang="en-US" dirty="0">
                <a:latin typeface="Arial" pitchFamily="-84" charset="0"/>
                <a:ea typeface="ＭＳ Ｐゴシック" pitchFamily="-84" charset="-128"/>
                <a:cs typeface="ＭＳ Ｐゴシック" pitchFamily="-84" charset="-128"/>
              </a:rPr>
              <a:t>Who will be heir to me, and heir to the house of Jacob; and make him obedient to You, O Lord"</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 Qur'an, </a:t>
            </a:r>
            <a:r>
              <a:rPr lang="en-US" dirty="0" err="1">
                <a:latin typeface="Arial" pitchFamily="-84" charset="0"/>
                <a:ea typeface="ＭＳ Ｐゴシック" pitchFamily="-84" charset="-128"/>
                <a:cs typeface="ＭＳ Ｐゴシック" pitchFamily="-84" charset="-128"/>
              </a:rPr>
              <a:t>sura</a:t>
            </a:r>
            <a:r>
              <a:rPr lang="en-US" dirty="0">
                <a:latin typeface="Arial" pitchFamily="-84" charset="0"/>
                <a:ea typeface="ＭＳ Ｐゴシック" pitchFamily="-84" charset="-128"/>
                <a:cs typeface="ＭＳ Ｐゴシック" pitchFamily="-84" charset="-128"/>
              </a:rPr>
              <a:t> 19 (Maryam), </a:t>
            </a:r>
            <a:r>
              <a:rPr lang="en-US" dirty="0" err="1">
                <a:latin typeface="Arial" pitchFamily="-84" charset="0"/>
                <a:ea typeface="ＭＳ Ｐゴシック" pitchFamily="-84" charset="-128"/>
                <a:cs typeface="ＭＳ Ｐゴシック" pitchFamily="-84" charset="-128"/>
              </a:rPr>
              <a:t>ayat</a:t>
            </a:r>
            <a:r>
              <a:rPr lang="en-US" dirty="0">
                <a:latin typeface="Arial" pitchFamily="-84" charset="0"/>
                <a:ea typeface="ＭＳ Ｐゴシック" pitchFamily="-84" charset="-128"/>
                <a:cs typeface="ＭＳ Ｐゴシック" pitchFamily="-84" charset="-128"/>
              </a:rPr>
              <a:t> 4–6[12]</a:t>
            </a:r>
          </a:p>
          <a:p>
            <a:pPr eaLnBrk="1" hangingPunct="1"/>
            <a:r>
              <a:rPr lang="en-US" dirty="0">
                <a:latin typeface="Arial" pitchFamily="-84" charset="0"/>
                <a:ea typeface="ＭＳ Ｐゴシック" pitchFamily="-84" charset="-128"/>
                <a:cs typeface="ＭＳ Ｐゴシック" pitchFamily="-84" charset="-128"/>
              </a:rPr>
              <a:t>As a gift from God, Zechariah was given a son by the name of John (</a:t>
            </a:r>
            <a:r>
              <a:rPr lang="en-US" dirty="0" err="1">
                <a:latin typeface="Arial" pitchFamily="-84" charset="0"/>
                <a:ea typeface="ＭＳ Ｐゴシック" pitchFamily="-84" charset="-128"/>
                <a:cs typeface="ＭＳ Ｐゴシック" pitchFamily="-84" charset="-128"/>
              </a:rPr>
              <a:t>Yaḥyā</a:t>
            </a:r>
            <a:r>
              <a:rPr lang="en-US" dirty="0">
                <a:latin typeface="Arial" pitchFamily="-84" charset="0"/>
                <a:ea typeface="ＭＳ Ｐゴシック" pitchFamily="-84" charset="-128"/>
                <a:cs typeface="ＭＳ Ｐゴシック" pitchFamily="-84" charset="-128"/>
              </a:rPr>
              <a:t>), a name specially chosen for this child alone. Muslim tradition narrates that Zechariah was ninety-two years old when he was told of John's birth. In accordance with Zechariah's prayer, God made John renew the message of God, which had been corrupted and lost by the Israelites. As the Qur'an says:</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"O Zachariah," (it was said), "We give you good news of a son by the name of John. To none have we attributed that name before."</a:t>
            </a:r>
          </a:p>
          <a:p>
            <a:pPr eaLnBrk="1" hangingPunct="1"/>
            <a:r>
              <a:rPr lang="en-US" dirty="0">
                <a:latin typeface="Arial" pitchFamily="-84" charset="0"/>
                <a:ea typeface="ＭＳ Ｐゴシック" pitchFamily="-84" charset="-128"/>
                <a:cs typeface="ＭＳ Ｐゴシック" pitchFamily="-84" charset="-128"/>
              </a:rPr>
              <a:t>"How can I have a son, O Lord" he said, "when my wife is barren and I am old and decrepit?"</a:t>
            </a:r>
          </a:p>
          <a:p>
            <a:pPr eaLnBrk="1" hangingPunct="1"/>
            <a:r>
              <a:rPr lang="en-US" dirty="0">
                <a:latin typeface="Arial" pitchFamily="-84" charset="0"/>
                <a:ea typeface="ＭＳ Ｐゴシック" pitchFamily="-84" charset="-128"/>
                <a:cs typeface="ＭＳ Ｐゴシック" pitchFamily="-84" charset="-128"/>
              </a:rPr>
              <a:t>(The angel) answered: "Thus will it be. Your Lord said: 'This is easy for Me; for when I brought you into being you were nothing.'"</a:t>
            </a:r>
          </a:p>
          <a:p>
            <a:pPr eaLnBrk="1" hangingPunct="1"/>
            <a:r>
              <a:rPr lang="en-US" dirty="0">
                <a:latin typeface="Arial" pitchFamily="-84" charset="0"/>
                <a:ea typeface="ＭＳ Ｐゴシック" pitchFamily="-84" charset="-128"/>
                <a:cs typeface="ＭＳ Ｐゴシック" pitchFamily="-84" charset="-128"/>
              </a:rPr>
              <a:t>(Zachariah) said: "O Lord, give me a Sign." "Your sign" He answered, "shall be that you shall speak to no man for three days, although you are not dumb."</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 Qur'an, </a:t>
            </a:r>
            <a:r>
              <a:rPr lang="en-US" dirty="0" err="1">
                <a:latin typeface="Arial" pitchFamily="-84" charset="0"/>
                <a:ea typeface="ＭＳ Ｐゴシック" pitchFamily="-84" charset="-128"/>
                <a:cs typeface="ＭＳ Ｐゴシック" pitchFamily="-84" charset="-128"/>
              </a:rPr>
              <a:t>sura</a:t>
            </a:r>
            <a:r>
              <a:rPr lang="en-US" dirty="0">
                <a:latin typeface="Arial" pitchFamily="-84" charset="0"/>
                <a:ea typeface="ＭＳ Ｐゴシック" pitchFamily="-84" charset="-128"/>
                <a:cs typeface="ＭＳ Ｐゴシック" pitchFamily="-84" charset="-128"/>
              </a:rPr>
              <a:t> 19 (Maryam), </a:t>
            </a:r>
            <a:r>
              <a:rPr lang="en-US" dirty="0" err="1">
                <a:latin typeface="Arial" pitchFamily="-84" charset="0"/>
                <a:ea typeface="ＭＳ Ｐゴシック" pitchFamily="-84" charset="-128"/>
                <a:cs typeface="ＭＳ Ｐゴシック" pitchFamily="-84" charset="-128"/>
              </a:rPr>
              <a:t>ayat</a:t>
            </a:r>
            <a:r>
              <a:rPr lang="en-US" dirty="0">
                <a:latin typeface="Arial" pitchFamily="-84" charset="0"/>
                <a:ea typeface="ＭＳ Ｐゴシック" pitchFamily="-84" charset="-128"/>
                <a:cs typeface="ＭＳ Ｐゴシック" pitchFamily="-84" charset="-128"/>
              </a:rPr>
              <a:t> 7–10[15]</a:t>
            </a:r>
          </a:p>
          <a:p>
            <a:pPr eaLnBrk="1" hangingPunct="1"/>
            <a:r>
              <a:rPr lang="en-US" dirty="0">
                <a:latin typeface="Arial" pitchFamily="-84" charset="0"/>
                <a:ea typeface="ＭＳ Ｐゴシック" pitchFamily="-84" charset="-128"/>
                <a:cs typeface="ＭＳ Ｐゴシック" pitchFamily="-84" charset="-128"/>
              </a:rPr>
              <a:t>According to the Qur'an, Zechariah was the guardian of Mary, the mother of Jesus. The Qur'an states:</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Behold! A woman of 'Imran said: "O my Lord! I do dedicate unto You what is in my womb for Your special service, so accept this of me, for You hear all and know all things."</a:t>
            </a:r>
          </a:p>
          <a:p>
            <a:pPr eaLnBrk="1" hangingPunct="1"/>
            <a:r>
              <a:rPr lang="en-US" dirty="0">
                <a:latin typeface="Arial" pitchFamily="-84" charset="0"/>
                <a:ea typeface="ＭＳ Ｐゴシック" pitchFamily="-84" charset="-128"/>
                <a:cs typeface="ＭＳ Ｐゴシック" pitchFamily="-84" charset="-128"/>
              </a:rPr>
              <a:t>And when she had given birth to the child, she said: "O Lord, I have delivered but a girl." But God knew best what she had delivered: A boy could not be as that girl was. "I have named her Mary, (she said), and I give her into your keeping. Preserve her and her children from Satan, the rejected."</a:t>
            </a:r>
          </a:p>
          <a:p>
            <a:pPr eaLnBrk="1" hangingPunct="1"/>
            <a:r>
              <a:rPr lang="en-US" dirty="0">
                <a:latin typeface="Arial" pitchFamily="-84" charset="0"/>
                <a:ea typeface="ＭＳ Ｐゴシック" pitchFamily="-84" charset="-128"/>
                <a:cs typeface="ＭＳ Ｐゴシック" pitchFamily="-84" charset="-128"/>
              </a:rPr>
              <a:t>Her Lord accepted her graciously, and she grew up with excellence, and was given into the care of Zachariah. Whenever Zachariah came to see her in the chamber, he found her provided with food, and he asked: "Where has this come from, O Mary?" And she said: "From God, who gives food in abundance to whomsoever He will."</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 Qur'an, </a:t>
            </a:r>
            <a:r>
              <a:rPr lang="en-US" dirty="0" err="1">
                <a:latin typeface="Arial" pitchFamily="-84" charset="0"/>
                <a:ea typeface="ＭＳ Ｐゴシック" pitchFamily="-84" charset="-128"/>
                <a:cs typeface="ＭＳ Ｐゴシック" pitchFamily="-84" charset="-128"/>
              </a:rPr>
              <a:t>sura</a:t>
            </a:r>
            <a:r>
              <a:rPr lang="en-US" dirty="0">
                <a:latin typeface="Arial" pitchFamily="-84" charset="0"/>
                <a:ea typeface="ＭＳ Ｐゴシック" pitchFamily="-84" charset="-128"/>
                <a:cs typeface="ＭＳ Ｐゴシック" pitchFamily="-84" charset="-128"/>
              </a:rPr>
              <a:t> 3 (Al-</a:t>
            </a:r>
            <a:r>
              <a:rPr lang="en-US" dirty="0" err="1">
                <a:latin typeface="Arial" pitchFamily="-84" charset="0"/>
                <a:ea typeface="ＭＳ Ｐゴシック" pitchFamily="-84" charset="-128"/>
                <a:cs typeface="ＭＳ Ｐゴシック" pitchFamily="-84" charset="-128"/>
              </a:rPr>
              <a:t>i</a:t>
            </a:r>
            <a:r>
              <a:rPr lang="en-US" dirty="0">
                <a:latin typeface="Arial" pitchFamily="-84" charset="0"/>
                <a:ea typeface="ＭＳ Ｐゴシック" pitchFamily="-84" charset="-128"/>
                <a:cs typeface="ＭＳ Ｐゴシック" pitchFamily="-84" charset="-128"/>
              </a:rPr>
              <a:t>-Imran), </a:t>
            </a:r>
            <a:r>
              <a:rPr lang="en-US" dirty="0" err="1">
                <a:latin typeface="Arial" pitchFamily="-84" charset="0"/>
                <a:ea typeface="ＭＳ Ｐゴシック" pitchFamily="-84" charset="-128"/>
                <a:cs typeface="ＭＳ Ｐゴシック" pitchFamily="-84" charset="-128"/>
              </a:rPr>
              <a:t>ayat</a:t>
            </a:r>
            <a:r>
              <a:rPr lang="en-US" dirty="0">
                <a:latin typeface="Arial" pitchFamily="-84" charset="0"/>
                <a:ea typeface="ＭＳ Ｐゴシック" pitchFamily="-84" charset="-128"/>
                <a:cs typeface="ＭＳ Ｐゴシック" pitchFamily="-84" charset="-128"/>
              </a:rPr>
              <a:t> 35–37[16]</a:t>
            </a:r>
          </a:p>
          <a:p>
            <a:pPr eaLnBrk="1" hangingPunct="1"/>
            <a:r>
              <a:rPr lang="en-US" dirty="0">
                <a:latin typeface="Arial" pitchFamily="-84" charset="0"/>
                <a:ea typeface="ＭＳ Ｐゴシック" pitchFamily="-84" charset="-128"/>
                <a:cs typeface="ＭＳ Ｐゴシック" pitchFamily="-84" charset="-128"/>
              </a:rPr>
              <a:t>Muslim theology maintains that Zechariah, along with John the Baptist and Jesus, ushered in a new era of prophets – all of whom came from the priestly descent of </a:t>
            </a:r>
            <a:r>
              <a:rPr lang="en-US" dirty="0" err="1">
                <a:latin typeface="Arial" pitchFamily="-84" charset="0"/>
                <a:ea typeface="ＭＳ Ｐゴシック" pitchFamily="-84" charset="-128"/>
                <a:cs typeface="ＭＳ Ｐゴシック" pitchFamily="-84" charset="-128"/>
              </a:rPr>
              <a:t>Amram</a:t>
            </a:r>
            <a:r>
              <a:rPr lang="en-US" dirty="0">
                <a:latin typeface="Arial" pitchFamily="-84" charset="0"/>
                <a:ea typeface="ＭＳ Ｐゴシック" pitchFamily="-84" charset="-128"/>
                <a:cs typeface="ＭＳ Ｐゴシック" pitchFamily="-84" charset="-128"/>
              </a:rPr>
              <a:t>, the father of the prophet Aaron. The fact that, of all the priests, it was Zechariah who was given the duty of keeping care of Mary shows his status as a pious man. Zechariah is frequently praised in the Qur'an as a prophet of God and righteous man. One such appraisal is in </a:t>
            </a:r>
            <a:r>
              <a:rPr lang="en-US" dirty="0" err="1">
                <a:latin typeface="Arial" pitchFamily="-84" charset="0"/>
                <a:ea typeface="ＭＳ Ｐゴシック" pitchFamily="-84" charset="-128"/>
                <a:cs typeface="ＭＳ Ｐゴシック" pitchFamily="-84" charset="-128"/>
              </a:rPr>
              <a:t>Sura</a:t>
            </a:r>
            <a:r>
              <a:rPr lang="en-US" dirty="0">
                <a:latin typeface="Arial" pitchFamily="-84" charset="0"/>
                <a:ea typeface="ＭＳ Ｐゴシック" pitchFamily="-84" charset="-128"/>
                <a:cs typeface="ＭＳ Ｐゴシック" pitchFamily="-84" charset="-128"/>
              </a:rPr>
              <a:t> Al-</a:t>
            </a:r>
            <a:r>
              <a:rPr lang="en-US" dirty="0" err="1">
                <a:latin typeface="Arial" pitchFamily="-84" charset="0"/>
                <a:ea typeface="ＭＳ Ｐゴシック" pitchFamily="-84" charset="-128"/>
                <a:cs typeface="ＭＳ Ｐゴシック" pitchFamily="-84" charset="-128"/>
              </a:rPr>
              <a:t>An'am</a:t>
            </a:r>
            <a:r>
              <a:rPr lang="en-US" dirty="0">
                <a:latin typeface="Arial" pitchFamily="-84" charset="0"/>
                <a:ea typeface="ＭＳ Ｐゴシック" pitchFamily="-84" charset="-128"/>
                <a:cs typeface="ＭＳ Ｐゴシック" pitchFamily="-84" charset="-128"/>
              </a:rPr>
              <a:t>:</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And Zachariah and John, and Jesus and Elias: all in the ranks of the righteous.</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 Qur'an, </a:t>
            </a:r>
            <a:r>
              <a:rPr lang="en-US" dirty="0" err="1">
                <a:latin typeface="Arial" pitchFamily="-84" charset="0"/>
                <a:ea typeface="ＭＳ Ｐゴシック" pitchFamily="-84" charset="-128"/>
                <a:cs typeface="ＭＳ Ｐゴシック" pitchFamily="-84" charset="-128"/>
              </a:rPr>
              <a:t>sura</a:t>
            </a:r>
            <a:r>
              <a:rPr lang="en-US" dirty="0">
                <a:latin typeface="Arial" pitchFamily="-84" charset="0"/>
                <a:ea typeface="ＭＳ Ｐゴシック" pitchFamily="-84" charset="-128"/>
                <a:cs typeface="ＭＳ Ｐゴシック" pitchFamily="-84" charset="-128"/>
              </a:rPr>
              <a:t> 6 (Al-</a:t>
            </a:r>
            <a:r>
              <a:rPr lang="en-US" dirty="0" err="1">
                <a:latin typeface="Arial" pitchFamily="-84" charset="0"/>
                <a:ea typeface="ＭＳ Ｐゴシック" pitchFamily="-84" charset="-128"/>
                <a:cs typeface="ＭＳ Ｐゴシック" pitchFamily="-84" charset="-128"/>
              </a:rPr>
              <a:t>An'am</a:t>
            </a:r>
            <a:r>
              <a:rPr lang="en-US" dirty="0">
                <a:latin typeface="Arial" pitchFamily="-84" charset="0"/>
                <a:ea typeface="ＭＳ Ｐゴシック" pitchFamily="-84" charset="-128"/>
                <a:cs typeface="ＭＳ Ｐゴシック" pitchFamily="-84" charset="-128"/>
              </a:rPr>
              <a:t>), ayah 85[17]</a:t>
            </a:r>
          </a:p>
          <a:p>
            <a:pPr eaLnBrk="1" hangingPunct="1"/>
            <a:r>
              <a:rPr lang="en-US" dirty="0">
                <a:latin typeface="Arial" pitchFamily="-84" charset="0"/>
                <a:ea typeface="ＭＳ Ｐゴシック" pitchFamily="-84" charset="-128"/>
                <a:cs typeface="ＭＳ Ｐゴシック" pitchFamily="-84" charset="-128"/>
              </a:rPr>
              <a:t>Qur'an translator Abdullah Yusuf Ali offers commentary on this one line[18] – suggesting that these particular prophets make a spiritual connection with one another. He points out that John the Baptist was a relative of Jesus, while Elijah was one who was present at the Transfiguration of Jesus[19] on the Mount, as mentioned in the New Testament. Zechariah, meanwhile, through marriage, was the uncle of Jesus and his son John the Baptist was referred to as Elijah in the New Testament.[20]</a:t>
            </a:r>
          </a:p>
        </p:txBody>
      </p:sp>
      <p:sp>
        <p:nvSpPr>
          <p:cNvPr id="67588"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15EA98C-05CA-4BDF-804D-809962AEA174}" type="slidenum">
              <a:rPr kumimoji="0" lang="en-GB" sz="1200" b="0" i="0" u="none" strike="noStrike" kern="1200" cap="none" spc="0" normalizeH="0" baseline="0" noProof="0" smtClean="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098697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47E88E-98F1-4684-9008-3C5A22FF9854}"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en-GB" dirty="0">
                <a:latin typeface="Arial" pitchFamily="-84" charset="0"/>
                <a:ea typeface="ＭＳ Ｐゴシック" pitchFamily="-84" charset="-128"/>
                <a:cs typeface="ＭＳ Ｐゴシック" pitchFamily="-84" charset="-128"/>
              </a:rPr>
              <a:t>Shortly after Elizabeth conceived John, her cousin Mary also received a visit from an angel who told her that she too would bear a son called Jesus: </a:t>
            </a:r>
          </a:p>
          <a:p>
            <a:pPr eaLnBrk="1" hangingPunct="1"/>
            <a:endParaRPr lang="en-GB" dirty="0">
              <a:latin typeface="Arial" pitchFamily="-84" charset="0"/>
              <a:ea typeface="ＭＳ Ｐゴシック" pitchFamily="-84" charset="-128"/>
              <a:cs typeface="ＭＳ Ｐゴシック" pitchFamily="-84" charset="-128"/>
            </a:endParaRPr>
          </a:p>
          <a:p>
            <a:pPr>
              <a:defRPr/>
            </a:pPr>
            <a:r>
              <a:rPr lang="en-US" dirty="0">
                <a:latin typeface="Times" pitchFamily="-68" charset="0"/>
                <a:ea typeface="Times" pitchFamily="-68" charset="0"/>
                <a:cs typeface="Times" pitchFamily="-68" charset="0"/>
              </a:rPr>
              <a:t>At that time Mary got ready and hurried </a:t>
            </a:r>
          </a:p>
          <a:p>
            <a:pPr>
              <a:defRPr/>
            </a:pPr>
            <a:r>
              <a:rPr lang="en-US" dirty="0">
                <a:latin typeface="Times" pitchFamily="-68" charset="0"/>
                <a:ea typeface="Times" pitchFamily="-68" charset="0"/>
                <a:cs typeface="Times" pitchFamily="-68" charset="0"/>
              </a:rPr>
              <a:t>to a town in the hill country of Judea, </a:t>
            </a:r>
          </a:p>
          <a:p>
            <a:pPr>
              <a:defRPr/>
            </a:pPr>
            <a:r>
              <a:rPr lang="en-US" dirty="0">
                <a:latin typeface="Times" pitchFamily="-68" charset="0"/>
                <a:ea typeface="Times" pitchFamily="-68" charset="0"/>
                <a:cs typeface="Times" pitchFamily="-68" charset="0"/>
              </a:rPr>
              <a:t>where she entered Zechariah's home </a:t>
            </a:r>
          </a:p>
          <a:p>
            <a:pPr>
              <a:defRPr/>
            </a:pPr>
            <a:r>
              <a:rPr lang="en-US" dirty="0">
                <a:latin typeface="Times" pitchFamily="-68" charset="0"/>
                <a:ea typeface="Times" pitchFamily="-68" charset="0"/>
                <a:cs typeface="Times" pitchFamily="-68" charset="0"/>
              </a:rPr>
              <a:t>and greeted Elizabeth.         </a:t>
            </a:r>
            <a:r>
              <a:rPr lang="en-US" sz="1100" dirty="0">
                <a:latin typeface="Arial" pitchFamily="-68" charset="0"/>
                <a:ea typeface="ＭＳ Ｐゴシック" pitchFamily="-68" charset="-128"/>
                <a:cs typeface="ＭＳ Ｐゴシック" pitchFamily="-68" charset="-128"/>
              </a:rPr>
              <a:t>Luke 1:39</a:t>
            </a:r>
            <a:endParaRPr lang="en-US" dirty="0">
              <a:latin typeface="Arial" pitchFamily="-68" charset="0"/>
              <a:ea typeface="ＭＳ Ｐゴシック" pitchFamily="-68" charset="-128"/>
              <a:cs typeface="ＭＳ Ｐゴシック" pitchFamily="-68" charset="-128"/>
            </a:endParaRPr>
          </a:p>
          <a:p>
            <a:endParaRPr lang="en-US" dirty="0"/>
          </a:p>
          <a:p>
            <a:pPr eaLnBrk="1" hangingPunct="1"/>
            <a:endParaRPr lang="en-GB" dirty="0">
              <a:latin typeface="Arial" pitchFamily="-84" charset="0"/>
              <a:ea typeface="ＭＳ Ｐゴシック" pitchFamily="-84" charset="-128"/>
              <a:cs typeface="ＭＳ Ｐゴシック" pitchFamily="-84" charset="-128"/>
            </a:endParaRPr>
          </a:p>
          <a:p>
            <a:pPr eaLnBrk="1" hangingPunct="1"/>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This is similar to the vision of Isaiah. No hint here of the cross being the purpose</a:t>
            </a:r>
          </a:p>
          <a:p>
            <a:pPr eaLnBrk="1" hangingPunct="1"/>
            <a:endParaRPr lang="en-GB" dirty="0">
              <a:latin typeface="Arial" pitchFamily="-84" charset="0"/>
              <a:ea typeface="ＭＳ Ｐゴシック" pitchFamily="-84" charset="-128"/>
              <a:cs typeface="ＭＳ Ｐゴシック" pitchFamily="-84" charset="-128"/>
            </a:endParaRP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36. But when she was delivered of it, she said: 'O my Lord! Behold! I am delivered of a female child!' - and Allah knew best what she brought forth - 'and nowise is the male like the female. I have named her </a:t>
            </a:r>
            <a:r>
              <a:rPr lang="en-US" dirty="0" err="1">
                <a:latin typeface="Arial" pitchFamily="-84" charset="0"/>
                <a:ea typeface="ＭＳ Ｐゴシック" pitchFamily="-84" charset="-128"/>
                <a:cs typeface="ＭＳ Ｐゴシック" pitchFamily="-84" charset="-128"/>
              </a:rPr>
              <a:t>Mariam</a:t>
            </a:r>
            <a:r>
              <a:rPr lang="en-US" dirty="0">
                <a:latin typeface="Arial" pitchFamily="-84" charset="0"/>
                <a:ea typeface="ＭＳ Ｐゴシック" pitchFamily="-84" charset="-128"/>
                <a:cs typeface="ＭＳ Ｐゴシック" pitchFamily="-84" charset="-128"/>
              </a:rPr>
              <a:t>, and I commit her and her offspring to Thy protection from the Evil One, the rejected.'</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37. So her Lord accepted her with a gracious acceptance: He made her grow in purity and beauty: to the care of </a:t>
            </a:r>
            <a:r>
              <a:rPr lang="en-US" dirty="0" err="1">
                <a:latin typeface="Arial" pitchFamily="-84" charset="0"/>
                <a:ea typeface="ＭＳ Ｐゴシック" pitchFamily="-84" charset="-128"/>
                <a:cs typeface="ＭＳ Ｐゴシック" pitchFamily="-84" charset="-128"/>
              </a:rPr>
              <a:t>Zakariya</a:t>
            </a:r>
            <a:r>
              <a:rPr lang="en-US" dirty="0">
                <a:latin typeface="Arial" pitchFamily="-84" charset="0"/>
                <a:ea typeface="ＭＳ Ｐゴシック" pitchFamily="-84" charset="-128"/>
                <a:cs typeface="ＭＳ Ｐゴシック" pitchFamily="-84" charset="-128"/>
              </a:rPr>
              <a:t> was she assigned. Every time </a:t>
            </a:r>
            <a:r>
              <a:rPr lang="en-US" dirty="0" err="1">
                <a:latin typeface="Arial" pitchFamily="-84" charset="0"/>
                <a:ea typeface="ＭＳ Ｐゴシック" pitchFamily="-84" charset="-128"/>
                <a:cs typeface="ＭＳ Ｐゴシック" pitchFamily="-84" charset="-128"/>
              </a:rPr>
              <a:t>Zakariya</a:t>
            </a:r>
            <a:r>
              <a:rPr lang="en-US" dirty="0">
                <a:latin typeface="Arial" pitchFamily="-84" charset="0"/>
                <a:ea typeface="ＭＳ Ｐゴシック" pitchFamily="-84" charset="-128"/>
                <a:cs typeface="ＭＳ Ｐゴシック" pitchFamily="-84" charset="-128"/>
              </a:rPr>
              <a:t> entered her chamber to see her, he found her supplied with sustenance. He said: 'O </a:t>
            </a:r>
            <a:r>
              <a:rPr lang="en-US" dirty="0" err="1">
                <a:latin typeface="Arial" pitchFamily="-84" charset="0"/>
                <a:ea typeface="ＭＳ Ｐゴシック" pitchFamily="-84" charset="-128"/>
                <a:cs typeface="ＭＳ Ｐゴシック" pitchFamily="-84" charset="-128"/>
              </a:rPr>
              <a:t>Mariam</a:t>
            </a:r>
            <a:r>
              <a:rPr lang="en-US" dirty="0">
                <a:latin typeface="Arial" pitchFamily="-84" charset="0"/>
                <a:ea typeface="ＭＳ Ｐゴシック" pitchFamily="-84" charset="-128"/>
                <a:cs typeface="ＭＳ Ｐゴシック" pitchFamily="-84" charset="-128"/>
              </a:rPr>
              <a:t>! Whence (comes) this to you?' She replied: 'from Allah; surely Allah provides sustenance to whom He pleases without measure'. "</a:t>
            </a:r>
            <a:endParaRPr lang="en-GB"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3007339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7B0E5-3F1E-441D-A020-8FA344261929}"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dirty="0">
                <a:latin typeface="Arial" pitchFamily="-84" charset="0"/>
                <a:ea typeface="ＭＳ Ｐゴシック" pitchFamily="-84" charset="-128"/>
                <a:cs typeface="ＭＳ Ｐゴシック" pitchFamily="-84" charset="-128"/>
              </a:rPr>
              <a:t>Elizabeth in position to restore position</a:t>
            </a:r>
            <a:r>
              <a:rPr lang="en-US" baseline="0" dirty="0">
                <a:latin typeface="Arial" pitchFamily="-84" charset="0"/>
                <a:ea typeface="ＭＳ Ｐゴシック" pitchFamily="-84" charset="-128"/>
                <a:cs typeface="ＭＳ Ｐゴシック" pitchFamily="-84" charset="-128"/>
              </a:rPr>
              <a:t> of Sarah and Leah – feelings towards younger woman. 2 women competing for the love of the same man. Jealous. Zechariah had to try to keep both happy – restore Abraham and Jacob. Mary to restore mistake of Hagar. </a:t>
            </a:r>
          </a:p>
          <a:p>
            <a:pPr eaLnBrk="1" hangingPunct="1"/>
            <a:endParaRPr lang="en-US" baseline="0"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Joseph could have dumped Mary but didn’t. good man. Some say shouldn’t have gone on to have sexual relations with Mary. Did have other children. How to experience sibling love if no bros, sis. James, brother of Jesus, became head of church in Jerusalem after death of Jesus. Other relatives killed 70.113 AD</a:t>
            </a:r>
          </a:p>
          <a:p>
            <a:pPr eaLnBrk="1" hangingPunct="1"/>
            <a:endParaRPr lang="en-US" dirty="0">
              <a:latin typeface="Arial" pitchFamily="-84" charset="0"/>
              <a:ea typeface="ＭＳ Ｐゴシック" pitchFamily="-84" charset="-128"/>
              <a:cs typeface="ＭＳ Ｐゴシック" pitchFamily="-84"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In Judaism, though</a:t>
            </a:r>
            <a:r>
              <a:rPr lang="en-US" baseline="0" dirty="0"/>
              <a:t> </a:t>
            </a:r>
            <a:r>
              <a:rPr lang="en-US" dirty="0"/>
              <a:t>premarital sex is strongly disapproved of, there is no requirement for a female to be a virgin at her marriage, and a child born to an unmarried female is not regarded as illegitimate (mamzer) or subject to any social or religious disabilities. Jewish law contains rules related to protecting female virgins and dealing with consensual and non-consensual pre-marital sex.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latin typeface="Arial" pitchFamily="-84" charset="0"/>
              <a:ea typeface="ＭＳ Ｐゴシック" pitchFamily="-84" charset="-128"/>
              <a:cs typeface="ＭＳ Ｐゴシック" pitchFamily="-84"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Now Zacharias was the priest on duty in the temple when Mary had a mystical experience in which she agreed to be a ‘slave girl of the Lord.’ Though an elderly man, Zacharias was not impotent, for he had just made his wife Elizabeth pregnant in spite of the fact that she was past the normal time of childbearing. When the angel Gabriel announced to Mary that she would give birth to the Messiah, she replied, ‘How can this thing be, seeing that I know not a man?’ The angel then told her that the Holy Spirit would come upon her and the power of the Most High would overshadow her (</a:t>
            </a:r>
            <a:r>
              <a:rPr lang="en-US" dirty="0" err="1"/>
              <a:t>Lk</a:t>
            </a:r>
            <a:r>
              <a:rPr lang="en-US" dirty="0"/>
              <a:t>. 1:35). As soon as the young girl heard that she had been chosen to give birth to the Son of God, she ‘went with haste and entered the house of Zacharias’ (</a:t>
            </a:r>
            <a:r>
              <a:rPr lang="en-US" dirty="0" err="1"/>
              <a:t>Lk</a:t>
            </a:r>
            <a:r>
              <a:rPr lang="en-US" dirty="0"/>
              <a:t>. 1:39). By giving herself [sexually] to the aged priest, Mary would prove that she was truly a hand-maiden of the Lord. Such an act of total surrender, far from being considered immoral in the ancient world, revealed the highest degree of spiritual dedication. By uniting with the priest, Mary ‘found favor with God’ (</a:t>
            </a:r>
            <a:r>
              <a:rPr lang="en-US" dirty="0" err="1"/>
              <a:t>Lk</a:t>
            </a:r>
            <a:r>
              <a:rPr lang="en-US" dirty="0"/>
              <a:t> 1:30). Dr. </a:t>
            </a:r>
            <a:r>
              <a:rPr lang="en-US" dirty="0" err="1"/>
              <a:t>Weatherhead</a:t>
            </a:r>
            <a:r>
              <a:rPr lang="en-US" dirty="0"/>
              <a:t> concludes: If one rejects the virgin-birth hypothesis, a [sexual] union of the priest Zacharias and the utterly devout young girl Mary in something like the traditional holy marriage rites provides a solution which meets such evidence as we possess in the scriptures." (Unification Theology, p.197)</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latin typeface="Arial" pitchFamily="-84" charset="0"/>
              <a:ea typeface="ＭＳ Ｐゴシック" pitchFamily="-84" charset="-128"/>
              <a:cs typeface="ＭＳ Ｐゴシック" pitchFamily="-84" charset="-128"/>
            </a:endParaRPr>
          </a:p>
          <a:p>
            <a:r>
              <a:rPr lang="en-US" sz="1200" b="0" i="0" kern="1200" dirty="0">
                <a:solidFill>
                  <a:schemeClr val="tx1"/>
                </a:solidFill>
                <a:effectLst/>
                <a:latin typeface="+mn-lt"/>
                <a:ea typeface="+mn-ea"/>
                <a:cs typeface="+mn-cs"/>
              </a:rPr>
              <a:t>Mary's situation paralleled Eve's in the Garden of Eden before her blessing. Mary and Joseph were engaged but not yet married; Adam and Eve were also in an engagement period as they were growing up. An angel brought Eve to the fallen act, but an angel brought Mary to the fulfillment of the heavenly dispensation. Mary was also in a position to deceive her husband and her father. Do you think Mary could discuss with her father or Joseph about how she had conceived her baby? She was risking her life because in those times, an adulterous woman was to be stoned to death.</a:t>
            </a:r>
          </a:p>
          <a:p>
            <a:r>
              <a:rPr lang="en-US" sz="1200" b="0" i="0" kern="1200" dirty="0">
                <a:solidFill>
                  <a:schemeClr val="tx1"/>
                </a:solidFill>
                <a:effectLst/>
                <a:latin typeface="+mn-lt"/>
                <a:ea typeface="+mn-ea"/>
                <a:cs typeface="+mn-cs"/>
              </a:rPr>
              <a:t>Mary was the third woman to be chosen by God in this way. Through the previous victories of Rebecca and Tamar all satanic conditions had been cleared from Jesus' lineage, and even though Mary conceived Jesus outside marriage, Satan could not accuse her. Even inside his mother's womb Jesus was already the only begotten son of God, and after his birth everything he did was with the authority of the son of God. 18.4.1977</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265747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2B538CA-768A-45D2-935B-8386C0D10898}"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53805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3805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pPr latinLnBrk="0"/>
            <a:r>
              <a:rPr lang="en-US" sz="1200" b="0" i="1" kern="1200" dirty="0">
                <a:solidFill>
                  <a:schemeClr val="tx1"/>
                </a:solidFill>
                <a:effectLst/>
                <a:latin typeface="Arial" pitchFamily="-128" charset="0"/>
                <a:ea typeface="+mn-ea"/>
                <a:cs typeface="+mn-cs"/>
              </a:rPr>
              <a:t>My ability to persuade my wife to marry me [was] quite my most brilliant achievement.…</a:t>
            </a:r>
            <a:r>
              <a:rPr lang="en-US" sz="1200" b="0" i="1" kern="1200" baseline="0" dirty="0">
                <a:solidFill>
                  <a:schemeClr val="tx1"/>
                </a:solidFill>
                <a:effectLst/>
                <a:latin typeface="Arial" pitchFamily="-128" charset="0"/>
                <a:ea typeface="+mn-ea"/>
                <a:cs typeface="+mn-cs"/>
              </a:rPr>
              <a:t> </a:t>
            </a:r>
            <a:r>
              <a:rPr lang="en-US" sz="1200" b="0" i="0" kern="1200" dirty="0">
                <a:solidFill>
                  <a:schemeClr val="tx1"/>
                </a:solidFill>
                <a:effectLst/>
                <a:latin typeface="Arial" pitchFamily="-128" charset="0"/>
                <a:ea typeface="+mn-ea"/>
                <a:cs typeface="+mn-cs"/>
              </a:rPr>
              <a:t>Churchill</a:t>
            </a:r>
            <a:endParaRPr lang="en-US" dirty="0"/>
          </a:p>
          <a:p>
            <a:r>
              <a:rPr lang="en-US" dirty="0"/>
              <a:t>Change of self identity to people of God. From slaves</a:t>
            </a:r>
            <a:r>
              <a:rPr lang="en-US" baseline="0" dirty="0"/>
              <a:t> to free people. </a:t>
            </a:r>
            <a:r>
              <a:rPr lang="en-US" dirty="0"/>
              <a:t>God made</a:t>
            </a:r>
            <a:r>
              <a:rPr lang="en-US" baseline="0" dirty="0"/>
              <a:t> an agreement with whole people, not just 1 man. Moses not founder but people. Mission statement. Jews defined by relationship to God. Priests to the world. Mediators between God and humanity. Also since God is king and they are God’s children they are all princes and princesses. </a:t>
            </a:r>
          </a:p>
          <a:p>
            <a:endParaRPr lang="en-US" baseline="0" dirty="0"/>
          </a:p>
          <a:p>
            <a:r>
              <a:rPr lang="en-US" baseline="0" dirty="0"/>
              <a:t>Government by consent</a:t>
            </a:r>
          </a:p>
          <a:p>
            <a:endParaRPr lang="en-US" baseline="0" dirty="0"/>
          </a:p>
          <a:p>
            <a:r>
              <a:rPr lang="en-US" baseline="0" dirty="0"/>
              <a:t>Nation of servant leaders</a:t>
            </a:r>
          </a:p>
          <a:p>
            <a:endParaRPr lang="en-US" baseline="0" dirty="0"/>
          </a:p>
          <a:p>
            <a:r>
              <a:rPr lang="en-US" baseline="0" dirty="0"/>
              <a:t>Only one absolute – God. Everything under sovereignty of God.</a:t>
            </a:r>
          </a:p>
          <a:p>
            <a:endParaRPr lang="en-US" baseline="0" dirty="0"/>
          </a:p>
          <a:p>
            <a:r>
              <a:rPr lang="en-US" baseline="0" dirty="0"/>
              <a:t>God is king. No king, pharaoh etc. </a:t>
            </a:r>
          </a:p>
          <a:p>
            <a:endParaRPr lang="en-US" baseline="0" dirty="0"/>
          </a:p>
          <a:p>
            <a:r>
              <a:rPr lang="en-US" baseline="0" dirty="0"/>
              <a:t>Kingdom of priests – mediators between God and rest of humanity</a:t>
            </a:r>
            <a:endParaRPr lang="en-US" dirty="0"/>
          </a:p>
        </p:txBody>
      </p:sp>
    </p:spTree>
    <p:extLst>
      <p:ext uri="{BB962C8B-B14F-4D97-AF65-F5344CB8AC3E}">
        <p14:creationId xmlns:p14="http://schemas.microsoft.com/office/powerpoint/2010/main" val="158222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5EB5759-E0D4-4F97-872F-0EEDF05F78E1}"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en-GB" sz="1200" b="1" kern="1200" baseline="30000" dirty="0">
                <a:solidFill>
                  <a:schemeClr val="tx1"/>
                </a:solidFill>
                <a:effectLst/>
                <a:latin typeface="Arial" pitchFamily="-128" charset="0"/>
                <a:ea typeface="ＭＳ Ｐゴシック" pitchFamily="-68" charset="-128"/>
                <a:cs typeface="ＭＳ Ｐゴシック" pitchFamily="-68" charset="-128"/>
              </a:rPr>
              <a:t>41 </a:t>
            </a:r>
            <a:r>
              <a:rPr lang="en-GB" dirty="0"/>
              <a:t>Every year Jesus’ parents went to Jerusalem for the Festival of the Passover.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42 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When he was twelve years old, they went up to the festival, according to the custom. </a:t>
            </a: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43 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After the festival was over, while his parents were returning home, the boy Jesus stayed behind in Jerusalem, but they were unaware of it. </a:t>
            </a: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44 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Thinking he was in their company, they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traveled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on for a day. Then they began looking for him among their relatives and friends. </a:t>
            </a: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45 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When they did not find him, they went back to Jerusalem to look for him. </a:t>
            </a:r>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As the messiah Jesus wanted to prepare for his mission by studying with religious scholars and leaders to learn and also to get to know them.</a:t>
            </a:r>
          </a:p>
        </p:txBody>
      </p:sp>
    </p:spTree>
    <p:extLst>
      <p:ext uri="{BB962C8B-B14F-4D97-AF65-F5344CB8AC3E}">
        <p14:creationId xmlns:p14="http://schemas.microsoft.com/office/powerpoint/2010/main" val="772181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F4044A-8BAC-496E-BE61-4116E8DB3A11}"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en-GB">
                <a:latin typeface="Arial" pitchFamily="-84" charset="0"/>
                <a:ea typeface="ＭＳ Ｐゴシック" pitchFamily="-84" charset="-128"/>
                <a:cs typeface="ＭＳ Ｐゴシック" pitchFamily="-84" charset="-128"/>
              </a:rPr>
              <a:t>You can see in this painting by Simone Martini the tension between Jesus and his parents. Jesus is clearly angry with them for not realising where he would be and also for taking him away. They should have supported him to stay there.</a:t>
            </a:r>
          </a:p>
          <a:p>
            <a:pPr eaLnBrk="1" hangingPunct="1"/>
            <a:endParaRPr lang="en-GB">
              <a:latin typeface="Arial" pitchFamily="-84" charset="0"/>
              <a:ea typeface="ＭＳ Ｐゴシック" pitchFamily="-84" charset="-128"/>
              <a:cs typeface="ＭＳ Ｐゴシック" pitchFamily="-84" charset="-128"/>
            </a:endParaRPr>
          </a:p>
          <a:p>
            <a:pPr eaLnBrk="1" hangingPunct="1"/>
            <a:r>
              <a:rPr lang="en-GB">
                <a:latin typeface="Arial" pitchFamily="-84" charset="0"/>
                <a:ea typeface="ＭＳ Ｐゴシック" pitchFamily="-84" charset="-128"/>
                <a:cs typeface="ＭＳ Ｐゴシック" pitchFamily="-84" charset="-128"/>
              </a:rPr>
              <a:t>Other verses that show that Jesus’ family didn’t support him: </a:t>
            </a:r>
          </a:p>
          <a:p>
            <a:pPr eaLnBrk="1" hangingPunct="1"/>
            <a:r>
              <a:rPr lang="en-GB">
                <a:latin typeface="Arial" pitchFamily="-84" charset="0"/>
                <a:ea typeface="ＭＳ Ｐゴシック" pitchFamily="-84" charset="-128"/>
                <a:cs typeface="ＭＳ Ｐゴシック" pitchFamily="-84" charset="-128"/>
              </a:rPr>
              <a:t>“And Jesus said [to his mother], ‘Woman, what have you to do with me?’” John 2:4. </a:t>
            </a:r>
          </a:p>
          <a:p>
            <a:pPr eaLnBrk="1" hangingPunct="1"/>
            <a:r>
              <a:rPr lang="en-GB">
                <a:latin typeface="Arial" pitchFamily="-84" charset="0"/>
                <a:ea typeface="ＭＳ Ｐゴシック" pitchFamily="-84" charset="-128"/>
                <a:cs typeface="ＭＳ Ｐゴシック" pitchFamily="-84" charset="-128"/>
              </a:rPr>
              <a:t>“His mother and his brothers stood outside, asking to speak to him. But he replied to the man that told him, ‘Who is my mother, and who are my brothers? . . . For whoever does the will of my Father in heaven is my brother, and sister, and mother.’” Matthew 12:46-50. </a:t>
            </a:r>
          </a:p>
          <a:p>
            <a:pPr eaLnBrk="1" hangingPunct="1"/>
            <a:r>
              <a:rPr lang="en-GB">
                <a:latin typeface="Arial" pitchFamily="-84" charset="0"/>
                <a:ea typeface="ＭＳ Ｐゴシック" pitchFamily="-84" charset="-128"/>
                <a:cs typeface="ＭＳ Ｐゴシック" pitchFamily="-84" charset="-128"/>
              </a:rPr>
              <a:t>“For even his brothers did not believe in him.” John 7:5. </a:t>
            </a:r>
          </a:p>
          <a:p>
            <a:pPr eaLnBrk="1" hangingPunct="1"/>
            <a:r>
              <a:rPr lang="en-GB">
                <a:latin typeface="Arial" pitchFamily="-84" charset="0"/>
                <a:ea typeface="ＭＳ Ｐゴシック" pitchFamily="-84" charset="-128"/>
                <a:cs typeface="ＭＳ Ｐゴシック" pitchFamily="-84" charset="-128"/>
              </a:rPr>
              <a:t>“And when his friends heard it they went out to seize him, for they said, ‘He is beside himself.’” Mark 3:2</a:t>
            </a:r>
          </a:p>
        </p:txBody>
      </p:sp>
    </p:spTree>
    <p:extLst>
      <p:ext uri="{BB962C8B-B14F-4D97-AF65-F5344CB8AC3E}">
        <p14:creationId xmlns:p14="http://schemas.microsoft.com/office/powerpoint/2010/main" val="8073294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Tacitus, like classical authors in general, does not reveal the source(s) he used. But this should not detract from our confidence in Tacitus’s assertions. Scholars generally disagree about what his sources were. Tacitus was certainly among Rome’s best historians—arguably the best of all—at the top of his game as a historian and never given to careless writing.</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Earlier in his career, when Tacitus was Proconsul of Asia,</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3"/>
              </a:rPr>
              <a:t>7</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he likely supervised trials, questioned people accused of being Christians and judged and punished those whom he found guilty, as his friend Pliny the Younger had done when he too was a provincial governor. Thus Tacitus stood a very good chance of becoming aware of information that he characteristically would have wanted to verify before accepting it as true.</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4"/>
              </a:rPr>
              <a:t>8</a:t>
            </a:r>
            <a:endPar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957760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Tacitus’s last major work, titled Annals, written c. 116–117 C.E., includes a biography of Nero. In 64 C.E., during a fire in Rome, Nero was suspected of secretly ordering the burning of a part of town where he wanted to carry out a building project, so he tried to shift the blame to Christians. This was the occasion for Tacitus to mention Christians, whom he despised. This is what he wrote—the following excerpt is translated from Latin by Robert Van Voorst:</a:t>
            </a:r>
          </a:p>
          <a:p>
            <a:endParaRPr lang="en-GB" dirty="0"/>
          </a:p>
          <a:p>
            <a:r>
              <a:rPr lang="en-GB" dirty="0"/>
              <a:t>Tacitus’s terse statement about “Christus” clearly corroborates the New Testament on certain historical details of Jesus’ death. Tacitus presents four pieces of accurate knowledge about Jesus: (1) Christus, used by Tacitus to refer to Jesus, was one distinctive way by which some referred to him, even though Tacitus mistakenly took it for a personal name rather than an epithet or title; (2) this Christus was associated with the beginning of the movement of Christians, whose name originated from his; (3) he was executed by the Roman governor of Judea; and (4) the time of his death was during Pontius Pilate’s governorship of Judea, during the reign of Tiberius. (Many New Testament scholars date Jesus’ death to c. 29 C.E.; Pilate governed Judea in 26–36 C.E., while Tiberius was emperor 14–37 C.E.6)</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3358678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Titus Flavius Josephus</a:t>
            </a:r>
            <a:r>
              <a:rPr lang="el-GR" dirty="0"/>
              <a:t> </a:t>
            </a:r>
            <a:r>
              <a:rPr lang="en-GB" dirty="0"/>
              <a:t>was a first-century Romano-Jewish historian who was born in Jerusalem—then part of Roman Judea—to a father of priestly descent and a mother who claimed royal ancestry.</a:t>
            </a:r>
          </a:p>
          <a:p>
            <a:endParaRPr lang="en-GB" dirty="0"/>
          </a:p>
          <a:p>
            <a:r>
              <a:rPr lang="en-GB" dirty="0"/>
              <a:t>He initially fought against the Romans during the First Jewish–Roman War as head of Jewish forces in Galilee, until surrendering in 67 CE to Roman forces led by Vespasian after the six-week siege of </a:t>
            </a:r>
            <a:r>
              <a:rPr lang="en-GB" dirty="0" err="1"/>
              <a:t>Jotapata</a:t>
            </a:r>
            <a:r>
              <a:rPr lang="en-GB" dirty="0"/>
              <a:t>. Josephus claimed the Jewish Messianic prophecies that initiated the First Roman-Jewish War made reference to Vespasian becoming Emperor of Rome. In response Vespasian decided to keep Josephus as a slave and presumably interpreter. After Vespasian became Emperor in 69 CE, he granted Josephus his freedom, at which time Josephus assumed the emperor's family name of Flavius.[7]</a:t>
            </a:r>
          </a:p>
          <a:p>
            <a:endParaRPr lang="en-GB" dirty="0"/>
          </a:p>
          <a:p>
            <a:r>
              <a:rPr lang="en-GB" dirty="0"/>
              <a:t>Flavius Josephus fully defected to the Roman side and was granted Roman citizenship. He became an advisor and friend of Vespasian's son Titus, serving as his translator when Titus led the Siege of Jerusalem in 70 CE. Since the siege proved ineffective at stopping the Jewish revolt, the city's destruction and the looting and destruction of Herod's Temple (Second Temple) soon followed.</a:t>
            </a:r>
          </a:p>
          <a:p>
            <a:endParaRPr lang="en-GB" dirty="0"/>
          </a:p>
          <a:p>
            <a:r>
              <a:rPr lang="en-GB" dirty="0"/>
              <a:t>Josephus recorded Jewish history, with special emphasis on the first century CE and the First Jewish–Roman War (66–70 CE),[8] including the Siege of Masada. His most important works were The Jewish War (c. 75) and Antiquities of the Jews (c. 94).[9] The Jewish War recounts the Jewish revolt against Roman occupation. Antiquities of the Jews recounts the history of the world from a Jewish perspective for an ostensibly Greek and Roman audience. These works provide valuable insight into first century Judaism and the background of Early Christianity,[9] although not specifically mentioned by Josephus. Josephus' works are the chief source next to the Bible for the history and antiquity of ancient Palestine.[10]</a:t>
            </a:r>
          </a:p>
          <a:p>
            <a:r>
              <a:rPr lang="en-GB" dirty="0"/>
              <a:t>The other strong evidence that speaks directly about Jesus as a real person comes from Josephus, a Jewish priest who grew up as an aristocrat in first-century Palestine and ended up living in Rome, supported by the patronage of three successive emperors. In the early days of the first Jewish Revolt against Rome (66–70 C.E.), Josephus was a commander in Galilee but soon surrendered and became a prisoner of war. He then prophesied that his conqueror, the Roman commander Vespasian, would become emperor, and when this actually happened, Vespasian freed him. “From then on Josephus lived in Rome under the protection of the Flavians and there composed his historical and apologetic writings” (Gerd </a:t>
            </a:r>
            <a:r>
              <a:rPr lang="en-GB" dirty="0" err="1"/>
              <a:t>Theissen</a:t>
            </a:r>
            <a:r>
              <a:rPr lang="en-GB" dirty="0"/>
              <a:t> and Annette Merz).9 He even took the name Flavius, after the family name of his patron, the emperor Vespasian, and set it before his birth name, becoming, in true Roman style, Flavius Josephus. Most Jews viewed him as a despicable traitor. It was by command of Vespasian’s son Titus that a Roman army in 70 C.E. destroyed Jerusalem and burned the Temple, stealing its contents as spoils of war, which are partly portrayed in the imagery of their gloating triumph on the Arch of Titus in Rome. After Titus succeeded his father as emperor, Josephus accepted the son’s imperial patronage, as he did of Titus’s brother and successor, Domitian.</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132497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James is otherwise a barely noticed, minor figure in Josephus’s lengthy tome. The sole reason for referring to James at all was that his death resulted in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Ananus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losing his position as high priest. James (Jacob) was a common Jewish name at this time. Many men named James are mentioned in Josephus’s works, so Josephus needed to specify which one he meant. The common custom of simply giving the father’s name (James, son of Joseph) would not work here, because James’s father’s name was also very common. Therefore Josephus identified this James by reference to his famous brother Jesus. But James’s brother Jesus (Yehoshua) also had a very common name. Josephus mentions at least 12 other men named Jesus.</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3"/>
              </a:rPr>
              <a:t>14</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Therefore Josephus specified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which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Jesus he was referring to by adding the phrase “who is called Messiah,” or, since he was writing in Greek,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Christos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4"/>
              </a:rPr>
              <a:t>15</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This phrase was necessary to identify clearly first Jesus and, via Jesus, James, the subject of the discussion. This extraneous reference to Jesus would have made no sense if Jesus had not been a real person.</a:t>
            </a:r>
          </a:p>
          <a:p>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Few scholars have ever doubted the authenticity of this short account. On the contrary, the huge majority accepts it as genuine.</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5"/>
              </a:rPr>
              <a:t>16</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phrase intended to specify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which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Jesus, translated “who is called Christ,” signifies either that he was mentioned earlier in the book or that readers knew him well enough to grasp the reference to him in identifying James. The latter is unlikely. First-century Romans generally had little or no idea who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Christus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was. It is much more likely that he was mentioned earlier in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Jewish Antiquities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Also, the fact that the term “Messiah”/“Christ” is not defined here suggests that an earlier passage in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Jewish Antiquities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has already mentioned something of its significance.</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6"/>
              </a:rPr>
              <a:t>17</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This phrase is also appropriate for a Jewish historian like Josephus because the reference to Jesus is a noncommittal, neutral statement about what some people called Jesus and not a confession of faith that actually asserts that he was Christ.</a:t>
            </a:r>
          </a:p>
          <a:p>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mention of Jesus to specify which James was being executed by the high priest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Ananus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62 C.E. affirms the existence of the historical Jesus.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Photo: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Josephus,</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Famovs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Memorable Works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Josephvs</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 trans. by Thomas Lodge (London: J. L. for Andrew Hebb, 1640).</a:t>
            </a:r>
            <a:endPar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Few scholars have ever doubted the authenticity of this short account. On the contrary, the huge majority accepts it as genuine.</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5"/>
              </a:rPr>
              <a:t>16</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phrase intended to specify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which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Jesus, translated “who is called Christ,” signifies either that he was mentioned earlier in the book or that readers knew him well enough to grasp the reference to him in identifying James. The latter is unlikely. First-century Romans generally had little or no idea who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Christus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was. It is much more likely that he was mentioned earlier in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Jewish Antiquities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Also, the fact that the term “Messiah”/“Christ” is not defined here suggests that an earlier passage in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Jewish Antiquities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has already mentioned something of its significance.</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6"/>
              </a:rPr>
              <a:t>17</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This phrase is also appropriate for a Jewish historian like Josephus because the reference to Jesus is a noncommittal, neutral statement about what some people called Jesus and not a confession of faith that actually asserts that he was Christ.</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This phrase—“who is called Christ”—is very unlikely to have been added by a Christian for two reasons. First, in the New Testament and in the early Church Fathers of the first two centuries C.E., Christians consistently refer to James as “the brother of the Lord” or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Savior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similar terms, not “the brother of Jesus,” presumably because the name Jesus was very common and did not necessarily refer to their Lord. Second, Josephus’s description in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Jewish Antiquities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of how and when James was executed disagrees with Christian tradition, likewise implying a non-Christian author.</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7"/>
              </a:rPr>
              <a:t>18</a:t>
            </a:r>
            <a:endPar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This short identification of James by the title that some people used in order to specify his brother gains credibility as an affirmation of Jesus’ existence because the passage is not about Jesus. Rather, his name appears in a functional phrase that is called for by the sense of the passage.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It can only be useful for the identification of James if it is a reference to a real person, namely, “Jesus who is called Christ.”</a:t>
            </a:r>
            <a:endPar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This clear reference to Jesus is sometimes overlooked in debates about Josephus’s other, longer reference to Jesus (to be treated next). Quite a few people are aware of the questions and doubts regarding the longer mention of Jesus, but often this other clear, simple reference and its strength as evidence for Jesus’ existence does not receive due attention.</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9010777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Original with Christians additions:</a:t>
            </a:r>
            <a:br>
              <a:rPr lang="en-GB" dirty="0"/>
            </a:br>
            <a:br>
              <a:rPr lang="en-GB" dirty="0"/>
            </a:br>
            <a:r>
              <a:rPr lang="en-GB" dirty="0">
                <a:effectLst/>
              </a:rPr>
              <a:t>Around this time there lived Jesus, a wise man, </a:t>
            </a:r>
            <a:r>
              <a:rPr lang="en-GB" i="1" dirty="0">
                <a:effectLst/>
              </a:rPr>
              <a:t>if indeed one ought to call him a man</a:t>
            </a:r>
            <a:r>
              <a:rPr lang="en-GB" dirty="0">
                <a:effectLst/>
              </a:rPr>
              <a:t>.</a:t>
            </a:r>
            <a:r>
              <a:rPr lang="en-GB" sz="1200" u="sng" kern="1200" baseline="30000" dirty="0">
                <a:solidFill>
                  <a:schemeClr val="tx1"/>
                </a:solidFill>
                <a:effectLst/>
                <a:latin typeface="Arial" pitchFamily="-128" charset="0"/>
                <a:ea typeface="ＭＳ Ｐゴシック" pitchFamily="-68" charset="-128"/>
                <a:cs typeface="ＭＳ Ｐゴシック" pitchFamily="-68" charset="-128"/>
                <a:hlinkClick r:id="rId3"/>
              </a:rPr>
              <a:t>21</a:t>
            </a:r>
            <a:r>
              <a:rPr lang="en-GB" dirty="0">
                <a:effectLst/>
              </a:rPr>
              <a:t> For he was one who did surprising deeds, and a teacher of such people as accept the truth gladly. He won over many Jews and many of the Greeks. </a:t>
            </a:r>
            <a:r>
              <a:rPr lang="en-GB" i="1" dirty="0">
                <a:effectLst/>
              </a:rPr>
              <a:t>He was the Messiah.</a:t>
            </a:r>
            <a:r>
              <a:rPr lang="en-GB" dirty="0">
                <a:effectLst/>
              </a:rPr>
              <a:t> When Pilate, upon hearing him accused by men of the highest standing among us, had condemned him to be crucified, those who in the first place came to love him did not give up their affection for him, </a:t>
            </a:r>
            <a:r>
              <a:rPr lang="en-GB" i="1" dirty="0">
                <a:effectLst/>
              </a:rPr>
              <a:t>for on the third day, he appeared to them restored to life. The prophets of God had prophesied this and countless other </a:t>
            </a:r>
            <a:r>
              <a:rPr lang="en-GB" i="1" dirty="0" err="1">
                <a:effectLst/>
              </a:rPr>
              <a:t>marvelous</a:t>
            </a:r>
            <a:r>
              <a:rPr lang="en-GB" i="1" dirty="0">
                <a:effectLst/>
              </a:rPr>
              <a:t> things about him.</a:t>
            </a:r>
            <a:r>
              <a:rPr lang="en-GB" dirty="0">
                <a:effectLst/>
              </a:rPr>
              <a:t> And the tribe of Christians, so called after him, have still to this day not died out.</a:t>
            </a:r>
            <a:r>
              <a:rPr lang="en-GB" sz="1200" u="sng" kern="1200" baseline="30000" dirty="0">
                <a:solidFill>
                  <a:schemeClr val="tx1"/>
                </a:solidFill>
                <a:effectLst/>
                <a:latin typeface="Arial" pitchFamily="-128" charset="0"/>
                <a:ea typeface="ＭＳ Ｐゴシック" pitchFamily="-68" charset="-128"/>
                <a:cs typeface="ＭＳ Ｐゴシック" pitchFamily="-68" charset="-128"/>
                <a:hlinkClick r:id="rId4"/>
              </a:rPr>
              <a:t>22</a:t>
            </a:r>
            <a:endParaRPr lang="en-GB" dirty="0">
              <a:effectLst/>
            </a:endParaRPr>
          </a:p>
          <a:p>
            <a:br>
              <a:rPr lang="en-GB"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4906047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8982779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He existed as a man.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historian Josephus grew up in a priestly family in first-century Palestine and wrote only decades after Jesus’ death. Jesus’ known associates, such as Jesus’ brother James, were his contemporaries. The historical and cultural context was second nature to Josephus. “If any Jewish writer were ever in a position to know about the non-existence of Jesus, it would have been Josephus. His implicit affirmation of the existence of Jesus has been, and still is, the most significant obstacle for those who argue that the extra-Biblical evidence is not probative on this point,” Robert Van Voorst observes.</a:t>
            </a:r>
            <a:r>
              <a:rPr lang="en-GB" sz="1200" b="0" i="0" u="sng"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3"/>
              </a:rPr>
              <a:t>32</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Tacitus was careful enough not to report real executions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nonexistent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people.</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2. His personal name was Jesus,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Josephus informs us.</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3. He was called </a:t>
            </a:r>
            <a:r>
              <a:rPr lang="en-GB" sz="1200" b="1" i="1" u="none" strike="noStrike" kern="1200" dirty="0">
                <a:solidFill>
                  <a:schemeClr val="tx1"/>
                </a:solidFill>
                <a:effectLst/>
                <a:latin typeface="Arial" pitchFamily="-128" charset="0"/>
                <a:ea typeface="ＭＳ Ｐゴシック" pitchFamily="-68" charset="-128"/>
                <a:cs typeface="ＭＳ Ｐゴシック" pitchFamily="-68" charset="-128"/>
              </a:rPr>
              <a:t>Christos</a:t>
            </a:r>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 in Greek,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which is a translation of the Hebrew word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Messiah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both of which mean “anointed” or “(the) anointed one,” as Josephus states and Tacitus implies, unaware, by reporting, as Romans thought, that his name was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Christus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4. He had a brother named James (Jacob),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Josephus reports.</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5. He won over both Jews and “Greeks”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(i.e., Gentiles of Hellenistic culture), according to Josephus, although it is anachronistic to say that they were “many” at the end of his life. Large growth in the number of Jesus’ actual followers came only after his death.</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6. Jewish leaders of the day expressed </a:t>
            </a:r>
            <a:r>
              <a:rPr lang="en-GB" sz="1200" b="1" i="0" u="none" strike="noStrike" kern="1200" dirty="0" err="1">
                <a:solidFill>
                  <a:schemeClr val="tx1"/>
                </a:solidFill>
                <a:effectLst/>
                <a:latin typeface="Arial" pitchFamily="-128" charset="0"/>
                <a:ea typeface="ＭＳ Ｐゴシック" pitchFamily="-68" charset="-128"/>
                <a:cs typeface="ＭＳ Ｐゴシック" pitchFamily="-68" charset="-128"/>
              </a:rPr>
              <a:t>unfavorable</a:t>
            </a:r>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 opinions about him,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least according to some versions of the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Testimonium</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Flavianum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7. Pilate rendered the decision that he should be executed,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both Tacitus and Josephus state.</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8. His execution was specifically by crucifixion,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according to Josephus.</a:t>
            </a:r>
          </a:p>
          <a:p>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9. He was executed during Pontius Pilate’s governorship over Judea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(26–36 C.E.), as Josephus implies and Tacitus states, adding that it was during Tiberius’s reign.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7598940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D97883E-307F-42BF-9A69-B5DE6139C354}"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r>
              <a:rPr lang="en-US" dirty="0">
                <a:latin typeface="Arial" pitchFamily="-84" charset="0"/>
                <a:ea typeface="ＭＳ Ｐゴシック" pitchFamily="-84" charset="-128"/>
                <a:cs typeface="ＭＳ Ｐゴシック" pitchFamily="-84" charset="-128"/>
              </a:rPr>
              <a:t>Titian 1542</a:t>
            </a:r>
          </a:p>
          <a:p>
            <a:pPr eaLnBrk="1" hangingPunct="1"/>
            <a:endParaRPr lang="en-US" dirty="0">
              <a:latin typeface="Arial" pitchFamily="-84" charset="0"/>
              <a:ea typeface="ＭＳ Ｐゴシック" pitchFamily="-84" charset="-128"/>
              <a:cs typeface="ＭＳ Ｐゴシック" pitchFamily="-84" charset="-128"/>
            </a:endParaRPr>
          </a:p>
          <a:p>
            <a:pPr eaLnBrk="1" hangingPunct="1"/>
            <a:r>
              <a:rPr lang="en-US" dirty="0">
                <a:latin typeface="Arial" pitchFamily="-84" charset="0"/>
                <a:ea typeface="ＭＳ Ｐゴシック" pitchFamily="-84" charset="-128"/>
                <a:cs typeface="ＭＳ Ｐゴシック" pitchFamily="-84" charset="-128"/>
              </a:rPr>
              <a:t>If Zechariah had been the High Priest he would not have been burning incense on the Day of Atonement and Jerusalem would have been flooded with people. Like New Orleans at the peak of Mardi Gras absent the decadence. Instead we're told that only his immediate relatives were gathered outside.</a:t>
            </a:r>
          </a:p>
          <a:p>
            <a:pPr eaLnBrk="1" hangingPunct="1"/>
            <a:r>
              <a:rPr lang="en-US" dirty="0">
                <a:latin typeface="Arial" pitchFamily="-84" charset="0"/>
                <a:ea typeface="ＭＳ Ｐゴシック" pitchFamily="-84" charset="-128"/>
                <a:cs typeface="ＭＳ Ｐゴシック" pitchFamily="-84" charset="-128"/>
              </a:rPr>
              <a:t>Outside the Holy of Holies, in the Holy Place, there was a table of incense which was tended daily by a rotation of priests. It was the hope of every priest for his name to come up in this rotation so that he might honor God and family by performing this sacred task. The incense was never to go out and a priest entering the Holy Place to tend it was a daily event, perhaps occurring a few times each day. For any priest selected it was a great honor and naturally his relatives would be gathered outside in support.</a:t>
            </a:r>
          </a:p>
          <a:p>
            <a:pPr eaLnBrk="1" hangingPunct="1"/>
            <a:r>
              <a:rPr lang="en-US" dirty="0">
                <a:latin typeface="Arial" pitchFamily="-84" charset="0"/>
                <a:ea typeface="ＭＳ Ｐゴシック" pitchFamily="-84" charset="-128"/>
                <a:cs typeface="ＭＳ Ｐゴシック" pitchFamily="-84" charset="-128"/>
              </a:rPr>
              <a:t>So, if Zechariah had been burning incense, he would have been doing so in the Holy Place and not in the Holy of Holies. The revelation he received occurred while he was performing his duty as a priest and, therefore, was received in the Holy Place (not beyond the curtain in the Holy of Holies). The scriptures only reveal that he had been in the temple burning incense. I believe that Caiaphas had been the High Priest around the time of Jesus' birth. </a:t>
            </a:r>
            <a:r>
              <a:rPr lang="en-US">
                <a:latin typeface="Arial" pitchFamily="-84" charset="0"/>
                <a:ea typeface="ＭＳ Ｐゴシック" pitchFamily="-84" charset="-128"/>
                <a:cs typeface="ＭＳ Ｐゴシック" pitchFamily="-84" charset="-128"/>
              </a:rPr>
              <a:t>Later his son, also named Caiaphas, assumed the position and was in office during the crucifixion.....</a:t>
            </a:r>
            <a:endParaRPr lang="en-US"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17616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AF43ED-AD6B-4AF8-A8DC-B3A90590B693}"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499138" name="Rectangle 2"/>
          <p:cNvSpPr>
            <a:spLocks noGrp="1" noRot="1" noChangeAspect="1" noChangeArrowheads="1" noTextEdit="1"/>
          </p:cNvSpPr>
          <p:nvPr>
            <p:ph type="sldImg"/>
          </p:nvPr>
        </p:nvSpPr>
        <p:spPr>
          <a:ln/>
        </p:spPr>
      </p:sp>
      <p:sp>
        <p:nvSpPr>
          <p:cNvPr id="1499139" name="Rectangle 3"/>
          <p:cNvSpPr>
            <a:spLocks noGrp="1" noChangeArrowheads="1"/>
          </p:cNvSpPr>
          <p:nvPr>
            <p:ph type="body" idx="1"/>
          </p:nvPr>
        </p:nvSpPr>
        <p:spPr/>
        <p:txBody>
          <a:bodyPr/>
          <a:lstStyle/>
          <a:p>
            <a:r>
              <a:rPr lang="en-US" dirty="0"/>
              <a:t>Could originally have gone 21 days through way of philistines but God worried be afraid</a:t>
            </a:r>
            <a:r>
              <a:rPr lang="en-US" baseline="0" dirty="0"/>
              <a:t> </a:t>
            </a:r>
            <a:r>
              <a:rPr lang="en-US" dirty="0"/>
              <a:t>of war and turn back. So 21 months. Corresponded</a:t>
            </a:r>
            <a:r>
              <a:rPr lang="en-US" baseline="0" dirty="0"/>
              <a:t> to Jacob 21 years. 21 years to restore 3 blessings and get to point he could make F of S with Esau. 21 years to change and mature.</a:t>
            </a:r>
            <a:endParaRPr lang="en-US" dirty="0"/>
          </a:p>
          <a:p>
            <a:r>
              <a:rPr lang="en-US" dirty="0"/>
              <a:t>3 days to Succoth. From there pillar of cloud and fire to guide as walked day and night.</a:t>
            </a:r>
          </a:p>
          <a:p>
            <a:r>
              <a:rPr lang="en-US" dirty="0"/>
              <a:t>600,000 left. </a:t>
            </a:r>
          </a:p>
          <a:p>
            <a:endParaRPr lang="en-US" dirty="0"/>
          </a:p>
          <a:p>
            <a:r>
              <a:rPr lang="en-US" dirty="0"/>
              <a:t>Crossing at Pi-</a:t>
            </a:r>
            <a:r>
              <a:rPr lang="en-US" dirty="0" err="1"/>
              <a:t>hahiroth/Baal-zephon</a:t>
            </a:r>
            <a:r>
              <a:rPr lang="en-US" dirty="0"/>
              <a:t> where is a land bridge. Now 3500 years later worn in the middle. But like a bridge between mainland and Mount St Michael which is covered by tide.</a:t>
            </a:r>
          </a:p>
          <a:p>
            <a:endParaRPr lang="en-US" dirty="0"/>
          </a:p>
          <a:p>
            <a:r>
              <a:rPr lang="en-US" dirty="0"/>
              <a:t>Passing from Pharaoh’s rule to God’s rule. Transfer of possession. Parting waters represent cutting offering. Covenant</a:t>
            </a:r>
            <a:r>
              <a:rPr lang="en-US" baseline="0" dirty="0"/>
              <a:t> making. </a:t>
            </a:r>
            <a:r>
              <a:rPr lang="en-US" sz="1200" kern="1200" dirty="0">
                <a:solidFill>
                  <a:schemeClr val="tx1"/>
                </a:solidFill>
                <a:latin typeface="Arial" pitchFamily="-128" charset="0"/>
                <a:ea typeface="+mn-ea"/>
                <a:cs typeface="+mn-cs"/>
              </a:rPr>
              <a:t>First: the entire episode of plagues and Exodus that is so central to our self-understanding as a people was not at all a major event from the perspective of Egyptian history. In this respect it is analogous to the Nativity and the Crucifixion of Jesus: absolutely fundamental for Christian self-understanding, but minor, even trivial, events that went unrecorded by contemporary Roman historians and Jewish historians.</a:t>
            </a:r>
            <a:endParaRPr lang="en-US" dirty="0"/>
          </a:p>
        </p:txBody>
      </p:sp>
    </p:spTree>
    <p:extLst>
      <p:ext uri="{BB962C8B-B14F-4D97-AF65-F5344CB8AC3E}">
        <p14:creationId xmlns:p14="http://schemas.microsoft.com/office/powerpoint/2010/main" val="35942034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[18.116] Now some of the Jews thought that the destruction of Herod's army came from God as a just punishment of what Herod had done against John, who was called the Baptist.</a:t>
            </a:r>
          </a:p>
          <a:p>
            <a:endParaRPr lang="en-GB" dirty="0"/>
          </a:p>
          <a:p>
            <a:r>
              <a:rPr lang="en-GB" dirty="0"/>
              <a:t>[18.117] For Herod had killed this good man, who had commanded the Jews to exercise virtue, righteousness towards one another and piety towards God. For only thus, in John's opinion, would the baptism he administered be acceptable to God, namely, if they used it to obtain not pardon for some sins but rather the cleansing of their bodies, inasmuch as it was taken for granted that their souls had already been purified by justice.</a:t>
            </a:r>
          </a:p>
          <a:p>
            <a:endParaRPr lang="en-GB" dirty="0"/>
          </a:p>
          <a:p>
            <a:r>
              <a:rPr lang="en-GB" dirty="0"/>
              <a:t>[18.118] Now many people came in crowds to him, for they were greatly moved by his words. Herod, who feared that the great influence John had over the masses might put them into his power and enable him to raise a rebellion (for they seemed ready to do anything he should advise), thought it best  to put him to death. In this way, he might prevent any mischief John might cause, and not bring himself into difficulties by sparing a man who might make him repent of it when it would be too late.</a:t>
            </a:r>
          </a:p>
          <a:p>
            <a:endParaRPr lang="en-GB" dirty="0"/>
          </a:p>
          <a:p>
            <a:r>
              <a:rPr lang="en-GB" dirty="0"/>
              <a:t>[18.119] Accordingly John was sent as a prisoner, out of Herod's suspicious temper, to </a:t>
            </a:r>
            <a:r>
              <a:rPr lang="en-GB" dirty="0" err="1"/>
              <a:t>Machaerus</a:t>
            </a:r>
            <a:r>
              <a:rPr lang="en-GB" dirty="0"/>
              <a:t>, the castle I already mentioned, and was put to death. Now the Jews thought that the destruction of his army was sent as a punishment upon Herod, and a mark of God's displeasure with him.</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8470051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98BD3CF-A850-415E-8EE5-8D9BECEE9BC2}"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n-GB">
                <a:latin typeface="Arial" pitchFamily="-84" charset="0"/>
                <a:ea typeface="ＭＳ Ｐゴシック" pitchFamily="-84" charset="-128"/>
                <a:cs typeface="ＭＳ Ｐゴシック" pitchFamily="-84" charset="-128"/>
              </a:rPr>
              <a:t>John created some a powerful impression by his ascetic lifestyle and message that he wonder the respect of even the religious leaders who even thought he might be the Messiah himself.</a:t>
            </a:r>
          </a:p>
        </p:txBody>
      </p:sp>
    </p:spTree>
    <p:extLst>
      <p:ext uri="{BB962C8B-B14F-4D97-AF65-F5344CB8AC3E}">
        <p14:creationId xmlns:p14="http://schemas.microsoft.com/office/powerpoint/2010/main" val="374655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E5A0D9A-01E3-429D-B261-6E3249758CE3}"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n-GB">
                <a:latin typeface="Arial" pitchFamily="-84" charset="0"/>
                <a:ea typeface="ＭＳ Ｐゴシック" pitchFamily="-84" charset="-128"/>
                <a:cs typeface="ＭＳ Ｐゴシック" pitchFamily="-84" charset="-128"/>
              </a:rPr>
              <a:t>For some reason John denied the mission that had been revealed to his father. This was to have serious consequences for Jesus</a:t>
            </a:r>
          </a:p>
          <a:p>
            <a:pPr eaLnBrk="1" hangingPunct="1"/>
            <a:r>
              <a:rPr lang="en-GB">
                <a:latin typeface="Arial" pitchFamily="-84" charset="0"/>
                <a:ea typeface="ＭＳ Ｐゴシック" pitchFamily="-84" charset="-128"/>
                <a:cs typeface="ＭＳ Ｐゴシック" pitchFamily="-84" charset="-128"/>
              </a:rPr>
              <a:t>Maybe didn’t want mission. Too hard. Difficult relations with father? Over expectations? </a:t>
            </a:r>
          </a:p>
          <a:p>
            <a:pPr eaLnBrk="1" hangingPunct="1"/>
            <a:endParaRPr lang="en-GB">
              <a:latin typeface="Arial" pitchFamily="-84" charset="0"/>
              <a:ea typeface="ＭＳ Ｐゴシック" pitchFamily="-84" charset="-128"/>
              <a:cs typeface="ＭＳ Ｐゴシック" pitchFamily="-84" charset="-128"/>
            </a:endParaRPr>
          </a:p>
          <a:p>
            <a:pPr eaLnBrk="1" hangingPunct="1"/>
            <a:endParaRPr lang="en-GB">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3072008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65B099A-3049-471D-9BD9-31D8509C2DF8}"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GB">
                <a:latin typeface="Arial" pitchFamily="-84" charset="0"/>
                <a:ea typeface="ＭＳ Ｐゴシック" pitchFamily="-84" charset="-128"/>
                <a:cs typeface="ＭＳ Ｐゴシック" pitchFamily="-84" charset="-128"/>
              </a:rPr>
              <a:t>John baptises Jesus and declared “behold the lamb of God that takes away the sins of the world” John 1:29</a:t>
            </a:r>
          </a:p>
          <a:p>
            <a:pPr eaLnBrk="1" hangingPunct="1"/>
            <a:endParaRPr lang="en-GB">
              <a:latin typeface="Arial" pitchFamily="-84" charset="0"/>
              <a:ea typeface="ＭＳ Ｐゴシック" pitchFamily="-84" charset="-128"/>
              <a:cs typeface="ＭＳ Ｐゴシック" pitchFamily="-84" charset="-128"/>
            </a:endParaRPr>
          </a:p>
          <a:p>
            <a:pPr eaLnBrk="1" hangingPunct="1"/>
            <a:r>
              <a:rPr lang="en-GB">
                <a:latin typeface="Arial" pitchFamily="-84" charset="0"/>
                <a:ea typeface="ＭＳ Ｐゴシック" pitchFamily="-84" charset="-128"/>
                <a:cs typeface="ＭＳ Ｐゴシック" pitchFamily="-84" charset="-128"/>
              </a:rPr>
              <a:t>Picture by Ivanov</a:t>
            </a:r>
          </a:p>
        </p:txBody>
      </p:sp>
    </p:spTree>
    <p:extLst>
      <p:ext uri="{BB962C8B-B14F-4D97-AF65-F5344CB8AC3E}">
        <p14:creationId xmlns:p14="http://schemas.microsoft.com/office/powerpoint/2010/main" val="5376811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0C81D9-E591-4BF5-883D-855592CD3863}"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en-US">
                <a:latin typeface="Arial" pitchFamily="-84" charset="0"/>
                <a:ea typeface="ＭＳ Ｐゴシック" pitchFamily="-84" charset="-128"/>
                <a:cs typeface="ＭＳ Ｐゴシック" pitchFamily="-84" charset="-128"/>
              </a:rPr>
              <a:t>Did 1ohn have difficult relationship with father? If father told him he was John was deny?</a:t>
            </a:r>
          </a:p>
        </p:txBody>
      </p:sp>
    </p:spTree>
    <p:extLst>
      <p:ext uri="{BB962C8B-B14F-4D97-AF65-F5344CB8AC3E}">
        <p14:creationId xmlns:p14="http://schemas.microsoft.com/office/powerpoint/2010/main" val="18366240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9EB765-AB9C-40BA-B2B4-20C53158E26D}"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GB" dirty="0">
                <a:latin typeface="Arial" pitchFamily="-84" charset="0"/>
                <a:ea typeface="ＭＳ Ｐゴシック" pitchFamily="-84" charset="-128"/>
                <a:cs typeface="ＭＳ Ｐゴシック" pitchFamily="-84" charset="-128"/>
              </a:rPr>
              <a:t>1</a:t>
            </a:r>
            <a:r>
              <a:rPr lang="en-GB" baseline="30000" dirty="0">
                <a:latin typeface="Arial" pitchFamily="-84" charset="0"/>
                <a:ea typeface="ＭＳ Ｐゴシック" pitchFamily="-84" charset="-128"/>
                <a:cs typeface="ＭＳ Ｐゴシック" pitchFamily="-84" charset="-128"/>
              </a:rPr>
              <a:t>st</a:t>
            </a:r>
            <a:r>
              <a:rPr lang="en-GB" dirty="0">
                <a:latin typeface="Arial" pitchFamily="-84" charset="0"/>
                <a:ea typeface="ＭＳ Ｐゴシック" pitchFamily="-84" charset="-128"/>
                <a:cs typeface="ＭＳ Ｐゴシック" pitchFamily="-84" charset="-128"/>
              </a:rPr>
              <a:t> temptation – overcame the temptation of the flesh – turning stone into bread – c.f. Adam and Eve who gave into physical desire – established mind – body unity. </a:t>
            </a:r>
            <a:r>
              <a:rPr lang="en-GB" dirty="0" err="1">
                <a:latin typeface="Arial" pitchFamily="-84" charset="0"/>
                <a:ea typeface="ＭＳ Ｐゴシック" pitchFamily="-84" charset="-128"/>
                <a:cs typeface="ＭＳ Ｐゴシック" pitchFamily="-84" charset="-128"/>
              </a:rPr>
              <a:t>Dt</a:t>
            </a:r>
            <a:r>
              <a:rPr lang="en-GB" dirty="0">
                <a:latin typeface="Arial" pitchFamily="-84" charset="0"/>
                <a:ea typeface="ＭＳ Ｐゴシック" pitchFamily="-84" charset="-128"/>
                <a:cs typeface="ＭＳ Ｐゴシック" pitchFamily="-84" charset="-128"/>
              </a:rPr>
              <a:t> 8:3 Man shall not live by bread alone</a:t>
            </a:r>
          </a:p>
          <a:p>
            <a:pPr eaLnBrk="1" hangingPunct="1"/>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2</a:t>
            </a:r>
            <a:r>
              <a:rPr lang="en-GB" baseline="30000" dirty="0">
                <a:latin typeface="Arial" pitchFamily="-84" charset="0"/>
                <a:ea typeface="ＭＳ Ｐゴシック" pitchFamily="-84" charset="-128"/>
                <a:cs typeface="ＭＳ Ｐゴシック" pitchFamily="-84" charset="-128"/>
              </a:rPr>
              <a:t>nd</a:t>
            </a:r>
            <a:r>
              <a:rPr lang="en-GB" dirty="0">
                <a:latin typeface="Arial" pitchFamily="-84" charset="0"/>
                <a:ea typeface="ＭＳ Ｐゴシック" pitchFamily="-84" charset="-128"/>
                <a:cs typeface="ＭＳ Ｐゴシック" pitchFamily="-84" charset="-128"/>
              </a:rPr>
              <a:t> temptation – overcame temptation to think he could violate the law (of gravity) (fall off the temple) with impunity – without suffering the consequences. Adam and Eve thought they could break God’s commandment, Fall, and not die. You shall not test the lord your God Dt. 6:16</a:t>
            </a:r>
          </a:p>
          <a:p>
            <a:pPr eaLnBrk="1" hangingPunct="1"/>
            <a:r>
              <a:rPr lang="en-GB" dirty="0">
                <a:latin typeface="Arial" pitchFamily="-84" charset="0"/>
                <a:ea typeface="ＭＳ Ｐゴシック" pitchFamily="-84" charset="-128"/>
                <a:cs typeface="ＭＳ Ｐゴシック" pitchFamily="-84" charset="-128"/>
              </a:rPr>
              <a:t>“You shall not tempt the Lord your God.” </a:t>
            </a:r>
            <a:r>
              <a:rPr lang="en-GB" dirty="0" err="1">
                <a:latin typeface="Arial" pitchFamily="-84" charset="0"/>
                <a:ea typeface="ＭＳ Ｐゴシック" pitchFamily="-84" charset="-128"/>
                <a:cs typeface="ＭＳ Ｐゴシック" pitchFamily="-84" charset="-128"/>
              </a:rPr>
              <a:t>Dt</a:t>
            </a:r>
            <a:r>
              <a:rPr lang="en-GB" dirty="0">
                <a:latin typeface="Arial" pitchFamily="-84" charset="0"/>
                <a:ea typeface="ＭＳ Ｐゴシック" pitchFamily="-84" charset="-128"/>
                <a:cs typeface="ＭＳ Ｐゴシック" pitchFamily="-84" charset="-128"/>
              </a:rPr>
              <a:t> 6:16</a:t>
            </a:r>
          </a:p>
          <a:p>
            <a:pPr eaLnBrk="1" hangingPunct="1"/>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3</a:t>
            </a:r>
            <a:r>
              <a:rPr lang="en-GB" baseline="30000" dirty="0">
                <a:latin typeface="Arial" pitchFamily="-84" charset="0"/>
                <a:ea typeface="ＭＳ Ｐゴシック" pitchFamily="-84" charset="-128"/>
                <a:cs typeface="ＭＳ Ｐゴシック" pitchFamily="-84" charset="-128"/>
              </a:rPr>
              <a:t>rd</a:t>
            </a:r>
            <a:r>
              <a:rPr lang="en-GB" dirty="0">
                <a:latin typeface="Arial" pitchFamily="-84" charset="0"/>
                <a:ea typeface="ＭＳ Ｐゴシック" pitchFamily="-84" charset="-128"/>
                <a:cs typeface="ＭＳ Ｐゴシック" pitchFamily="-84" charset="-128"/>
              </a:rPr>
              <a:t> temptation – overcame the temptation to gain power at the compromising integrity. Means – ends. You shall worship the lord your God and him only will you serve. </a:t>
            </a:r>
            <a:r>
              <a:rPr lang="en-GB" dirty="0" err="1">
                <a:latin typeface="Arial" pitchFamily="-84" charset="0"/>
                <a:ea typeface="ＭＳ Ｐゴシック" pitchFamily="-84" charset="-128"/>
                <a:cs typeface="ＭＳ Ｐゴシック" pitchFamily="-84" charset="-128"/>
              </a:rPr>
              <a:t>Dt</a:t>
            </a:r>
            <a:r>
              <a:rPr lang="en-GB" dirty="0">
                <a:latin typeface="Arial" pitchFamily="-84" charset="0"/>
                <a:ea typeface="ＭＳ Ｐゴシック" pitchFamily="-84" charset="-128"/>
                <a:cs typeface="ＭＳ Ｐゴシック" pitchFamily="-84" charset="-128"/>
              </a:rPr>
              <a:t> 6:13</a:t>
            </a:r>
          </a:p>
          <a:p>
            <a:pPr eaLnBrk="1" hangingPunct="1"/>
            <a:r>
              <a:rPr lang="en-GB" dirty="0">
                <a:latin typeface="Arial" pitchFamily="-84" charset="0"/>
                <a:ea typeface="ＭＳ Ｐゴシック" pitchFamily="-84" charset="-128"/>
                <a:cs typeface="ＭＳ Ｐゴシック" pitchFamily="-84" charset="-128"/>
              </a:rPr>
              <a:t> </a:t>
            </a:r>
          </a:p>
          <a:p>
            <a:pPr eaLnBrk="1" hangingPunct="1"/>
            <a:r>
              <a:rPr lang="en-GB" dirty="0">
                <a:latin typeface="Arial" pitchFamily="-84" charset="0"/>
                <a:ea typeface="ＭＳ Ｐゴシック" pitchFamily="-84" charset="-128"/>
                <a:cs typeface="ＭＳ Ｐゴシック" pitchFamily="-84" charset="-128"/>
              </a:rPr>
              <a:t>Temptation</a:t>
            </a:r>
          </a:p>
          <a:p>
            <a:pPr eaLnBrk="1" hangingPunct="1"/>
            <a:r>
              <a:rPr lang="en-GB" dirty="0">
                <a:latin typeface="Arial" pitchFamily="-84" charset="0"/>
                <a:ea typeface="ＭＳ Ｐゴシック" pitchFamily="-84" charset="-128"/>
                <a:cs typeface="ＭＳ Ｐゴシック" pitchFamily="-84" charset="-128"/>
              </a:rPr>
              <a:t>Satan approached when Jesus alone, isolated</a:t>
            </a:r>
          </a:p>
          <a:p>
            <a:pPr eaLnBrk="1" hangingPunct="1"/>
            <a:r>
              <a:rPr lang="en-GB" dirty="0">
                <a:latin typeface="Arial" pitchFamily="-84" charset="0"/>
                <a:ea typeface="ＭＳ Ｐゴシック" pitchFamily="-84" charset="-128"/>
                <a:cs typeface="ＭＳ Ｐゴシック" pitchFamily="-84" charset="-128"/>
              </a:rPr>
              <a:t>Son of god can do as he pleases. At baptism Jesus </a:t>
            </a:r>
            <a:r>
              <a:rPr lang="en-GB" dirty="0" err="1">
                <a:latin typeface="Arial" pitchFamily="-84" charset="0"/>
                <a:ea typeface="ＭＳ Ｐゴシック" pitchFamily="-84" charset="-128"/>
                <a:cs typeface="ＭＳ Ｐゴシック" pitchFamily="-84" charset="-128"/>
              </a:rPr>
              <a:t>definded</a:t>
            </a:r>
            <a:r>
              <a:rPr lang="en-GB" dirty="0">
                <a:latin typeface="Arial" pitchFamily="-84" charset="0"/>
                <a:ea typeface="ＭＳ Ｐゴシック" pitchFamily="-84" charset="-128"/>
                <a:cs typeface="ＭＳ Ｐゴシック" pitchFamily="-84" charset="-128"/>
              </a:rPr>
              <a:t> as pleasing God</a:t>
            </a:r>
          </a:p>
          <a:p>
            <a:pPr eaLnBrk="1" hangingPunct="1"/>
            <a:r>
              <a:rPr lang="en-GB" dirty="0">
                <a:latin typeface="Arial" pitchFamily="-84" charset="0"/>
                <a:ea typeface="ＭＳ Ｐゴシック" pitchFamily="-84" charset="-128"/>
                <a:cs typeface="ＭＳ Ｐゴシック" pitchFamily="-84" charset="-128"/>
              </a:rPr>
              <a:t>Jesus responds with exact quote of the divine word</a:t>
            </a:r>
          </a:p>
          <a:p>
            <a:pPr eaLnBrk="1" hangingPunct="1"/>
            <a:endParaRPr lang="en-GB"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5925677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3B14B4-B5DB-491E-9A30-7DE15AF8A5D9}"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en-GB">
                <a:latin typeface="Arial" pitchFamily="-84" charset="0"/>
                <a:ea typeface="ＭＳ Ｐゴシック" pitchFamily="-84" charset="-128"/>
                <a:cs typeface="ＭＳ Ｐゴシック" pitchFamily="-84" charset="-128"/>
              </a:rPr>
              <a:t>1</a:t>
            </a:r>
            <a:r>
              <a:rPr lang="en-GB" baseline="30000">
                <a:latin typeface="Arial" pitchFamily="-84" charset="0"/>
                <a:ea typeface="ＭＳ Ｐゴシック" pitchFamily="-84" charset="-128"/>
                <a:cs typeface="ＭＳ Ｐゴシック" pitchFamily="-84" charset="-128"/>
              </a:rPr>
              <a:t>st</a:t>
            </a:r>
            <a:r>
              <a:rPr lang="en-GB">
                <a:latin typeface="Arial" pitchFamily="-84" charset="0"/>
                <a:ea typeface="ＭＳ Ｐゴシック" pitchFamily="-84" charset="-128"/>
                <a:cs typeface="ＭＳ Ｐゴシック" pitchFamily="-84" charset="-128"/>
              </a:rPr>
              <a:t> temptation – overcame the temptation of the flesh – turning stone into bread – c.f. Adam and Eve who gave into physical desire – established mind – body unity. Dt 8:3 Man shall not live by bread alone</a:t>
            </a:r>
          </a:p>
          <a:p>
            <a:pPr eaLnBrk="1" hangingPunct="1"/>
            <a:endParaRPr lang="en-GB">
              <a:latin typeface="Arial" pitchFamily="-84" charset="0"/>
              <a:ea typeface="ＭＳ Ｐゴシック" pitchFamily="-84" charset="-128"/>
              <a:cs typeface="ＭＳ Ｐゴシック" pitchFamily="-84" charset="-128"/>
            </a:endParaRPr>
          </a:p>
          <a:p>
            <a:pPr eaLnBrk="1" hangingPunct="1"/>
            <a:r>
              <a:rPr lang="en-GB">
                <a:latin typeface="Arial" pitchFamily="-84" charset="0"/>
                <a:ea typeface="ＭＳ Ｐゴシック" pitchFamily="-84" charset="-128"/>
                <a:cs typeface="ＭＳ Ｐゴシック" pitchFamily="-84" charset="-128"/>
              </a:rPr>
              <a:t>2</a:t>
            </a:r>
            <a:r>
              <a:rPr lang="en-GB" baseline="30000">
                <a:latin typeface="Arial" pitchFamily="-84" charset="0"/>
                <a:ea typeface="ＭＳ Ｐゴシック" pitchFamily="-84" charset="-128"/>
                <a:cs typeface="ＭＳ Ｐゴシック" pitchFamily="-84" charset="-128"/>
              </a:rPr>
              <a:t>nd</a:t>
            </a:r>
            <a:r>
              <a:rPr lang="en-GB">
                <a:latin typeface="Arial" pitchFamily="-84" charset="0"/>
                <a:ea typeface="ＭＳ Ｐゴシック" pitchFamily="-84" charset="-128"/>
                <a:cs typeface="ＭＳ Ｐゴシック" pitchFamily="-84" charset="-128"/>
              </a:rPr>
              <a:t> temptation – overcame temptation to think he could violate the law (of gravity) (fall off the temple) with impunity – without suffering the consequences. Adam and Eve thought they could break God’s commandment, Fall, and not die. You shall not test the lord your God Dt. 6:16</a:t>
            </a:r>
          </a:p>
          <a:p>
            <a:pPr eaLnBrk="1" hangingPunct="1"/>
            <a:r>
              <a:rPr lang="en-GB">
                <a:latin typeface="Arial" pitchFamily="-84" charset="0"/>
                <a:ea typeface="ＭＳ Ｐゴシック" pitchFamily="-84" charset="-128"/>
                <a:cs typeface="ＭＳ Ｐゴシック" pitchFamily="-84" charset="-128"/>
              </a:rPr>
              <a:t>“You shall not tempt the Lord your God.” Dt 6:16</a:t>
            </a:r>
          </a:p>
          <a:p>
            <a:pPr eaLnBrk="1" hangingPunct="1"/>
            <a:endParaRPr lang="en-GB">
              <a:latin typeface="Arial" pitchFamily="-84" charset="0"/>
              <a:ea typeface="ＭＳ Ｐゴシック" pitchFamily="-84" charset="-128"/>
              <a:cs typeface="ＭＳ Ｐゴシック" pitchFamily="-84" charset="-128"/>
            </a:endParaRPr>
          </a:p>
          <a:p>
            <a:pPr eaLnBrk="1" hangingPunct="1"/>
            <a:r>
              <a:rPr lang="en-GB">
                <a:latin typeface="Arial" pitchFamily="-84" charset="0"/>
                <a:ea typeface="ＭＳ Ｐゴシック" pitchFamily="-84" charset="-128"/>
                <a:cs typeface="ＭＳ Ｐゴシック" pitchFamily="-84" charset="-128"/>
              </a:rPr>
              <a:t>3</a:t>
            </a:r>
            <a:r>
              <a:rPr lang="en-GB" baseline="30000">
                <a:latin typeface="Arial" pitchFamily="-84" charset="0"/>
                <a:ea typeface="ＭＳ Ｐゴシック" pitchFamily="-84" charset="-128"/>
                <a:cs typeface="ＭＳ Ｐゴシック" pitchFamily="-84" charset="-128"/>
              </a:rPr>
              <a:t>rd</a:t>
            </a:r>
            <a:r>
              <a:rPr lang="en-GB">
                <a:latin typeface="Arial" pitchFamily="-84" charset="0"/>
                <a:ea typeface="ＭＳ Ｐゴシック" pitchFamily="-84" charset="-128"/>
                <a:cs typeface="ＭＳ Ｐゴシック" pitchFamily="-84" charset="-128"/>
              </a:rPr>
              <a:t> temptation – overcame the temptation to gain power at the compromising integrity. Means – ends. You shall worship the lord your God and him only will you serve. Dt 6:13</a:t>
            </a:r>
          </a:p>
          <a:p>
            <a:pPr eaLnBrk="1" hangingPunct="1"/>
            <a:r>
              <a:rPr lang="en-GB">
                <a:latin typeface="Arial" pitchFamily="-84" charset="0"/>
                <a:ea typeface="ＭＳ Ｐゴシック" pitchFamily="-84" charset="-128"/>
                <a:cs typeface="ＭＳ Ｐゴシック" pitchFamily="-84" charset="-128"/>
              </a:rPr>
              <a:t> </a:t>
            </a:r>
          </a:p>
          <a:p>
            <a:pPr eaLnBrk="1" hangingPunct="1"/>
            <a:r>
              <a:rPr lang="en-GB">
                <a:latin typeface="Arial" pitchFamily="-84" charset="0"/>
                <a:ea typeface="ＭＳ Ｐゴシック" pitchFamily="-84" charset="-128"/>
                <a:cs typeface="ＭＳ Ｐゴシック" pitchFamily="-84" charset="-128"/>
              </a:rPr>
              <a:t>Temptation</a:t>
            </a:r>
          </a:p>
          <a:p>
            <a:pPr eaLnBrk="1" hangingPunct="1"/>
            <a:r>
              <a:rPr lang="en-GB">
                <a:latin typeface="Arial" pitchFamily="-84" charset="0"/>
                <a:ea typeface="ＭＳ Ｐゴシック" pitchFamily="-84" charset="-128"/>
                <a:cs typeface="ＭＳ Ｐゴシック" pitchFamily="-84" charset="-128"/>
              </a:rPr>
              <a:t>Satan approached when Jesus alone, isolated</a:t>
            </a:r>
          </a:p>
          <a:p>
            <a:pPr eaLnBrk="1" hangingPunct="1"/>
            <a:r>
              <a:rPr lang="en-GB">
                <a:latin typeface="Arial" pitchFamily="-84" charset="0"/>
                <a:ea typeface="ＭＳ Ｐゴシック" pitchFamily="-84" charset="-128"/>
                <a:cs typeface="ＭＳ Ｐゴシック" pitchFamily="-84" charset="-128"/>
              </a:rPr>
              <a:t>Son of god can do as he pleases. At baptism Jesus definded as pleasing God</a:t>
            </a:r>
          </a:p>
          <a:p>
            <a:pPr eaLnBrk="1" hangingPunct="1"/>
            <a:r>
              <a:rPr lang="en-GB">
                <a:latin typeface="Arial" pitchFamily="-84" charset="0"/>
                <a:ea typeface="ＭＳ Ｐゴシック" pitchFamily="-84" charset="-128"/>
                <a:cs typeface="ＭＳ Ｐゴシック" pitchFamily="-84" charset="-128"/>
              </a:rPr>
              <a:t>Jesus responds with exact quote of the divine word</a:t>
            </a:r>
          </a:p>
          <a:p>
            <a:pPr eaLnBrk="1" hangingPunct="1"/>
            <a:endParaRPr lang="en-GB">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31487173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p:cNvSpPr>
          <p:nvPr>
            <p:ph type="sldImg"/>
          </p:nvPr>
        </p:nvSpPr>
        <p:spPr>
          <a:ln/>
        </p:spPr>
      </p:sp>
      <p:sp>
        <p:nvSpPr>
          <p:cNvPr id="104451" name="Notes Placeholder 2"/>
          <p:cNvSpPr>
            <a:spLocks noGrp="1"/>
          </p:cNvSpPr>
          <p:nvPr>
            <p:ph type="body" idx="1"/>
          </p:nvPr>
        </p:nvSpPr>
        <p:spPr>
          <a:noFill/>
          <a:ln/>
        </p:spPr>
        <p:txBody>
          <a:bodyPr/>
          <a:lstStyle/>
          <a:p>
            <a:pPr eaLnBrk="1" hangingPunct="1"/>
            <a:endParaRPr lang="en-US" dirty="0">
              <a:latin typeface="Arial" pitchFamily="-84" charset="0"/>
              <a:ea typeface="ＭＳ Ｐゴシック" pitchFamily="-84" charset="-128"/>
              <a:cs typeface="ＭＳ Ｐゴシック" pitchFamily="-84" charset="-128"/>
            </a:endParaRPr>
          </a:p>
        </p:txBody>
      </p:sp>
      <p:sp>
        <p:nvSpPr>
          <p:cNvPr id="104452"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B5F4E43-AAA1-4730-B831-7984BCE10D17}" type="slidenum">
              <a:rPr kumimoji="0" lang="en-GB" sz="1200" b="0" i="0" u="none" strike="noStrike" kern="1200" cap="none" spc="0" normalizeH="0" baseline="0" noProof="0" smtClean="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232616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D92A649-9E45-43DB-BE9A-CB00DD1CBABC}" type="slidenum">
              <a:rPr kumimoji="0" lang="en-GB"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r>
              <a:rPr lang="en-GB">
                <a:latin typeface="Arial" pitchFamily="-84" charset="0"/>
                <a:ea typeface="ＭＳ Ｐゴシック" pitchFamily="-84" charset="-128"/>
                <a:cs typeface="ＭＳ Ｐゴシック" pitchFamily="-84" charset="-128"/>
              </a:rPr>
              <a:t>1</a:t>
            </a:r>
            <a:r>
              <a:rPr lang="en-GB" baseline="30000">
                <a:latin typeface="Arial" pitchFamily="-84" charset="0"/>
                <a:ea typeface="ＭＳ Ｐゴシック" pitchFamily="-84" charset="-128"/>
                <a:cs typeface="ＭＳ Ｐゴシック" pitchFamily="-84" charset="-128"/>
              </a:rPr>
              <a:t>st</a:t>
            </a:r>
            <a:r>
              <a:rPr lang="en-GB">
                <a:latin typeface="Arial" pitchFamily="-84" charset="0"/>
                <a:ea typeface="ＭＳ Ｐゴシック" pitchFamily="-84" charset="-128"/>
                <a:cs typeface="ＭＳ Ｐゴシック" pitchFamily="-84" charset="-128"/>
              </a:rPr>
              <a:t> temptation – overcame the temptation of the flesh – turning stone into bread – c.f. Adam and Eve who gave into physical desire – established mind – body unity. Dt 8:3 Man shall not live by bread alone</a:t>
            </a:r>
          </a:p>
          <a:p>
            <a:endParaRPr lang="en-GB">
              <a:latin typeface="Arial" pitchFamily="-84" charset="0"/>
              <a:ea typeface="ＭＳ Ｐゴシック" pitchFamily="-84" charset="-128"/>
              <a:cs typeface="ＭＳ Ｐゴシック" pitchFamily="-84" charset="-128"/>
            </a:endParaRPr>
          </a:p>
          <a:p>
            <a:r>
              <a:rPr lang="en-GB">
                <a:latin typeface="Arial" pitchFamily="-84" charset="0"/>
                <a:ea typeface="ＭＳ Ｐゴシック" pitchFamily="-84" charset="-128"/>
                <a:cs typeface="ＭＳ Ｐゴシック" pitchFamily="-84" charset="-128"/>
              </a:rPr>
              <a:t>2</a:t>
            </a:r>
            <a:r>
              <a:rPr lang="en-GB" baseline="30000">
                <a:latin typeface="Arial" pitchFamily="-84" charset="0"/>
                <a:ea typeface="ＭＳ Ｐゴシック" pitchFamily="-84" charset="-128"/>
                <a:cs typeface="ＭＳ Ｐゴシック" pitchFamily="-84" charset="-128"/>
              </a:rPr>
              <a:t>nd</a:t>
            </a:r>
            <a:r>
              <a:rPr lang="en-GB">
                <a:latin typeface="Arial" pitchFamily="-84" charset="0"/>
                <a:ea typeface="ＭＳ Ｐゴシック" pitchFamily="-84" charset="-128"/>
                <a:cs typeface="ＭＳ Ｐゴシック" pitchFamily="-84" charset="-128"/>
              </a:rPr>
              <a:t> temptation – overcame temptation to think he could violate the law (of gravity) (fall off the temple) with impunity – without suffering the consequences. Adam and Eve thought they could break God’s commandment, Fall, and not die. You shall not test the lord your God Dt. 6:16</a:t>
            </a:r>
          </a:p>
          <a:p>
            <a:r>
              <a:rPr lang="en-GB">
                <a:latin typeface="Arial" pitchFamily="-84" charset="0"/>
                <a:ea typeface="ＭＳ Ｐゴシック" pitchFamily="-84" charset="-128"/>
                <a:cs typeface="ＭＳ Ｐゴシック" pitchFamily="-84" charset="-128"/>
              </a:rPr>
              <a:t>“You shall not tempt the Lord your God.” Dt 6:16</a:t>
            </a:r>
          </a:p>
          <a:p>
            <a:endParaRPr lang="en-GB">
              <a:latin typeface="Arial" pitchFamily="-84" charset="0"/>
              <a:ea typeface="ＭＳ Ｐゴシック" pitchFamily="-84" charset="-128"/>
              <a:cs typeface="ＭＳ Ｐゴシック" pitchFamily="-84" charset="-128"/>
            </a:endParaRPr>
          </a:p>
          <a:p>
            <a:r>
              <a:rPr lang="en-GB">
                <a:latin typeface="Arial" pitchFamily="-84" charset="0"/>
                <a:ea typeface="ＭＳ Ｐゴシック" pitchFamily="-84" charset="-128"/>
                <a:cs typeface="ＭＳ Ｐゴシック" pitchFamily="-84" charset="-128"/>
              </a:rPr>
              <a:t>3</a:t>
            </a:r>
            <a:r>
              <a:rPr lang="en-GB" baseline="30000">
                <a:latin typeface="Arial" pitchFamily="-84" charset="0"/>
                <a:ea typeface="ＭＳ Ｐゴシック" pitchFamily="-84" charset="-128"/>
                <a:cs typeface="ＭＳ Ｐゴシック" pitchFamily="-84" charset="-128"/>
              </a:rPr>
              <a:t>rd</a:t>
            </a:r>
            <a:r>
              <a:rPr lang="en-GB">
                <a:latin typeface="Arial" pitchFamily="-84" charset="0"/>
                <a:ea typeface="ＭＳ Ｐゴシック" pitchFamily="-84" charset="-128"/>
                <a:cs typeface="ＭＳ Ｐゴシック" pitchFamily="-84" charset="-128"/>
              </a:rPr>
              <a:t> temptation – overcame the temptation to gain power at the compromising integrity. Means – ends. You shall worship the lord your God and him only will you serve. Dt 6:13</a:t>
            </a:r>
          </a:p>
          <a:p>
            <a:r>
              <a:rPr lang="en-GB">
                <a:latin typeface="Arial" pitchFamily="-84" charset="0"/>
                <a:ea typeface="ＭＳ Ｐゴシック" pitchFamily="-84" charset="-128"/>
                <a:cs typeface="ＭＳ Ｐゴシック" pitchFamily="-84" charset="-128"/>
              </a:rPr>
              <a:t> </a:t>
            </a:r>
          </a:p>
          <a:p>
            <a:r>
              <a:rPr lang="en-GB">
                <a:latin typeface="Arial" pitchFamily="-84" charset="0"/>
                <a:ea typeface="ＭＳ Ｐゴシック" pitchFamily="-84" charset="-128"/>
                <a:cs typeface="ＭＳ Ｐゴシック" pitchFamily="-84" charset="-128"/>
              </a:rPr>
              <a:t>Temptation</a:t>
            </a:r>
          </a:p>
          <a:p>
            <a:r>
              <a:rPr lang="en-GB">
                <a:latin typeface="Arial" pitchFamily="-84" charset="0"/>
                <a:ea typeface="ＭＳ Ｐゴシック" pitchFamily="-84" charset="-128"/>
                <a:cs typeface="ＭＳ Ｐゴシック" pitchFamily="-84" charset="-128"/>
              </a:rPr>
              <a:t>Satan approached when Jesus alone, isolated</a:t>
            </a:r>
          </a:p>
          <a:p>
            <a:r>
              <a:rPr lang="en-GB">
                <a:latin typeface="Arial" pitchFamily="-84" charset="0"/>
                <a:ea typeface="ＭＳ Ｐゴシック" pitchFamily="-84" charset="-128"/>
                <a:cs typeface="ＭＳ Ｐゴシック" pitchFamily="-84" charset="-128"/>
              </a:rPr>
              <a:t>Son of god can do as he pleases. At baptism Jesus definded as pleasing God</a:t>
            </a:r>
          </a:p>
          <a:p>
            <a:r>
              <a:rPr lang="en-GB">
                <a:latin typeface="Arial" pitchFamily="-84" charset="0"/>
                <a:ea typeface="ＭＳ Ｐゴシック" pitchFamily="-84" charset="-128"/>
                <a:cs typeface="ＭＳ Ｐゴシック" pitchFamily="-84" charset="-128"/>
              </a:rPr>
              <a:t>Jesus responds with exact quote of the divine word</a:t>
            </a:r>
          </a:p>
          <a:p>
            <a:endParaRPr lang="en-GB">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8126337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CA5D2C-F729-42D2-974B-AB10781D0742}"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a:latin typeface="Arial" pitchFamily="-84" charset="0"/>
                <a:ea typeface="ＭＳ Ｐゴシック" pitchFamily="-84" charset="-128"/>
                <a:cs typeface="ＭＳ Ｐゴシック" pitchFamily="-84" charset="-128"/>
              </a:rPr>
              <a:t>Preaching the kingdom was the good news. Theologians and Bible scholars agree that the imminent kingdom was the chief message of Jesus. So many kingdom verses</a:t>
            </a:r>
          </a:p>
        </p:txBody>
      </p:sp>
    </p:spTree>
    <p:extLst>
      <p:ext uri="{BB962C8B-B14F-4D97-AF65-F5344CB8AC3E}">
        <p14:creationId xmlns:p14="http://schemas.microsoft.com/office/powerpoint/2010/main" val="1649831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04AD1A-56CA-4A92-8774-626128D3B8B5}"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597442" name="Rectangle 2"/>
          <p:cNvSpPr>
            <a:spLocks noGrp="1" noRot="1" noChangeAspect="1" noChangeArrowheads="1" noTextEdit="1"/>
          </p:cNvSpPr>
          <p:nvPr>
            <p:ph type="sldImg"/>
          </p:nvPr>
        </p:nvSpPr>
        <p:spPr>
          <a:ln/>
        </p:spPr>
      </p:sp>
      <p:sp>
        <p:nvSpPr>
          <p:cNvPr id="1597443" name="Rectangle 3"/>
          <p:cNvSpPr>
            <a:spLocks noGrp="1" noChangeArrowheads="1"/>
          </p:cNvSpPr>
          <p:nvPr>
            <p:ph type="body" idx="1"/>
          </p:nvPr>
        </p:nvSpPr>
        <p:spPr/>
        <p:txBody>
          <a:bodyPr/>
          <a:lstStyle/>
          <a:p>
            <a:r>
              <a:rPr lang="en-US" dirty="0"/>
              <a:t>Revelation witnessed by 100,000s</a:t>
            </a:r>
            <a:r>
              <a:rPr lang="en-US" baseline="0" dirty="0"/>
              <a:t> not one man. Free society born. Consent. Rule of law. Right over might. Disobey illegal or immoral orders. Everyone – women and children – part of covenant. </a:t>
            </a:r>
          </a:p>
          <a:p>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You know that in general in Judaism there is a move, across time, from God being very active and the Israelites being very passive to the Israelites becoming active and God being further away in the scene. That you will see, whichever perspective you look at. But if you look at the various </a:t>
            </a:r>
            <a:r>
              <a:rPr lang="en-US" dirty="0" err="1"/>
              <a:t>convenants</a:t>
            </a:r>
            <a:r>
              <a:rPr lang="en-US" dirty="0"/>
              <a:t> you will see it very simply. What were the first covenants God made with Noah, with Abraham, with Jacob? In those three cases it is God Who is doing all the talking and Noah, Abraham and Jacob do not have to do very much. Look at the later covenants – the one made by Joshua, in Joshua Chapter 24. Or by Josiah. Or by Ezra, when they came back from Babylon. Who was taking the initiative? Human beings. God does not play a part in that at all. So there is a move from God’s action to human action, and here in the middle is Mount Sinai. When God speaks and the people answer and that covenant could be formed only through mutuality.</a:t>
            </a:r>
          </a:p>
          <a:p>
            <a:endParaRPr lang="en-US" dirty="0"/>
          </a:p>
        </p:txBody>
      </p:sp>
    </p:spTree>
    <p:extLst>
      <p:ext uri="{BB962C8B-B14F-4D97-AF65-F5344CB8AC3E}">
        <p14:creationId xmlns:p14="http://schemas.microsoft.com/office/powerpoint/2010/main" val="39340063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Kingdom of God is a political vision harkening back to Mosaic covenant and period of the Judges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4432079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CCE31F-C311-48F9-A078-B757CDD17ED4}"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r>
              <a:rPr lang="en-GB">
                <a:latin typeface="Arial" pitchFamily="-84" charset="0"/>
                <a:ea typeface="ＭＳ Ｐゴシック" pitchFamily="-84" charset="-128"/>
                <a:cs typeface="ＭＳ Ｐゴシック" pitchFamily="-84" charset="-128"/>
              </a:rPr>
              <a:t>Meanwhile, Jesus burst onto the scene and galvanised the people. Rembrandt’s 100 Guilder Print. </a:t>
            </a:r>
            <a:r>
              <a:rPr lang="en-GB" u="sng">
                <a:latin typeface="Arial" pitchFamily="-84" charset="0"/>
                <a:ea typeface="ＭＳ Ｐゴシック" pitchFamily="-84" charset="-128"/>
                <a:cs typeface="ＭＳ Ｐゴシック" pitchFamily="-84" charset="-128"/>
              </a:rPr>
              <a:t>Gospel of the kingdom</a:t>
            </a:r>
          </a:p>
        </p:txBody>
      </p:sp>
    </p:spTree>
    <p:extLst>
      <p:ext uri="{BB962C8B-B14F-4D97-AF65-F5344CB8AC3E}">
        <p14:creationId xmlns:p14="http://schemas.microsoft.com/office/powerpoint/2010/main" val="10287882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B6CA42-FE7E-4D47-B7E3-D97656AD85FF}"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r>
              <a:rPr lang="en-GB" dirty="0">
                <a:latin typeface="Arial" pitchFamily="-84" charset="0"/>
                <a:ea typeface="ＭＳ Ｐゴシック" pitchFamily="-84" charset="-128"/>
                <a:cs typeface="ＭＳ Ｐゴシック" pitchFamily="-84" charset="-128"/>
              </a:rPr>
              <a:t>The ordinary people were attracted to Jesus</a:t>
            </a:r>
          </a:p>
          <a:p>
            <a:pPr eaLnBrk="1" hangingPunct="1"/>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a:t>
            </a:r>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Decapolis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(Greek: </a:t>
            </a:r>
            <a:r>
              <a:rPr lang="el-GR" sz="1200" b="0" i="0" u="none" strike="noStrike" kern="1200" dirty="0" err="1">
                <a:solidFill>
                  <a:schemeClr val="tx1"/>
                </a:solidFill>
                <a:effectLst/>
                <a:latin typeface="Arial" pitchFamily="-128" charset="0"/>
                <a:ea typeface="ＭＳ Ｐゴシック" pitchFamily="-68" charset="-128"/>
                <a:cs typeface="ＭＳ Ｐゴシック" pitchFamily="-68" charset="-128"/>
              </a:rPr>
              <a:t>Δεκάπολις</a:t>
            </a:r>
            <a:r>
              <a:rPr lang="el-GR"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Dekápolis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Ten Cities) was a group of ten cities on the eastern frontier of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tooltip="Roman Empire"/>
              </a:rPr>
              <a:t>Roman Empire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southeastern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4" tooltip="Levant"/>
              </a:rPr>
              <a:t>Levant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the first centuries BC and AD. They formed a group because of their language, culture, location, and political status, with each functioning as an autonomous city-state dependent on Rome.</a:t>
            </a:r>
            <a:endParaRPr lang="en-GB"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4524690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C3A2970-F37F-4C87-8F85-FB01EF96CBD3}"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r>
              <a:rPr lang="en-GB" dirty="0">
                <a:latin typeface="Arial" pitchFamily="-84" charset="0"/>
                <a:ea typeface="ＭＳ Ｐゴシック" pitchFamily="-84" charset="-128"/>
                <a:cs typeface="ＭＳ Ｐゴシック" pitchFamily="-84" charset="-128"/>
              </a:rPr>
              <a:t>The constitution of the Kingdom of God. The popularity that Jesus had led to jealousy from some religious leaders</a:t>
            </a:r>
          </a:p>
        </p:txBody>
      </p:sp>
    </p:spTree>
    <p:extLst>
      <p:ext uri="{BB962C8B-B14F-4D97-AF65-F5344CB8AC3E}">
        <p14:creationId xmlns:p14="http://schemas.microsoft.com/office/powerpoint/2010/main" val="1809596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D68A22-ED14-422F-953A-181E1E8161F1}" type="slidenum">
              <a:rPr kumimoji="0" lang="en-GB"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r>
              <a:rPr lang="en-US" dirty="0">
                <a:latin typeface="Franklin Gothic Medium" pitchFamily="96" charset="0"/>
              </a:rPr>
              <a:t>In Canaan should have maintained faith in God, kept the law and be united with judge and each other. Usually supported Judge but after judge fell into faithlessness. Judges 2:16-19</a:t>
            </a:r>
          </a:p>
          <a:p>
            <a:r>
              <a:rPr lang="en-US" dirty="0">
                <a:latin typeface="Franklin Gothic Medium" pitchFamily="96" charset="0"/>
              </a:rPr>
              <a:t>People not bound together by central </a:t>
            </a:r>
            <a:r>
              <a:rPr lang="en-US" dirty="0" err="1">
                <a:latin typeface="Franklin Gothic Medium" pitchFamily="96" charset="0"/>
              </a:rPr>
              <a:t>govt</a:t>
            </a:r>
            <a:r>
              <a:rPr lang="en-US" dirty="0">
                <a:latin typeface="Franklin Gothic Medium" pitchFamily="96" charset="0"/>
              </a:rPr>
              <a:t> but common devotion to God, common religious festivals and law. Tribal independence. People followed conscience not king. Authority of judges non-hereditary and charismatic. God rules, not king like other people. Theocracy. Valued freedom and independence after slavery in Egypt.  </a:t>
            </a:r>
            <a:r>
              <a:rPr lang="en-US" dirty="0" err="1">
                <a:latin typeface="Franklin Gothic Medium" pitchFamily="96" charset="0"/>
              </a:rPr>
              <a:t>Abimelech</a:t>
            </a:r>
            <a:r>
              <a:rPr lang="en-US" dirty="0">
                <a:latin typeface="Franklin Gothic Medium" pitchFamily="96" charset="0"/>
              </a:rPr>
              <a:t> with support of priests of Baal tried to become king and create Canaanite type of government but people rebelled at the idea of human king.</a:t>
            </a:r>
          </a:p>
          <a:p>
            <a:r>
              <a:rPr lang="en-US" dirty="0">
                <a:latin typeface="Franklin Gothic Medium" pitchFamily="96" charset="0"/>
              </a:rPr>
              <a:t>Wanted to make  Gideon and descendants `King “</a:t>
            </a:r>
            <a:r>
              <a:rPr lang="en-US" dirty="0">
                <a:latin typeface="Arial" pitchFamily="96" charset="0"/>
              </a:rPr>
              <a:t>The Israelites said to Gideon, "Rule over us</a:t>
            </a:r>
            <a:r>
              <a:rPr lang="en-GB" dirty="0" err="1">
                <a:latin typeface="Arial" pitchFamily="96" charset="0"/>
              </a:rPr>
              <a:t>ﾑy</a:t>
            </a:r>
            <a:r>
              <a:rPr lang="en-US" dirty="0" err="1">
                <a:latin typeface="Arial" pitchFamily="96" charset="0"/>
              </a:rPr>
              <a:t>ou</a:t>
            </a:r>
            <a:r>
              <a:rPr lang="en-US" dirty="0">
                <a:latin typeface="Arial" pitchFamily="96" charset="0"/>
              </a:rPr>
              <a:t>, your son and your grandson</a:t>
            </a:r>
            <a:r>
              <a:rPr lang="en-GB" dirty="0" err="1">
                <a:latin typeface="Arial" pitchFamily="96" charset="0"/>
              </a:rPr>
              <a:t>ﾑb</a:t>
            </a:r>
            <a:r>
              <a:rPr lang="en-US" dirty="0" err="1">
                <a:latin typeface="Arial" pitchFamily="96" charset="0"/>
              </a:rPr>
              <a:t>ecause</a:t>
            </a:r>
            <a:r>
              <a:rPr lang="en-US" dirty="0">
                <a:latin typeface="Arial" pitchFamily="96" charset="0"/>
              </a:rPr>
              <a:t> you have saved us out of the hand of Midian."</a:t>
            </a:r>
            <a:r>
              <a:rPr lang="en-GB" dirty="0" err="1">
                <a:latin typeface="Arial" pitchFamily="96" charset="0"/>
              </a:rPr>
              <a:t>ﾊ</a:t>
            </a:r>
            <a:r>
              <a:rPr lang="en-US" b="1" dirty="0">
                <a:latin typeface="Arial" pitchFamily="96" charset="0"/>
              </a:rPr>
              <a:t>23</a:t>
            </a:r>
            <a:r>
              <a:rPr lang="en-US" dirty="0">
                <a:latin typeface="Arial" pitchFamily="96" charset="0"/>
              </a:rPr>
              <a:t> But Gideon told them, "I will not rule over you, nor will my son rule over you. The LORD will rule over you.”</a:t>
            </a:r>
          </a:p>
          <a:p>
            <a:endParaRPr lang="en-US" dirty="0">
              <a:latin typeface="Franklin Gothic Medium" pitchFamily="96" charset="0"/>
            </a:endParaRPr>
          </a:p>
          <a:p>
            <a:r>
              <a:rPr lang="en-US" dirty="0">
                <a:latin typeface="Franklin Gothic Medium" pitchFamily="96" charset="0"/>
              </a:rPr>
              <a:t>Later wanted a king so they could become as other nations. Rejected freedom and responsibility and uncertainties of divine rule and leadership.</a:t>
            </a:r>
          </a:p>
          <a:p>
            <a:endParaRPr lang="en-US" dirty="0">
              <a:latin typeface="Franklin Gothic Medium" pitchFamily="96" charset="0"/>
            </a:endParaRPr>
          </a:p>
          <a:p>
            <a:r>
              <a:rPr lang="en-US" dirty="0">
                <a:latin typeface="Franklin Gothic Medium" pitchFamily="96" charset="0"/>
              </a:rPr>
              <a:t>Separation</a:t>
            </a:r>
            <a:r>
              <a:rPr lang="en-US" baseline="0" dirty="0">
                <a:latin typeface="Franklin Gothic Medium" pitchFamily="96" charset="0"/>
              </a:rPr>
              <a:t> of functions</a:t>
            </a:r>
            <a:endParaRPr lang="en-US" dirty="0">
              <a:latin typeface="Franklin Gothic Medium" pitchFamily="96" charset="0"/>
            </a:endParaRPr>
          </a:p>
          <a:p>
            <a:endParaRPr lang="en-US" dirty="0">
              <a:latin typeface="Franklin Gothic Medium" pitchFamily="96" charset="0"/>
            </a:endParaRPr>
          </a:p>
        </p:txBody>
      </p:sp>
    </p:spTree>
    <p:extLst>
      <p:ext uri="{BB962C8B-B14F-4D97-AF65-F5344CB8AC3E}">
        <p14:creationId xmlns:p14="http://schemas.microsoft.com/office/powerpoint/2010/main" val="4253919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t>John </a:t>
            </a:r>
            <a:r>
              <a:rPr lang="en-US" sz="1200" dirty="0" err="1"/>
              <a:t>Emerich</a:t>
            </a:r>
            <a:r>
              <a:rPr lang="en-US" sz="1200" dirty="0"/>
              <a:t> Edward </a:t>
            </a:r>
            <a:r>
              <a:rPr lang="en-US" sz="1200" dirty="0" err="1"/>
              <a:t>Dalberg</a:t>
            </a:r>
            <a:r>
              <a:rPr lang="en-US" sz="1200" dirty="0"/>
              <a:t> Acton</a:t>
            </a:r>
          </a:p>
          <a:p>
            <a:endParaRPr lang="en-US" sz="1200" dirty="0"/>
          </a:p>
          <a:p>
            <a:r>
              <a:rPr lang="en-US" sz="1200" i="1" kern="1200" dirty="0">
                <a:solidFill>
                  <a:schemeClr val="tx1"/>
                </a:solidFill>
                <a:latin typeface="Franklin Gothic Medium" pitchFamily="34" charset="0"/>
                <a:ea typeface="+mn-ea"/>
                <a:cs typeface="+mn-cs"/>
              </a:rPr>
              <a:t>“During the exodus it is a virtue to focus on following the leader, but when you enter Canaan you live by the give and take with brothers and sisters. From today on our membership around the world shall perfect that way of life. Even if I am not here, it should not matter. You already know the secret of going to heaven - loving each other. At night you should think that you are a parent to someone; pick someone to care about the next day, and the following day pick another person. It doesn't matter whether he is younger or older. </a:t>
            </a:r>
            <a:r>
              <a:rPr lang="en-US" sz="1200" i="1" kern="1200">
                <a:solidFill>
                  <a:schemeClr val="tx1"/>
                </a:solidFill>
                <a:latin typeface="Franklin Gothic Medium" pitchFamily="34" charset="0"/>
                <a:ea typeface="+mn-ea"/>
                <a:cs typeface="+mn-cs"/>
              </a:rPr>
              <a:t>The cardinal rule is to forget yourself.” </a:t>
            </a:r>
            <a:r>
              <a:rPr lang="en-US" sz="1200" i="0" kern="1200">
                <a:solidFill>
                  <a:schemeClr val="tx1"/>
                </a:solidFill>
                <a:latin typeface="Franklin Gothic Medium" pitchFamily="34" charset="0"/>
                <a:ea typeface="+mn-ea"/>
                <a:cs typeface="+mn-cs"/>
              </a:rPr>
              <a:t>(Children’s Day 1981)</a:t>
            </a:r>
            <a:endParaRPr lang="en-US" sz="1200" dirty="0"/>
          </a:p>
          <a:p>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659699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r>
              <a:rPr lang="en-US" dirty="0">
                <a:latin typeface="Franklin Gothic Medium" pitchFamily="96" charset="0"/>
              </a:rPr>
              <a:t>God allows himself to be voted out. Government by consent</a:t>
            </a:r>
          </a:p>
          <a:p>
            <a:r>
              <a:rPr lang="en-US" dirty="0">
                <a:latin typeface="Franklin Gothic Medium" pitchFamily="96" charset="0"/>
              </a:rPr>
              <a:t> </a:t>
            </a:r>
          </a:p>
          <a:p>
            <a:r>
              <a:rPr lang="en-US" dirty="0">
                <a:latin typeface="Franklin Gothic Medium" pitchFamily="96" charset="0"/>
              </a:rPr>
              <a:t>10 Samuel told all the words of the LORD to the people who were asking him for a king. 11 He said, "This is what the king who will reign over you will do: He will take your sons and make them serve with his chariots and horses, and they will run in front of his chariots. 12 Some he will assign to be commanders of thousands and commanders of fifties, and others to plow his ground and reap his harvest, and still others to make weapons of war and equipment for his chariots. 13 He will take your daughters to be perfumers and cooks and bakers. 14 He will take the best of your fields and vineyards and olive groves and give them to his attendants. 15 He will take a tenth of your grain and of your vintage and give it to his officials and attendants. 16 Your menservants and maidservants and the best of your cattle [</a:t>
            </a:r>
            <a:r>
              <a:rPr lang="en-US" dirty="0" err="1">
                <a:latin typeface="Franklin Gothic Medium" pitchFamily="96" charset="0"/>
              </a:rPr>
              <a:t>b</a:t>
            </a:r>
            <a:r>
              <a:rPr lang="en-US" dirty="0">
                <a:latin typeface="Franklin Gothic Medium" pitchFamily="96" charset="0"/>
              </a:rPr>
              <a:t>] and donkeys he will take for his own use. 17 He will take a tenth of your flocks, and you yourselves will become his slaves. 18 When that day comes, you will cry out for relief from the king you have chosen, and the LORD will not answer you in that day." </a:t>
            </a:r>
          </a:p>
        </p:txBody>
      </p:sp>
    </p:spTree>
    <p:extLst>
      <p:ext uri="{BB962C8B-B14F-4D97-AF65-F5344CB8AC3E}">
        <p14:creationId xmlns:p14="http://schemas.microsoft.com/office/powerpoint/2010/main" val="2509046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a:ln/>
        </p:spPr>
        <p:txBody>
          <a:bodyPr/>
          <a:lstStyle/>
          <a:p>
            <a:r>
              <a:rPr lang="en-US" sz="1200" kern="1200" dirty="0">
                <a:solidFill>
                  <a:schemeClr val="tx1"/>
                </a:solidFill>
                <a:latin typeface="Franklin Gothic Medium" pitchFamily="34" charset="0"/>
                <a:ea typeface="+mn-ea"/>
                <a:cs typeface="+mn-cs"/>
              </a:rPr>
              <a:t>Israel Finkelstein's book David and Solomon and I would like to share with you and others, who are interested in history a few thoughts. My first impression was disappointment. Why did I expect that modern archeology will prove our DP theory of 120 years of United kingdom of Israel true? But the more I have read, the more fascinated story appears in front of me. Much longer than 120 years, much more colorful, with all possible influences shaping the real lineage of king David and especially the legend, which is the most powerful legend in human history. I again realized, that we are just one generation in the long stream flowing throughout times.  And I had to re-evaluate some points of my faith, despite the fact, that Israel Finkelstein can be wrong in some points, but generally his explanation is very realistic. So first of all, there was no United kingdom of Israel in the time of Saul, David and Solomon, or at least there was no kingdom of the size, power and glory as the Bible explains. But it does not mean there was no unity. Most probably there was a small united area ruled by David, whom people called king. The core of biblical story can be true, but it happened in much more humble environment. Mr. Finkelstein pictures Saul as a local king of Northern part, which was more rich, with more people, more villages and small cities. David is presented like Robin Hood of that time. He lived in South, more poor area with hills and little villages. With his group he lived like mercenary, some time worked for Saul, some time for Philistines, sometimes protecting villages and gaining support of people. He was certainly more popular in South and he had opponents in North. When he became king after Saul's death, North and South united under him, but he could not erase Saul from the people's memory and heroic stories of both kings and their relationship spread among the people and mixed together. Most probably the fragile unity of his "kingdom" did not last long and South and North divided again. North developed into somehow powerful kingdom during </a:t>
            </a:r>
            <a:r>
              <a:rPr lang="en-US" sz="1200" kern="1200" dirty="0" err="1">
                <a:solidFill>
                  <a:schemeClr val="tx1"/>
                </a:solidFill>
                <a:latin typeface="Franklin Gothic Medium" pitchFamily="34" charset="0"/>
                <a:ea typeface="+mn-ea"/>
                <a:cs typeface="+mn-cs"/>
              </a:rPr>
              <a:t>Omri</a:t>
            </a:r>
            <a:r>
              <a:rPr lang="en-US" sz="1200" kern="1200" dirty="0">
                <a:solidFill>
                  <a:schemeClr val="tx1"/>
                </a:solidFill>
                <a:latin typeface="Franklin Gothic Medium" pitchFamily="34" charset="0"/>
                <a:ea typeface="+mn-ea"/>
                <a:cs typeface="+mn-cs"/>
              </a:rPr>
              <a:t> dynasty, with great palaces, strong army, developed trade and agriculture and capital city Samaria. South was small, unimportant and undeveloped, with Jerusalem in the size of bigger village. But there was time of "unity" again. In the 7. generation after David there was king </a:t>
            </a:r>
            <a:r>
              <a:rPr lang="en-US" sz="1200" kern="1200" dirty="0" err="1">
                <a:solidFill>
                  <a:schemeClr val="tx1"/>
                </a:solidFill>
                <a:latin typeface="Franklin Gothic Medium" pitchFamily="34" charset="0"/>
                <a:ea typeface="+mn-ea"/>
                <a:cs typeface="+mn-cs"/>
              </a:rPr>
              <a:t>Jehoram</a:t>
            </a:r>
            <a:r>
              <a:rPr lang="en-US" sz="1200" kern="1200" dirty="0">
                <a:solidFill>
                  <a:schemeClr val="tx1"/>
                </a:solidFill>
                <a:latin typeface="Franklin Gothic Medium" pitchFamily="34" charset="0"/>
                <a:ea typeface="+mn-ea"/>
                <a:cs typeface="+mn-cs"/>
              </a:rPr>
              <a:t>, who married </a:t>
            </a:r>
            <a:r>
              <a:rPr lang="en-US" sz="1200" kern="1200" dirty="0" err="1">
                <a:solidFill>
                  <a:schemeClr val="tx1"/>
                </a:solidFill>
                <a:latin typeface="Franklin Gothic Medium" pitchFamily="34" charset="0"/>
                <a:ea typeface="+mn-ea"/>
                <a:cs typeface="+mn-cs"/>
              </a:rPr>
              <a:t>Athaliah</a:t>
            </a:r>
            <a:r>
              <a:rPr lang="en-US" sz="1200" kern="1200" dirty="0">
                <a:solidFill>
                  <a:schemeClr val="tx1"/>
                </a:solidFill>
                <a:latin typeface="Franklin Gothic Medium" pitchFamily="34" charset="0"/>
                <a:ea typeface="+mn-ea"/>
                <a:cs typeface="+mn-cs"/>
              </a:rPr>
              <a:t>. She was sister or daughter of Southern king Ahab, whose wife was Jezebel. So two lineages united through their marriage and kingdom developed. It was the time of </a:t>
            </a:r>
            <a:r>
              <a:rPr lang="en-US" sz="1200" kern="1200" dirty="0" err="1">
                <a:solidFill>
                  <a:schemeClr val="tx1"/>
                </a:solidFill>
                <a:latin typeface="Franklin Gothic Medium" pitchFamily="34" charset="0"/>
                <a:ea typeface="+mn-ea"/>
                <a:cs typeface="+mn-cs"/>
              </a:rPr>
              <a:t>Eliah</a:t>
            </a:r>
            <a:r>
              <a:rPr lang="en-US" sz="1200" kern="1200" dirty="0">
                <a:solidFill>
                  <a:schemeClr val="tx1"/>
                </a:solidFill>
                <a:latin typeface="Franklin Gothic Medium" pitchFamily="34" charset="0"/>
                <a:ea typeface="+mn-ea"/>
                <a:cs typeface="+mn-cs"/>
              </a:rPr>
              <a:t>. I had always feeling, that if </a:t>
            </a:r>
            <a:r>
              <a:rPr lang="en-US" sz="1200" kern="1200" dirty="0" err="1">
                <a:solidFill>
                  <a:schemeClr val="tx1"/>
                </a:solidFill>
                <a:latin typeface="Franklin Gothic Medium" pitchFamily="34" charset="0"/>
                <a:ea typeface="+mn-ea"/>
                <a:cs typeface="+mn-cs"/>
              </a:rPr>
              <a:t>Eliah's</a:t>
            </a:r>
            <a:r>
              <a:rPr lang="en-US" sz="1200" kern="1200" dirty="0">
                <a:solidFill>
                  <a:schemeClr val="tx1"/>
                </a:solidFill>
                <a:latin typeface="Franklin Gothic Medium" pitchFamily="34" charset="0"/>
                <a:ea typeface="+mn-ea"/>
                <a:cs typeface="+mn-cs"/>
              </a:rPr>
              <a:t> mission was to prepare the way for the Messiah, he came a bit late, since he lived about 100 years after David, but may be it was just the right time. The failure of his mission is obvious. Despite of the fact, that two families united, two kingdom united, </a:t>
            </a:r>
            <a:r>
              <a:rPr lang="en-US" sz="1200" kern="1200" dirty="0" err="1">
                <a:solidFill>
                  <a:schemeClr val="tx1"/>
                </a:solidFill>
                <a:latin typeface="Franklin Gothic Medium" pitchFamily="34" charset="0"/>
                <a:ea typeface="+mn-ea"/>
                <a:cs typeface="+mn-cs"/>
              </a:rPr>
              <a:t>Omri's</a:t>
            </a:r>
            <a:r>
              <a:rPr lang="en-US" sz="1200" kern="1200" dirty="0">
                <a:solidFill>
                  <a:schemeClr val="tx1"/>
                </a:solidFill>
                <a:latin typeface="Franklin Gothic Medium" pitchFamily="34" charset="0"/>
                <a:ea typeface="+mn-ea"/>
                <a:cs typeface="+mn-cs"/>
              </a:rPr>
              <a:t> dynasty finished and all were killed by their army leader Jehu. And </a:t>
            </a:r>
            <a:r>
              <a:rPr lang="en-US" sz="1200" kern="1200" dirty="0" err="1">
                <a:solidFill>
                  <a:schemeClr val="tx1"/>
                </a:solidFill>
                <a:latin typeface="Franklin Gothic Medium" pitchFamily="34" charset="0"/>
                <a:ea typeface="+mn-ea"/>
                <a:cs typeface="+mn-cs"/>
              </a:rPr>
              <a:t>Athaliah</a:t>
            </a:r>
            <a:r>
              <a:rPr lang="en-US" sz="1200" kern="1200" dirty="0">
                <a:solidFill>
                  <a:schemeClr val="tx1"/>
                </a:solidFill>
                <a:latin typeface="Franklin Gothic Medium" pitchFamily="34" charset="0"/>
                <a:ea typeface="+mn-ea"/>
                <a:cs typeface="+mn-cs"/>
              </a:rPr>
              <a:t> was also somehow crazy. After the death of her husband and son, she killed all David's descendants, except one baby, which was hidden. So David's lineage survived and started again from one person and North and South developed again independently. But the time of unity came again. Another 7 generation passed and in 14. generation of David's lineage appeared king Hezekiah. He is described in the Bible as a righteous king. He really made significant religious reforms. But we must know why. The northern kingdom was destroyed by Assyrians. I was always thinking, that Assyria took all people and moved them to unknown place, but it is not </a:t>
            </a:r>
            <a:r>
              <a:rPr lang="en-US" sz="1200" kern="1200" dirty="0" err="1">
                <a:solidFill>
                  <a:schemeClr val="tx1"/>
                </a:solidFill>
                <a:latin typeface="Franklin Gothic Medium" pitchFamily="34" charset="0"/>
                <a:ea typeface="+mn-ea"/>
                <a:cs typeface="+mn-cs"/>
              </a:rPr>
              <a:t>completelly</a:t>
            </a:r>
            <a:r>
              <a:rPr lang="en-US" sz="1200" kern="1200" dirty="0">
                <a:solidFill>
                  <a:schemeClr val="tx1"/>
                </a:solidFill>
                <a:latin typeface="Franklin Gothic Medium" pitchFamily="34" charset="0"/>
                <a:ea typeface="+mn-ea"/>
                <a:cs typeface="+mn-cs"/>
              </a:rPr>
              <a:t> true. Many people from North escaped to South. Mr. Finkelstein explains, that population in South increased three times. It means there came a huge amount of refugees, who brought with them their own legends and heroes and gods. That is why the biblical story is so rich. Northern kings could not be forgotten, but it was important to emphasize the right of David's descendants to keep the power.  During Hezekiah's reign people from North and from South mixed together in one kingdom and so we can see some kind of unity too. Actually there were more those, who came from North, so Hezekiah had to react on this situation and the best way was uniting the cult under one God, center on one temple and making royal propaganda. The legend of Saul, David and Solomon was probably written down at that time, since it was also time when people were already literate and written text was </a:t>
            </a:r>
            <a:r>
              <a:rPr lang="en-US" sz="1200" kern="1200" dirty="0" err="1">
                <a:solidFill>
                  <a:schemeClr val="tx1"/>
                </a:solidFill>
                <a:latin typeface="Franklin Gothic Medium" pitchFamily="34" charset="0"/>
                <a:ea typeface="+mn-ea"/>
                <a:cs typeface="+mn-cs"/>
              </a:rPr>
              <a:t>powerfull</a:t>
            </a:r>
            <a:r>
              <a:rPr lang="en-US" sz="1200" kern="1200" dirty="0">
                <a:solidFill>
                  <a:schemeClr val="tx1"/>
                </a:solidFill>
                <a:latin typeface="Franklin Gothic Medium" pitchFamily="34" charset="0"/>
                <a:ea typeface="+mn-ea"/>
                <a:cs typeface="+mn-cs"/>
              </a:rPr>
              <a:t> tool to influence people's mind. Hezekiah's great grandson Josiah continued the reforms. He asked priests to write down Israelites history and he viewed himself as the second David. Sadly he was killed and his nation was taken to captivity. After 17 generation Davidic lineage lost its earthly kingdom. But the dream did not die. It was modified in Babylon into the messianic vision and later again when the story was translated to Greek and it became model for Christian kings. At least it was great inspiration for Charlemagne, who consider himself to be new David.  So we can see the </a:t>
            </a:r>
            <a:r>
              <a:rPr lang="en-US" sz="1200" kern="1200" dirty="0" err="1">
                <a:solidFill>
                  <a:schemeClr val="tx1"/>
                </a:solidFill>
                <a:latin typeface="Franklin Gothic Medium" pitchFamily="34" charset="0"/>
                <a:ea typeface="+mn-ea"/>
                <a:cs typeface="+mn-cs"/>
              </a:rPr>
              <a:t>develpment</a:t>
            </a:r>
            <a:r>
              <a:rPr lang="en-US" sz="1200" kern="1200" dirty="0">
                <a:solidFill>
                  <a:schemeClr val="tx1"/>
                </a:solidFill>
                <a:latin typeface="Franklin Gothic Medium" pitchFamily="34" charset="0"/>
                <a:ea typeface="+mn-ea"/>
                <a:cs typeface="+mn-cs"/>
              </a:rPr>
              <a:t> through four centuries of actual kingdom </a:t>
            </a:r>
            <a:r>
              <a:rPr lang="en-US" sz="1200" kern="1200" dirty="0" err="1">
                <a:solidFill>
                  <a:schemeClr val="tx1"/>
                </a:solidFill>
                <a:latin typeface="Franklin Gothic Medium" pitchFamily="34" charset="0"/>
                <a:ea typeface="+mn-ea"/>
                <a:cs typeface="+mn-cs"/>
              </a:rPr>
              <a:t>whith</a:t>
            </a:r>
            <a:r>
              <a:rPr lang="en-US" sz="1200" kern="1200" dirty="0">
                <a:solidFill>
                  <a:schemeClr val="tx1"/>
                </a:solidFill>
                <a:latin typeface="Franklin Gothic Medium" pitchFamily="34" charset="0"/>
                <a:ea typeface="+mn-ea"/>
                <a:cs typeface="+mn-cs"/>
              </a:rPr>
              <a:t> the idea carried on by one king after another. </a:t>
            </a:r>
            <a:r>
              <a:rPr lang="en-US" sz="1200" kern="1200">
                <a:solidFill>
                  <a:schemeClr val="tx1"/>
                </a:solidFill>
                <a:latin typeface="Franklin Gothic Medium" pitchFamily="34" charset="0"/>
                <a:ea typeface="+mn-ea"/>
                <a:cs typeface="+mn-cs"/>
              </a:rPr>
              <a:t>And we can see the the formation of legend, hopefully not only with the purpose to serve current king, but also with God's inspiration behind and with the desire to create model for future, kind of ideal.</a:t>
            </a:r>
            <a:endParaRPr lang="en-US">
              <a:latin typeface="Franklin Gothic Medium" pitchFamily="96" charset="0"/>
            </a:endParaRPr>
          </a:p>
        </p:txBody>
      </p:sp>
    </p:spTree>
    <p:extLst>
      <p:ext uri="{BB962C8B-B14F-4D97-AF65-F5344CB8AC3E}">
        <p14:creationId xmlns:p14="http://schemas.microsoft.com/office/powerpoint/2010/main" val="2139010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2530" name="Rectangle 2"/>
          <p:cNvSpPr>
            <a:spLocks noGrp="1" noRot="1" noChangeArrowheads="1"/>
          </p:cNvSpPr>
          <p:nvPr>
            <p:ph type="ctrTitle"/>
          </p:nvPr>
        </p:nvSpPr>
        <p:spPr>
          <a:xfrm>
            <a:off x="685800" y="1981200"/>
            <a:ext cx="7772400" cy="1600200"/>
          </a:xfrm>
        </p:spPr>
        <p:txBody>
          <a:bodyPr/>
          <a:lstStyle>
            <a:lvl1pPr>
              <a:defRPr/>
            </a:lvl1pPr>
          </a:lstStyle>
          <a:p>
            <a:r>
              <a:rPr lang="en-GB"/>
              <a:t>Click to edit Master title style</a:t>
            </a:r>
          </a:p>
        </p:txBody>
      </p:sp>
      <p:sp>
        <p:nvSpPr>
          <p:cNvPr id="22531"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128" charset="2"/>
              <a:buNone/>
              <a:defRPr/>
            </a:lvl1pPr>
          </a:lstStyle>
          <a:p>
            <a:r>
              <a:rPr lang="en-GB"/>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7D841FC-78D1-4582-AFB3-6524CC306802}" type="slidenum">
              <a:rPr lang="en-GB"/>
              <a:pPr>
                <a:defRPr/>
              </a:pPr>
              <a:t>‹#›</a:t>
            </a:fld>
            <a:endParaRPr lang="en-GB"/>
          </a:p>
        </p:txBody>
      </p:sp>
    </p:spTree>
    <p:extLst>
      <p:ext uri="{BB962C8B-B14F-4D97-AF65-F5344CB8AC3E}">
        <p14:creationId xmlns:p14="http://schemas.microsoft.com/office/powerpoint/2010/main" val="3283567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4E5A3A-F76E-4B6C-9600-42C3FE1824F3}" type="slidenum">
              <a:rPr lang="en-GB"/>
              <a:pPr>
                <a:defRPr/>
              </a:pPr>
              <a:t>‹#›</a:t>
            </a:fld>
            <a:endParaRPr lang="en-GB"/>
          </a:p>
        </p:txBody>
      </p:sp>
    </p:spTree>
    <p:extLst>
      <p:ext uri="{BB962C8B-B14F-4D97-AF65-F5344CB8AC3E}">
        <p14:creationId xmlns:p14="http://schemas.microsoft.com/office/powerpoint/2010/main" val="170475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C8D06E7-5945-45B9-AE70-BEDC69C2BC0A}" type="slidenum">
              <a:rPr lang="en-GB"/>
              <a:pPr>
                <a:defRPr/>
              </a:pPr>
              <a:t>‹#›</a:t>
            </a:fld>
            <a:endParaRPr lang="en-GB"/>
          </a:p>
        </p:txBody>
      </p:sp>
    </p:spTree>
    <p:extLst>
      <p:ext uri="{BB962C8B-B14F-4D97-AF65-F5344CB8AC3E}">
        <p14:creationId xmlns:p14="http://schemas.microsoft.com/office/powerpoint/2010/main" val="3065725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528B9B3-F2C8-4439-BAFA-EC2466B0BB6A}" type="slidenum">
              <a:rPr lang="en-GB"/>
              <a:pPr>
                <a:defRPr/>
              </a:pPr>
              <a:t>‹#›</a:t>
            </a:fld>
            <a:endParaRPr lang="en-GB"/>
          </a:p>
        </p:txBody>
      </p:sp>
    </p:spTree>
    <p:extLst>
      <p:ext uri="{BB962C8B-B14F-4D97-AF65-F5344CB8AC3E}">
        <p14:creationId xmlns:p14="http://schemas.microsoft.com/office/powerpoint/2010/main" val="2085303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01625" y="228600"/>
            <a:ext cx="8510588" cy="1325563"/>
          </a:xfrm>
        </p:spPr>
        <p:txBody>
          <a:bodyPr/>
          <a:lstStyle/>
          <a:p>
            <a:r>
              <a:rPr lang="en-GB"/>
              <a:t>Click to edit Master title style</a:t>
            </a:r>
            <a:endParaRPr lang="en-US"/>
          </a:p>
        </p:txBody>
      </p:sp>
      <p:sp>
        <p:nvSpPr>
          <p:cNvPr id="3" name="Content Placeholder 2"/>
          <p:cNvSpPr>
            <a:spLocks noGrp="1"/>
          </p:cNvSpPr>
          <p:nvPr>
            <p:ph sz="quarter" idx="1"/>
          </p:nvPr>
        </p:nvSpPr>
        <p:spPr>
          <a:xfrm>
            <a:off x="301625"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301625"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77566BB-502B-4A0F-A9D9-1299971073DA}" type="slidenum">
              <a:rPr lang="en-GB"/>
              <a:pPr>
                <a:defRPr/>
              </a:pPr>
              <a:t>‹#›</a:t>
            </a:fld>
            <a:endParaRPr lang="en-GB"/>
          </a:p>
        </p:txBody>
      </p:sp>
    </p:spTree>
    <p:extLst>
      <p:ext uri="{BB962C8B-B14F-4D97-AF65-F5344CB8AC3E}">
        <p14:creationId xmlns:p14="http://schemas.microsoft.com/office/powerpoint/2010/main" val="596937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648200"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2A6AA62-880A-44C8-B1EF-9BD9BD412409}" type="slidenum">
              <a:rPr lang="en-GB"/>
              <a:pPr>
                <a:defRPr/>
              </a:pPr>
              <a:t>‹#›</a:t>
            </a:fld>
            <a:endParaRPr lang="en-GB"/>
          </a:p>
        </p:txBody>
      </p:sp>
    </p:spTree>
    <p:extLst>
      <p:ext uri="{BB962C8B-B14F-4D97-AF65-F5344CB8AC3E}">
        <p14:creationId xmlns:p14="http://schemas.microsoft.com/office/powerpoint/2010/main" val="1582512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304800" y="6245225"/>
            <a:ext cx="2286000" cy="476250"/>
          </a:xfrm>
          <a:prstGeom prst="rect">
            <a:avLst/>
          </a:prstGeo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286000" cy="476250"/>
          </a:xfrm>
          <a:prstGeom prst="rect">
            <a:avLst/>
          </a:prstGeom>
        </p:spPr>
        <p:txBody>
          <a:bodyPr/>
          <a:lstStyle>
            <a:lvl1pPr>
              <a:defRPr smtClean="0"/>
            </a:lvl1pPr>
          </a:lstStyle>
          <a:p>
            <a:fld id="{BFEFE787-C286-4A9A-AF00-DA4672416AC4}" type="slidenum">
              <a:rPr lang="en-US"/>
              <a:pPr/>
              <a:t>‹#›</a:t>
            </a:fld>
            <a:endParaRPr lang="en-US"/>
          </a:p>
        </p:txBody>
      </p:sp>
    </p:spTree>
    <p:extLst>
      <p:ext uri="{BB962C8B-B14F-4D97-AF65-F5344CB8AC3E}">
        <p14:creationId xmlns:p14="http://schemas.microsoft.com/office/powerpoint/2010/main" val="261004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8723C66-C0EF-41C6-865A-CC3FAA4443D6}" type="slidenum">
              <a:rPr lang="en-GB"/>
              <a:pPr>
                <a:defRPr/>
              </a:pPr>
              <a:t>‹#›</a:t>
            </a:fld>
            <a:endParaRPr lang="en-GB"/>
          </a:p>
        </p:txBody>
      </p:sp>
    </p:spTree>
    <p:extLst>
      <p:ext uri="{BB962C8B-B14F-4D97-AF65-F5344CB8AC3E}">
        <p14:creationId xmlns:p14="http://schemas.microsoft.com/office/powerpoint/2010/main" val="3611963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D3A1B9-7D36-4EBE-B5D9-FDB08B27BF1C}" type="slidenum">
              <a:rPr lang="en-GB"/>
              <a:pPr>
                <a:defRPr/>
              </a:pPr>
              <a:t>‹#›</a:t>
            </a:fld>
            <a:endParaRPr lang="en-GB"/>
          </a:p>
        </p:txBody>
      </p:sp>
    </p:spTree>
    <p:extLst>
      <p:ext uri="{BB962C8B-B14F-4D97-AF65-F5344CB8AC3E}">
        <p14:creationId xmlns:p14="http://schemas.microsoft.com/office/powerpoint/2010/main" val="2896988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931C2B-DB17-4E01-9120-5ECA7B75497C}" type="slidenum">
              <a:rPr lang="en-GB"/>
              <a:pPr>
                <a:defRPr/>
              </a:pPr>
              <a:t>‹#›</a:t>
            </a:fld>
            <a:endParaRPr lang="en-GB"/>
          </a:p>
        </p:txBody>
      </p:sp>
    </p:spTree>
    <p:extLst>
      <p:ext uri="{BB962C8B-B14F-4D97-AF65-F5344CB8AC3E}">
        <p14:creationId xmlns:p14="http://schemas.microsoft.com/office/powerpoint/2010/main" val="394338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046EEBC-1D5B-4E60-A1AB-C619CC2F37EF}" type="slidenum">
              <a:rPr lang="en-GB"/>
              <a:pPr>
                <a:defRPr/>
              </a:pPr>
              <a:t>‹#›</a:t>
            </a:fld>
            <a:endParaRPr lang="en-GB"/>
          </a:p>
        </p:txBody>
      </p:sp>
    </p:spTree>
    <p:extLst>
      <p:ext uri="{BB962C8B-B14F-4D97-AF65-F5344CB8AC3E}">
        <p14:creationId xmlns:p14="http://schemas.microsoft.com/office/powerpoint/2010/main" val="966071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B4DB955-267E-4A66-BCD9-15778F296921}" type="slidenum">
              <a:rPr lang="en-GB"/>
              <a:pPr>
                <a:defRPr/>
              </a:pPr>
              <a:t>‹#›</a:t>
            </a:fld>
            <a:endParaRPr lang="en-GB"/>
          </a:p>
        </p:txBody>
      </p:sp>
    </p:spTree>
    <p:extLst>
      <p:ext uri="{BB962C8B-B14F-4D97-AF65-F5344CB8AC3E}">
        <p14:creationId xmlns:p14="http://schemas.microsoft.com/office/powerpoint/2010/main" val="3211463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20BF932-BBC4-442F-A9A4-1A0C42D7923C}" type="slidenum">
              <a:rPr lang="en-GB"/>
              <a:pPr>
                <a:defRPr/>
              </a:pPr>
              <a:t>‹#›</a:t>
            </a:fld>
            <a:endParaRPr lang="en-GB"/>
          </a:p>
        </p:txBody>
      </p:sp>
    </p:spTree>
    <p:extLst>
      <p:ext uri="{BB962C8B-B14F-4D97-AF65-F5344CB8AC3E}">
        <p14:creationId xmlns:p14="http://schemas.microsoft.com/office/powerpoint/2010/main" val="2627399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6D7669E-056E-4C74-9ED4-75A59A554669}" type="slidenum">
              <a:rPr lang="en-GB"/>
              <a:pPr>
                <a:defRPr/>
              </a:pPr>
              <a:t>‹#›</a:t>
            </a:fld>
            <a:endParaRPr lang="en-GB"/>
          </a:p>
        </p:txBody>
      </p:sp>
    </p:spTree>
    <p:extLst>
      <p:ext uri="{BB962C8B-B14F-4D97-AF65-F5344CB8AC3E}">
        <p14:creationId xmlns:p14="http://schemas.microsoft.com/office/powerpoint/2010/main" val="311446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A1B6BCD-9BA6-4112-869F-1FE49E67DDD7}" type="slidenum">
              <a:rPr lang="en-GB"/>
              <a:pPr>
                <a:defRPr/>
              </a:pPr>
              <a:t>‹#›</a:t>
            </a:fld>
            <a:endParaRPr lang="en-GB"/>
          </a:p>
        </p:txBody>
      </p:sp>
    </p:spTree>
    <p:extLst>
      <p:ext uri="{BB962C8B-B14F-4D97-AF65-F5344CB8AC3E}">
        <p14:creationId xmlns:p14="http://schemas.microsoft.com/office/powerpoint/2010/main" val="256323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21507"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508"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effectLst>
                  <a:outerShdw blurRad="38100" dist="38100" dir="2700000" algn="tl">
                    <a:srgbClr val="000000"/>
                  </a:outerShdw>
                </a:effectLst>
                <a:latin typeface="Arial" pitchFamily="-128" charset="0"/>
                <a:ea typeface="+mn-ea"/>
                <a:cs typeface="+mn-cs"/>
              </a:defRPr>
            </a:lvl1pPr>
          </a:lstStyle>
          <a:p>
            <a:pPr>
              <a:defRPr/>
            </a:pPr>
            <a:endParaRPr lang="en-GB"/>
          </a:p>
        </p:txBody>
      </p:sp>
      <p:sp>
        <p:nvSpPr>
          <p:cNvPr id="215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128" charset="0"/>
                <a:ea typeface="+mn-ea"/>
                <a:cs typeface="+mn-cs"/>
              </a:defRPr>
            </a:lvl1pPr>
          </a:lstStyle>
          <a:p>
            <a:pPr>
              <a:defRPr/>
            </a:pPr>
            <a:endParaRPr lang="en-GB"/>
          </a:p>
        </p:txBody>
      </p:sp>
      <p:sp>
        <p:nvSpPr>
          <p:cNvPr id="21510"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128" charset="0"/>
                <a:ea typeface="+mn-ea"/>
                <a:cs typeface="+mn-cs"/>
              </a:defRPr>
            </a:lvl1pPr>
          </a:lstStyle>
          <a:p>
            <a:pPr>
              <a:defRPr/>
            </a:pPr>
            <a:fld id="{DA1A01E2-9110-44F5-A03F-23BC25279F8D}" type="slidenum">
              <a:rPr lang="en-GB"/>
              <a:pPr>
                <a:defRPr/>
              </a:pPr>
              <a:t>‹#›</a:t>
            </a:fld>
            <a:endParaRPr lang="en-GB"/>
          </a:p>
        </p:txBody>
      </p:sp>
    </p:spTree>
    <p:extLst>
      <p:ext uri="{BB962C8B-B14F-4D97-AF65-F5344CB8AC3E}">
        <p14:creationId xmlns:p14="http://schemas.microsoft.com/office/powerpoint/2010/main" val="3876636639"/>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68" charset="-128"/>
          <a:cs typeface="ＭＳ Ｐゴシック" pitchFamily="-6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9pPr>
    </p:titleStyle>
    <p:bodyStyle>
      <a:lvl1pPr marL="342900" indent="-342900" algn="l" rtl="0" eaLnBrk="0" fontAlgn="base" hangingPunct="0">
        <a:spcBef>
          <a:spcPct val="20000"/>
        </a:spcBef>
        <a:spcAft>
          <a:spcPct val="0"/>
        </a:spcAft>
        <a:buClr>
          <a:schemeClr val="hlink"/>
        </a:buClr>
        <a:buFont typeface="Wingdings" pitchFamily="-84" charset="2"/>
        <a:buChar char="§"/>
        <a:defRPr sz="3200">
          <a:solidFill>
            <a:schemeClr val="tx1"/>
          </a:solidFill>
          <a:effectLst>
            <a:outerShdw blurRad="38100" dist="38100" dir="2700000" algn="tl">
              <a:srgbClr val="000000"/>
            </a:outerShdw>
          </a:effectLst>
          <a:latin typeface="+mn-lt"/>
          <a:ea typeface="ＭＳ Ｐゴシック" pitchFamily="-68" charset="-128"/>
          <a:cs typeface="ＭＳ Ｐゴシック" pitchFamily="-68"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pitchFamily="-128" charset="-128"/>
        </a:defRPr>
      </a:lvl2pPr>
      <a:lvl3pPr marL="1143000" indent="-228600" algn="l" rtl="0" eaLnBrk="0" fontAlgn="base" hangingPunct="0">
        <a:spcBef>
          <a:spcPct val="20000"/>
        </a:spcBef>
        <a:spcAft>
          <a:spcPct val="0"/>
        </a:spcAft>
        <a:buClr>
          <a:schemeClr val="hlink"/>
        </a:buClr>
        <a:buFont typeface="Wingdings" pitchFamily="-84" charset="2"/>
        <a:buChar char="§"/>
        <a:defRPr sz="2400">
          <a:solidFill>
            <a:schemeClr val="tx1"/>
          </a:solidFill>
          <a:effectLst>
            <a:outerShdw blurRad="38100" dist="38100" dir="2700000" algn="tl">
              <a:srgbClr val="000000"/>
            </a:outerShdw>
          </a:effectLst>
          <a:latin typeface="+mn-lt"/>
          <a:ea typeface="ＭＳ Ｐゴシック" pitchFamily="-128"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itchFamily="-128" charset="-128"/>
        </a:defRPr>
      </a:lvl4pPr>
      <a:lvl5pPr marL="2057400" indent="-228600" algn="l" rtl="0" eaLnBrk="0" fontAlgn="base" hangingPunct="0">
        <a:spcBef>
          <a:spcPct val="20000"/>
        </a:spcBef>
        <a:spcAft>
          <a:spcPct val="0"/>
        </a:spcAft>
        <a:buClr>
          <a:schemeClr val="hlink"/>
        </a:buClr>
        <a:buFont typeface="Wingdings" pitchFamily="-84" charset="2"/>
        <a:buChar char="§"/>
        <a:defRPr sz="2000">
          <a:solidFill>
            <a:schemeClr val="tx1"/>
          </a:solidFill>
          <a:effectLst>
            <a:outerShdw blurRad="38100" dist="38100" dir="2700000" algn="tl">
              <a:srgbClr val="000000"/>
            </a:outerShdw>
          </a:effectLst>
          <a:latin typeface="+mn-lt"/>
          <a:ea typeface="ＭＳ Ｐゴシック" pitchFamily="-128" charset="-128"/>
        </a:defRPr>
      </a:lvl5pPr>
      <a:lvl6pPr marL="25146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6pPr>
      <a:lvl7pPr marL="29718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7pPr>
      <a:lvl8pPr marL="34290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8pPr>
      <a:lvl9pPr marL="38862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3.xml"/><Relationship Id="rId5" Type="http://schemas.openxmlformats.org/officeDocument/2006/relationships/image" Target="../media/image29.jpg"/><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ctrTitle"/>
          </p:nvPr>
        </p:nvSpPr>
        <p:spPr>
          <a:xfrm>
            <a:off x="469776" y="1981200"/>
            <a:ext cx="8206680" cy="1600200"/>
          </a:xfrm>
        </p:spPr>
        <p:txBody>
          <a:bodyPr/>
          <a:lstStyle/>
          <a:p>
            <a:pPr eaLnBrk="1" hangingPunct="1">
              <a:defRPr/>
            </a:pPr>
            <a:r>
              <a:rPr lang="en-GB" sz="6000" dirty="0">
                <a:solidFill>
                  <a:srgbClr val="FFFF00"/>
                </a:solidFill>
                <a:latin typeface="Century Gothic" charset="0"/>
                <a:ea typeface="Century Gothic" charset="0"/>
                <a:cs typeface="Century Gothic" charset="0"/>
              </a:rPr>
              <a:t>The life and teachings of Jesus</a:t>
            </a:r>
          </a:p>
        </p:txBody>
      </p:sp>
      <p:sp>
        <p:nvSpPr>
          <p:cNvPr id="2" name="Subtitle 1">
            <a:extLst>
              <a:ext uri="{FF2B5EF4-FFF2-40B4-BE49-F238E27FC236}">
                <a16:creationId xmlns:a16="http://schemas.microsoft.com/office/drawing/2014/main" id="{A5D30A91-D168-5349-B35D-491F6807B0BA}"/>
              </a:ext>
            </a:extLst>
          </p:cNvPr>
          <p:cNvSpPr>
            <a:spLocks noGrp="1"/>
          </p:cNvSpPr>
          <p:nvPr>
            <p:ph type="subTitle" idx="1"/>
          </p:nvPr>
        </p:nvSpPr>
        <p:spPr/>
        <p:txBody>
          <a:bodyPr/>
          <a:lstStyle/>
          <a:p>
            <a:r>
              <a:rPr lang="en-GB" dirty="0">
                <a:latin typeface="Century Gothic" panose="020B0502020202020204" pitchFamily="34" charset="0"/>
              </a:rPr>
              <a:t>Zoom 27 July,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938" name="Rectangle 2"/>
          <p:cNvSpPr>
            <a:spLocks noGrp="1" noChangeArrowheads="1"/>
          </p:cNvSpPr>
          <p:nvPr>
            <p:ph type="title"/>
          </p:nvPr>
        </p:nvSpPr>
        <p:spPr/>
        <p:txBody>
          <a:bodyPr/>
          <a:lstStyle/>
          <a:p>
            <a:pPr algn="ctr"/>
            <a:r>
              <a:rPr lang="en-US" sz="4000" dirty="0">
                <a:solidFill>
                  <a:srgbClr val="FFFF00"/>
                </a:solidFill>
                <a:latin typeface="Century Gothic" panose="020B0502020202020204" pitchFamily="34" charset="0"/>
              </a:rPr>
              <a:t>Becoming the people of God</a:t>
            </a:r>
            <a:endParaRPr lang="en-US" dirty="0">
              <a:latin typeface="Century Gothic" panose="020B0502020202020204" pitchFamily="34" charset="0"/>
            </a:endParaRPr>
          </a:p>
        </p:txBody>
      </p:sp>
      <p:pic>
        <p:nvPicPr>
          <p:cNvPr id="1575941" name="Picture 5" descr="_0303160501_033"/>
          <p:cNvPicPr>
            <a:picLocks noGrp="1" noChangeAspect="1" noChangeArrowheads="1"/>
          </p:cNvPicPr>
          <p:nvPr>
            <p:ph idx="1"/>
          </p:nvPr>
        </p:nvPicPr>
        <p:blipFill>
          <a:blip r:embed="rId3"/>
          <a:srcRect t="3999" r="5556" b="8000"/>
          <a:stretch>
            <a:fillRect/>
          </a:stretch>
        </p:blipFill>
        <p:spPr>
          <a:xfrm>
            <a:off x="1065213" y="1600200"/>
            <a:ext cx="7011987" cy="4537075"/>
          </a:xfrm>
          <a:ln/>
        </p:spPr>
      </p:pic>
    </p:spTree>
    <p:extLst>
      <p:ext uri="{BB962C8B-B14F-4D97-AF65-F5344CB8AC3E}">
        <p14:creationId xmlns:p14="http://schemas.microsoft.com/office/powerpoint/2010/main" val="660096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p:cNvSpPr txBox="1">
            <a:spLocks/>
          </p:cNvSpPr>
          <p:nvPr/>
        </p:nvSpPr>
        <p:spPr bwMode="auto">
          <a:xfrm>
            <a:off x="779463" y="388938"/>
            <a:ext cx="7583487" cy="1044575"/>
          </a:xfrm>
          <a:prstGeom prst="rect">
            <a:avLst/>
          </a:prstGeom>
          <a:noFill/>
          <a:ln w="9525">
            <a:noFill/>
            <a:miter lim="800000"/>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00"/>
                </a:solidFill>
                <a:effectLst/>
                <a:uLnTx/>
                <a:uFillTx/>
                <a:latin typeface="Century Gothic" pitchFamily="-128" charset="0"/>
                <a:ea typeface="ＭＳ Ｐゴシック" pitchFamily="-84" charset="-128"/>
                <a:cs typeface="Century Gothic" pitchFamily="-128" charset="0"/>
              </a:rPr>
              <a:t>The Ten Words</a:t>
            </a:r>
          </a:p>
        </p:txBody>
      </p:sp>
      <p:sp>
        <p:nvSpPr>
          <p:cNvPr id="126978" name="Content Placeholder 2"/>
          <p:cNvSpPr txBox="1">
            <a:spLocks/>
          </p:cNvSpPr>
          <p:nvPr/>
        </p:nvSpPr>
        <p:spPr bwMode="auto">
          <a:xfrm>
            <a:off x="406400" y="1150938"/>
            <a:ext cx="8572500" cy="4210050"/>
          </a:xfrm>
          <a:prstGeom prst="rect">
            <a:avLst/>
          </a:prstGeom>
          <a:noFill/>
          <a:ln w="9525">
            <a:noFill/>
            <a:miter lim="800000"/>
            <a:headEnd/>
            <a:tailEnd/>
          </a:ln>
        </p:spPr>
        <p:txBody>
          <a:bodyPr>
            <a:prstTxWarp prst="textNoShape">
              <a:avLst/>
            </a:prstTxWarp>
          </a:bodyPr>
          <a:lstStyle/>
          <a:p>
            <a:pPr marL="282575" marR="0" lvl="0" indent="-282575" algn="l" defTabSz="914400" rtl="0" eaLnBrk="1" fontAlgn="base" latinLnBrk="0" hangingPunct="1">
              <a:lnSpc>
                <a:spcPct val="10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I am the Lord your God. You shall have no other gods before Me.</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make idols.</a:t>
            </a:r>
          </a:p>
          <a:p>
            <a:pPr marL="282575" marR="0" lvl="0" indent="-282575" algn="l" defTabSz="914400" rtl="0" eaLnBrk="1" fontAlgn="base" latinLnBrk="0" hangingPunct="1">
              <a:lnSpc>
                <a:spcPct val="10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take the name of the LORD your God in vain.</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Remember the Sabbath day, to keep it holy.</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err="1">
                <a:ln>
                  <a:noFill/>
                </a:ln>
                <a:solidFill>
                  <a:srgbClr val="FFFFFF"/>
                </a:solidFill>
                <a:effectLst/>
                <a:uLnTx/>
                <a:uFillTx/>
                <a:latin typeface="Century Gothic" pitchFamily="-128" charset="0"/>
                <a:ea typeface="ＭＳ Ｐゴシック" pitchFamily="-84" charset="-128"/>
                <a:cs typeface="Century Gothic" pitchFamily="-128" charset="0"/>
              </a:rPr>
              <a:t>Honour</a:t>
            </a: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 your father and your mother.</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murder.</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commit adultery.</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steal.</a:t>
            </a:r>
          </a:p>
          <a:p>
            <a:pPr marL="282575" marR="0" lvl="0" indent="-282575" algn="l" defTabSz="914400" rtl="0" eaLnBrk="1" fontAlgn="base" latinLnBrk="0" hangingPunct="1">
              <a:lnSpc>
                <a:spcPct val="10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bear false witness against your </a:t>
            </a:r>
            <a:r>
              <a:rPr kumimoji="0" lang="en-US" sz="2200" b="0" i="0" u="none" strike="noStrike" kern="1200" cap="none" spc="0" normalizeH="0" baseline="0" noProof="0" dirty="0" err="1">
                <a:ln>
                  <a:noFill/>
                </a:ln>
                <a:solidFill>
                  <a:srgbClr val="FFFFFF"/>
                </a:solidFill>
                <a:effectLst/>
                <a:uLnTx/>
                <a:uFillTx/>
                <a:latin typeface="Century Gothic" pitchFamily="-128" charset="0"/>
                <a:ea typeface="ＭＳ Ｐゴシック" pitchFamily="-84" charset="-128"/>
                <a:cs typeface="Century Gothic" pitchFamily="-128" charset="0"/>
              </a:rPr>
              <a:t>neighbour</a:t>
            </a: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r>
              <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rPr>
              <a:t>You shall not covet.</a:t>
            </a:r>
          </a:p>
          <a:p>
            <a:pPr marL="282575" marR="0" lvl="0" indent="-282575" algn="l" defTabSz="914400" rtl="0" eaLnBrk="1" fontAlgn="base" latinLnBrk="0" hangingPunct="1">
              <a:lnSpc>
                <a:spcPct val="60000"/>
              </a:lnSpc>
              <a:spcBef>
                <a:spcPts val="2000"/>
              </a:spcBef>
              <a:spcAft>
                <a:spcPct val="0"/>
              </a:spcAft>
              <a:buClrTx/>
              <a:buSzTx/>
              <a:buFont typeface="Wingdings 2" pitchFamily="-128" charset="2"/>
              <a:buChar char=""/>
              <a:tabLst/>
              <a:defRPr/>
            </a:pPr>
            <a:endParaRPr kumimoji="0" lang="en-US" sz="2200" b="0" i="0" u="none" strike="noStrike" kern="1200" cap="none" spc="0" normalizeH="0" baseline="0" noProof="0" dirty="0">
              <a:ln>
                <a:noFill/>
              </a:ln>
              <a:solidFill>
                <a:srgbClr val="FFFFFF"/>
              </a:solidFill>
              <a:effectLst/>
              <a:uLnTx/>
              <a:uFillTx/>
              <a:latin typeface="Century Gothic" pitchFamily="-128" charset="0"/>
              <a:ea typeface="ＭＳ Ｐゴシック" pitchFamily="-84" charset="-128"/>
              <a:cs typeface="Century Gothic" pitchFamily="-128" charset="0"/>
            </a:endParaRPr>
          </a:p>
        </p:txBody>
      </p:sp>
    </p:spTree>
    <p:extLst>
      <p:ext uri="{BB962C8B-B14F-4D97-AF65-F5344CB8AC3E}">
        <p14:creationId xmlns:p14="http://schemas.microsoft.com/office/powerpoint/2010/main" val="1315295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9" name="Rectangle 13"/>
          <p:cNvSpPr>
            <a:spLocks noGrp="1" noChangeArrowheads="1"/>
          </p:cNvSpPr>
          <p:nvPr>
            <p:ph type="body" sz="half" idx="1"/>
          </p:nvPr>
        </p:nvSpPr>
        <p:spPr>
          <a:xfrm>
            <a:off x="4670425" y="381000"/>
            <a:ext cx="4244975" cy="5791200"/>
          </a:xfrm>
        </p:spPr>
        <p:txBody>
          <a:bodyPr/>
          <a:lstStyle/>
          <a:p>
            <a:pPr eaLnBrk="1" hangingPunct="1">
              <a:lnSpc>
                <a:spcPct val="90000"/>
              </a:lnSpc>
            </a:pPr>
            <a:r>
              <a:rPr lang="en-US" sz="2400" dirty="0">
                <a:latin typeface="Century Gothic" panose="020B0502020202020204" pitchFamily="34" charset="0"/>
              </a:rPr>
              <a:t>Judges</a:t>
            </a:r>
          </a:p>
          <a:p>
            <a:pPr lvl="1" eaLnBrk="1" hangingPunct="1">
              <a:lnSpc>
                <a:spcPct val="90000"/>
              </a:lnSpc>
            </a:pPr>
            <a:r>
              <a:rPr lang="en-US" sz="2000" dirty="0">
                <a:latin typeface="Century Gothic" panose="020B0502020202020204" pitchFamily="34" charset="0"/>
              </a:rPr>
              <a:t>Prophet, priest, ‘king’</a:t>
            </a:r>
          </a:p>
          <a:p>
            <a:pPr lvl="1" eaLnBrk="1" hangingPunct="1">
              <a:lnSpc>
                <a:spcPct val="90000"/>
              </a:lnSpc>
            </a:pPr>
            <a:r>
              <a:rPr lang="en-US" sz="2000" dirty="0">
                <a:latin typeface="Century Gothic" panose="020B0502020202020204" pitchFamily="34" charset="0"/>
              </a:rPr>
              <a:t>Divided land, loose confederation of 12 tribes</a:t>
            </a:r>
          </a:p>
          <a:p>
            <a:pPr lvl="1" eaLnBrk="1" hangingPunct="1">
              <a:lnSpc>
                <a:spcPct val="90000"/>
              </a:lnSpc>
            </a:pPr>
            <a:r>
              <a:rPr lang="en-US" sz="2000" dirty="0">
                <a:latin typeface="Century Gothic" panose="020B0502020202020204" pitchFamily="34" charset="0"/>
              </a:rPr>
              <a:t>Ruled by God and law</a:t>
            </a:r>
          </a:p>
        </p:txBody>
      </p:sp>
      <p:pic>
        <p:nvPicPr>
          <p:cNvPr id="8" name="Picture 4" descr="tribemap"/>
          <p:cNvPicPr>
            <a:picLocks noChangeAspect="1" noChangeArrowheads="1"/>
          </p:cNvPicPr>
          <p:nvPr/>
        </p:nvPicPr>
        <p:blipFill>
          <a:blip r:embed="rId3"/>
          <a:srcRect b="12283"/>
          <a:stretch>
            <a:fillRect/>
          </a:stretch>
        </p:blipFill>
        <p:spPr bwMode="auto">
          <a:xfrm>
            <a:off x="109987" y="20728"/>
            <a:ext cx="4560438" cy="6696729"/>
          </a:xfrm>
          <a:prstGeom prst="rect">
            <a:avLst/>
          </a:prstGeom>
          <a:noFill/>
        </p:spPr>
      </p:pic>
    </p:spTree>
    <p:extLst>
      <p:ext uri="{BB962C8B-B14F-4D97-AF65-F5344CB8AC3E}">
        <p14:creationId xmlns:p14="http://schemas.microsoft.com/office/powerpoint/2010/main" val="26726761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9">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589">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589">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58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FC7ED-B25E-BA44-8641-AFEE33B26BAE}"/>
              </a:ext>
            </a:extLst>
          </p:cNvPr>
          <p:cNvSpPr>
            <a:spLocks noGrp="1"/>
          </p:cNvSpPr>
          <p:nvPr>
            <p:ph type="title"/>
          </p:nvPr>
        </p:nvSpPr>
        <p:spPr/>
        <p:txBody>
          <a:bodyPr/>
          <a:lstStyle/>
          <a:p>
            <a:r>
              <a:rPr lang="en-GB" dirty="0">
                <a:solidFill>
                  <a:srgbClr val="FFFF00"/>
                </a:solidFill>
                <a:latin typeface="Century Gothic" panose="020B0502020202020204" pitchFamily="34" charset="0"/>
              </a:rPr>
              <a:t>One people under God</a:t>
            </a:r>
          </a:p>
        </p:txBody>
      </p:sp>
      <p:sp>
        <p:nvSpPr>
          <p:cNvPr id="6" name="Content Placeholder 5"/>
          <p:cNvSpPr>
            <a:spLocks noGrp="1"/>
          </p:cNvSpPr>
          <p:nvPr>
            <p:ph idx="1"/>
          </p:nvPr>
        </p:nvSpPr>
        <p:spPr/>
        <p:txBody>
          <a:bodyPr/>
          <a:lstStyle/>
          <a:p>
            <a:pPr>
              <a:buNone/>
            </a:pPr>
            <a:r>
              <a:rPr lang="en-US" sz="2600" dirty="0">
                <a:latin typeface="Century Gothic" panose="020B0502020202020204" pitchFamily="34" charset="0"/>
              </a:rPr>
              <a:t>	“The government of the Israelites was a federation, held together by no political authority, but by the unity of race and faith, and founded, not on physical force, but on a voluntary covenant. The principle of self-government was carried out not only in each tribe, but in every group of at least 120 families; and there was neither privilege of rank, nor inequality before the law. Monarchy was so alien to the primitive spirit of the community that it was resisted by Samuel.”</a:t>
            </a:r>
            <a:br>
              <a:rPr lang="en-US" sz="2600" dirty="0">
                <a:latin typeface="Century Gothic" panose="020B0502020202020204" pitchFamily="34" charset="0"/>
              </a:rPr>
            </a:br>
            <a:r>
              <a:rPr lang="en-US" sz="2600" dirty="0">
                <a:latin typeface="Century Gothic" panose="020B0502020202020204" pitchFamily="34" charset="0"/>
              </a:rPr>
              <a:t>	</a:t>
            </a:r>
            <a:r>
              <a:rPr lang="en-US" sz="2400" i="1" dirty="0">
                <a:latin typeface="Century Gothic" panose="020B0502020202020204" pitchFamily="34" charset="0"/>
              </a:rPr>
              <a:t>The History of Freedom and Other Essays</a:t>
            </a:r>
            <a:br>
              <a:rPr lang="en-US" sz="2400" dirty="0">
                <a:latin typeface="Century Gothic" panose="020B0502020202020204" pitchFamily="34" charset="0"/>
              </a:rPr>
            </a:br>
            <a:r>
              <a:rPr lang="en-US" sz="2400" dirty="0">
                <a:latin typeface="Century Gothic" panose="020B0502020202020204" pitchFamily="34" charset="0"/>
              </a:rPr>
              <a:t>	by John Acton</a:t>
            </a:r>
            <a:endParaRPr lang="en-US" sz="2600" dirty="0">
              <a:latin typeface="Century Gothic" panose="020B0502020202020204" pitchFamily="34" charset="0"/>
            </a:endParaRPr>
          </a:p>
        </p:txBody>
      </p:sp>
    </p:spTree>
    <p:extLst>
      <p:ext uri="{BB962C8B-B14F-4D97-AF65-F5344CB8AC3E}">
        <p14:creationId xmlns:p14="http://schemas.microsoft.com/office/powerpoint/2010/main" val="76477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42817-0168-5549-98E0-7A98E5124F4B}"/>
              </a:ext>
            </a:extLst>
          </p:cNvPr>
          <p:cNvSpPr>
            <a:spLocks noGrp="1"/>
          </p:cNvSpPr>
          <p:nvPr>
            <p:ph type="title"/>
          </p:nvPr>
        </p:nvSpPr>
        <p:spPr>
          <a:xfrm>
            <a:off x="301625" y="-56803"/>
            <a:ext cx="8510588" cy="1325563"/>
          </a:xfrm>
        </p:spPr>
        <p:txBody>
          <a:bodyPr/>
          <a:lstStyle/>
          <a:p>
            <a:r>
              <a:rPr lang="en-GB" dirty="0">
                <a:solidFill>
                  <a:srgbClr val="FFFF00"/>
                </a:solidFill>
                <a:latin typeface="Century Gothic" panose="020B0502020202020204" pitchFamily="34" charset="0"/>
              </a:rPr>
              <a:t>Anarchy doesn’t work</a:t>
            </a:r>
          </a:p>
        </p:txBody>
      </p:sp>
      <p:sp>
        <p:nvSpPr>
          <p:cNvPr id="3" name="Text Placeholder 2">
            <a:extLst>
              <a:ext uri="{FF2B5EF4-FFF2-40B4-BE49-F238E27FC236}">
                <a16:creationId xmlns:a16="http://schemas.microsoft.com/office/drawing/2014/main" id="{703BA9BC-940A-CB45-984F-9C6A50863009}"/>
              </a:ext>
            </a:extLst>
          </p:cNvPr>
          <p:cNvSpPr>
            <a:spLocks noGrp="1"/>
          </p:cNvSpPr>
          <p:nvPr>
            <p:ph type="body" sz="half" idx="1"/>
          </p:nvPr>
        </p:nvSpPr>
        <p:spPr>
          <a:xfrm>
            <a:off x="457200" y="1125450"/>
            <a:ext cx="8229600" cy="5647966"/>
          </a:xfrm>
        </p:spPr>
        <p:txBody>
          <a:bodyPr>
            <a:normAutofit/>
          </a:bodyPr>
          <a:lstStyle/>
          <a:p>
            <a:r>
              <a:rPr lang="en-GB" sz="2800" dirty="0">
                <a:latin typeface="Century Gothic" panose="020B0502020202020204" pitchFamily="34" charset="0"/>
              </a:rPr>
              <a:t>Judges</a:t>
            </a:r>
          </a:p>
          <a:p>
            <a:pPr lvl="1"/>
            <a:r>
              <a:rPr lang="en-GB" sz="2000" dirty="0">
                <a:latin typeface="Century Gothic" panose="020B0502020202020204" pitchFamily="34" charset="0"/>
              </a:rPr>
              <a:t>Decline into disunity</a:t>
            </a:r>
          </a:p>
          <a:p>
            <a:pPr lvl="1"/>
            <a:r>
              <a:rPr lang="en-GB" sz="2000" dirty="0">
                <a:latin typeface="Century Gothic" panose="020B0502020202020204" pitchFamily="34" charset="0"/>
              </a:rPr>
              <a:t>Idol worship</a:t>
            </a:r>
          </a:p>
          <a:p>
            <a:pPr lvl="1"/>
            <a:r>
              <a:rPr lang="en-GB" sz="2000" dirty="0">
                <a:latin typeface="Century Gothic" panose="020B0502020202020204" pitchFamily="34" charset="0"/>
              </a:rPr>
              <a:t>Child sacrifice</a:t>
            </a:r>
          </a:p>
          <a:p>
            <a:pPr lvl="1"/>
            <a:r>
              <a:rPr lang="en-GB" sz="2000" dirty="0">
                <a:latin typeface="Century Gothic" panose="020B0502020202020204" pitchFamily="34" charset="0"/>
              </a:rPr>
              <a:t>Rape and murder of concubine of </a:t>
            </a:r>
            <a:r>
              <a:rPr lang="en-GB" sz="2000" dirty="0" err="1">
                <a:latin typeface="Century Gothic" panose="020B0502020202020204" pitchFamily="34" charset="0"/>
              </a:rPr>
              <a:t>Giva</a:t>
            </a:r>
            <a:endParaRPr lang="en-GB" sz="2000" dirty="0">
              <a:latin typeface="Century Gothic" panose="020B0502020202020204" pitchFamily="34" charset="0"/>
            </a:endParaRPr>
          </a:p>
          <a:p>
            <a:pPr lvl="1"/>
            <a:r>
              <a:rPr lang="en-GB" sz="2000" dirty="0">
                <a:latin typeface="Century Gothic" panose="020B0502020202020204" pitchFamily="34" charset="0"/>
              </a:rPr>
              <a:t>Almost destruction of the tribe of Benjamin</a:t>
            </a:r>
          </a:p>
          <a:p>
            <a:r>
              <a:rPr lang="en-GB" sz="2400" dirty="0">
                <a:latin typeface="Century Gothic" panose="020B0502020202020204" pitchFamily="34" charset="0"/>
              </a:rPr>
              <a:t>“There was no king in Israel and every man does what is right in his own eyes”. Judges 17:6</a:t>
            </a:r>
          </a:p>
          <a:p>
            <a:r>
              <a:rPr lang="en-GB" sz="2400" dirty="0">
                <a:latin typeface="Century Gothic" panose="020B0502020202020204" pitchFamily="34" charset="0"/>
              </a:rPr>
              <a:t>Without a state nothing to prevent descent into depravity, corruption and civil war</a:t>
            </a:r>
          </a:p>
          <a:p>
            <a:r>
              <a:rPr lang="en-GB" sz="2400" dirty="0">
                <a:latin typeface="Century Gothic" panose="020B0502020202020204" pitchFamily="34" charset="0"/>
              </a:rPr>
              <a:t>They need a king</a:t>
            </a:r>
          </a:p>
        </p:txBody>
      </p:sp>
    </p:spTree>
    <p:extLst>
      <p:ext uri="{BB962C8B-B14F-4D97-AF65-F5344CB8AC3E}">
        <p14:creationId xmlns:p14="http://schemas.microsoft.com/office/powerpoint/2010/main" val="74691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US" sz="4000" dirty="0">
                <a:solidFill>
                  <a:srgbClr val="FFFF00"/>
                </a:solidFill>
                <a:latin typeface="Century Gothic" panose="020B0502020202020204" pitchFamily="34" charset="0"/>
              </a:rPr>
              <a:t>The people demand a king</a:t>
            </a:r>
          </a:p>
        </p:txBody>
      </p:sp>
      <p:sp>
        <p:nvSpPr>
          <p:cNvPr id="133123" name="Rectangle 3"/>
          <p:cNvSpPr>
            <a:spLocks noGrp="1" noChangeArrowheads="1"/>
          </p:cNvSpPr>
          <p:nvPr>
            <p:ph type="body" idx="1"/>
          </p:nvPr>
        </p:nvSpPr>
        <p:spPr/>
        <p:txBody>
          <a:bodyPr/>
          <a:lstStyle/>
          <a:p>
            <a:r>
              <a:rPr lang="en-US" sz="2600" dirty="0">
                <a:latin typeface="Century Gothic" panose="020B0502020202020204" pitchFamily="34" charset="0"/>
              </a:rPr>
              <a:t>People said to Samuel: </a:t>
            </a:r>
            <a:r>
              <a:rPr lang="en-US" sz="2600" dirty="0">
                <a:latin typeface="Century Gothic" panose="020B0502020202020204" pitchFamily="34" charset="0"/>
                <a:cs typeface="Baskerville"/>
              </a:rPr>
              <a:t>“We want a king over us. Then we will be like all the other nations, with a king to lead us and to go out before us and fight our battles.”</a:t>
            </a:r>
          </a:p>
          <a:p>
            <a:r>
              <a:rPr lang="en-US" sz="2600" dirty="0">
                <a:latin typeface="Century Gothic" panose="020B0502020202020204" pitchFamily="34" charset="0"/>
              </a:rPr>
              <a:t>God replied to Samuel: </a:t>
            </a:r>
            <a:r>
              <a:rPr lang="en-US" sz="2600" dirty="0">
                <a:latin typeface="Century Gothic" panose="020B0502020202020204" pitchFamily="34" charset="0"/>
                <a:cs typeface="Baskerville"/>
              </a:rPr>
              <a:t>“Listen to all that the people are saying to you; it is not you they have rejected, but they have rejected me as their king.” </a:t>
            </a:r>
            <a:r>
              <a:rPr lang="en-US" dirty="0">
                <a:latin typeface="Century Gothic" panose="020B0502020202020204" pitchFamily="34" charset="0"/>
              </a:rPr>
              <a:t>												</a:t>
            </a:r>
            <a:r>
              <a:rPr lang="en-US" sz="2400" dirty="0">
                <a:latin typeface="Century Gothic" panose="020B0502020202020204" pitchFamily="34" charset="0"/>
              </a:rPr>
              <a:t>Samuel 8</a:t>
            </a:r>
          </a:p>
        </p:txBody>
      </p:sp>
    </p:spTree>
    <p:extLst>
      <p:ext uri="{BB962C8B-B14F-4D97-AF65-F5344CB8AC3E}">
        <p14:creationId xmlns:p14="http://schemas.microsoft.com/office/powerpoint/2010/main" val="244890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2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sz="4000" dirty="0">
                <a:solidFill>
                  <a:srgbClr val="FFFF00"/>
                </a:solidFill>
                <a:latin typeface="Century Gothic" panose="020B0502020202020204" pitchFamily="34" charset="0"/>
              </a:rPr>
              <a:t>What will the king do?</a:t>
            </a:r>
          </a:p>
        </p:txBody>
      </p:sp>
      <p:sp>
        <p:nvSpPr>
          <p:cNvPr id="136195" name="Rectangle 3"/>
          <p:cNvSpPr>
            <a:spLocks noGrp="1" noChangeArrowheads="1"/>
          </p:cNvSpPr>
          <p:nvPr>
            <p:ph type="body" idx="1"/>
          </p:nvPr>
        </p:nvSpPr>
        <p:spPr/>
        <p:txBody>
          <a:bodyPr/>
          <a:lstStyle/>
          <a:p>
            <a:r>
              <a:rPr lang="en-US" dirty="0">
                <a:latin typeface="Century Gothic" panose="020B0502020202020204" pitchFamily="34" charset="0"/>
              </a:rPr>
              <a:t>God warned the people that a king would:</a:t>
            </a:r>
          </a:p>
          <a:p>
            <a:pPr lvl="1"/>
            <a:r>
              <a:rPr lang="en-US" dirty="0">
                <a:latin typeface="Century Gothic" panose="020B0502020202020204" pitchFamily="34" charset="0"/>
              </a:rPr>
              <a:t>Conscript their sons as soldiers</a:t>
            </a:r>
          </a:p>
          <a:p>
            <a:pPr lvl="1"/>
            <a:r>
              <a:rPr lang="en-US" dirty="0">
                <a:latin typeface="Century Gothic" panose="020B0502020202020204" pitchFamily="34" charset="0"/>
              </a:rPr>
              <a:t>Turn their daughters into servants</a:t>
            </a:r>
          </a:p>
          <a:p>
            <a:pPr lvl="1"/>
            <a:r>
              <a:rPr lang="en-US" dirty="0">
                <a:latin typeface="Century Gothic" panose="020B0502020202020204" pitchFamily="34" charset="0"/>
              </a:rPr>
              <a:t>Take best fields and vineyards</a:t>
            </a:r>
          </a:p>
          <a:p>
            <a:pPr lvl="1"/>
            <a:r>
              <a:rPr lang="en-US" dirty="0">
                <a:latin typeface="Century Gothic" panose="020B0502020202020204" pitchFamily="34" charset="0"/>
              </a:rPr>
              <a:t>Take one tenth of harvest</a:t>
            </a:r>
          </a:p>
          <a:p>
            <a:pPr lvl="1"/>
            <a:r>
              <a:rPr lang="en-US" dirty="0">
                <a:latin typeface="Century Gothic" panose="020B0502020202020204" pitchFamily="34" charset="0"/>
              </a:rPr>
              <a:t>Take one tenth of flocks</a:t>
            </a:r>
          </a:p>
          <a:p>
            <a:pPr lvl="1"/>
            <a:r>
              <a:rPr lang="en-US" sz="3200" dirty="0">
                <a:latin typeface="Century Gothic" panose="020B0502020202020204" pitchFamily="34" charset="0"/>
                <a:cs typeface="Baskerville"/>
              </a:rPr>
              <a:t>“You shall be his slaves” </a:t>
            </a:r>
          </a:p>
        </p:txBody>
      </p:sp>
    </p:spTree>
    <p:extLst>
      <p:ext uri="{BB962C8B-B14F-4D97-AF65-F5344CB8AC3E}">
        <p14:creationId xmlns:p14="http://schemas.microsoft.com/office/powerpoint/2010/main" val="268992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0692A-CA15-7446-8962-22425ABF0FFB}"/>
              </a:ext>
            </a:extLst>
          </p:cNvPr>
          <p:cNvSpPr>
            <a:spLocks noGrp="1"/>
          </p:cNvSpPr>
          <p:nvPr>
            <p:ph type="title"/>
          </p:nvPr>
        </p:nvSpPr>
        <p:spPr>
          <a:xfrm>
            <a:off x="301625" y="-137319"/>
            <a:ext cx="8510588" cy="1325563"/>
          </a:xfrm>
        </p:spPr>
        <p:txBody>
          <a:bodyPr/>
          <a:lstStyle/>
          <a:p>
            <a:r>
              <a:rPr lang="en-GB" sz="4200" dirty="0">
                <a:solidFill>
                  <a:srgbClr val="FFFF00"/>
                </a:solidFill>
                <a:latin typeface="Century Gothic" panose="020B0502020202020204" pitchFamily="34" charset="0"/>
              </a:rPr>
              <a:t>The role of the king</a:t>
            </a:r>
          </a:p>
        </p:txBody>
      </p:sp>
      <p:sp>
        <p:nvSpPr>
          <p:cNvPr id="3" name="Text Placeholder 2">
            <a:extLst>
              <a:ext uri="{FF2B5EF4-FFF2-40B4-BE49-F238E27FC236}">
                <a16:creationId xmlns:a16="http://schemas.microsoft.com/office/drawing/2014/main" id="{7FDD96B5-F85F-C646-AC12-18ED4BD361F8}"/>
              </a:ext>
            </a:extLst>
          </p:cNvPr>
          <p:cNvSpPr>
            <a:spLocks noGrp="1"/>
          </p:cNvSpPr>
          <p:nvPr>
            <p:ph type="body" sz="half" idx="1"/>
          </p:nvPr>
        </p:nvSpPr>
        <p:spPr>
          <a:xfrm>
            <a:off x="301625" y="1310481"/>
            <a:ext cx="4194175" cy="4422775"/>
          </a:xfrm>
        </p:spPr>
        <p:txBody>
          <a:bodyPr/>
          <a:lstStyle/>
          <a:p>
            <a:r>
              <a:rPr lang="en-GB" sz="2400" dirty="0">
                <a:latin typeface="Century Gothic" panose="020B0502020202020204" pitchFamily="34" charset="0"/>
              </a:rPr>
              <a:t>Defend the country</a:t>
            </a:r>
          </a:p>
          <a:p>
            <a:r>
              <a:rPr lang="en-GB" sz="2400" dirty="0">
                <a:latin typeface="Century Gothic" panose="020B0502020202020204" pitchFamily="34" charset="0"/>
              </a:rPr>
              <a:t>Uphold justice</a:t>
            </a:r>
          </a:p>
          <a:p>
            <a:r>
              <a:rPr lang="en-GB" sz="2400" dirty="0">
                <a:latin typeface="Century Gothic" panose="020B0502020202020204" pitchFamily="34" charset="0"/>
              </a:rPr>
              <a:t>Limitations - did not have the power to legislate</a:t>
            </a:r>
          </a:p>
          <a:p>
            <a:r>
              <a:rPr lang="en-GB" sz="2400" dirty="0">
                <a:latin typeface="Century Gothic" panose="020B0502020202020204" pitchFamily="34" charset="0"/>
              </a:rPr>
              <a:t>Secular – not high priests</a:t>
            </a:r>
          </a:p>
          <a:p>
            <a:r>
              <a:rPr lang="en-GB" sz="2400" dirty="0">
                <a:latin typeface="Century Gothic" panose="020B0502020202020204" pitchFamily="34" charset="0"/>
              </a:rPr>
              <a:t>Transformation – servant leadership. </a:t>
            </a:r>
          </a:p>
          <a:p>
            <a:r>
              <a:rPr lang="en-GB" sz="2400" dirty="0">
                <a:latin typeface="Century Gothic" panose="020B0502020202020204" pitchFamily="34" charset="0"/>
              </a:rPr>
              <a:t>Must not build a war machine</a:t>
            </a:r>
          </a:p>
          <a:p>
            <a:r>
              <a:rPr lang="en-GB" sz="2400" dirty="0">
                <a:latin typeface="Century Gothic" panose="020B0502020202020204" pitchFamily="34" charset="0"/>
              </a:rPr>
              <a:t>Must not have a harem</a:t>
            </a:r>
          </a:p>
          <a:p>
            <a:r>
              <a:rPr lang="en-GB" sz="2400" dirty="0">
                <a:latin typeface="Century Gothic" panose="020B0502020202020204" pitchFamily="34" charset="0"/>
              </a:rPr>
              <a:t>Must not accumulate gold</a:t>
            </a:r>
          </a:p>
        </p:txBody>
      </p:sp>
      <p:sp>
        <p:nvSpPr>
          <p:cNvPr id="4" name="Content Placeholder 3">
            <a:extLst>
              <a:ext uri="{FF2B5EF4-FFF2-40B4-BE49-F238E27FC236}">
                <a16:creationId xmlns:a16="http://schemas.microsoft.com/office/drawing/2014/main" id="{252EF877-C8F6-2647-80BE-40A44AF7BAAD}"/>
              </a:ext>
            </a:extLst>
          </p:cNvPr>
          <p:cNvSpPr>
            <a:spLocks noGrp="1"/>
          </p:cNvSpPr>
          <p:nvPr>
            <p:ph sz="half" idx="2"/>
          </p:nvPr>
        </p:nvSpPr>
        <p:spPr>
          <a:xfrm>
            <a:off x="4648200" y="1310481"/>
            <a:ext cx="4194175" cy="4422775"/>
          </a:xfrm>
        </p:spPr>
        <p:txBody>
          <a:bodyPr/>
          <a:lstStyle/>
          <a:p>
            <a:r>
              <a:rPr lang="en-GB" sz="2400" dirty="0">
                <a:latin typeface="Century Gothic" panose="020B0502020202020204" pitchFamily="34" charset="0"/>
              </a:rPr>
              <a:t>Must make a copy of the Torah and study it every day following the rules</a:t>
            </a:r>
          </a:p>
          <a:p>
            <a:r>
              <a:rPr lang="en-GB" sz="2400" dirty="0">
                <a:latin typeface="Century Gothic" panose="020B0502020202020204" pitchFamily="34" charset="0"/>
              </a:rPr>
              <a:t>He must not become arrogant</a:t>
            </a:r>
          </a:p>
          <a:p>
            <a:r>
              <a:rPr lang="en-GB" sz="2400" dirty="0">
                <a:latin typeface="Century Gothic" panose="020B0502020202020204" pitchFamily="34" charset="0"/>
              </a:rPr>
              <a:t>He must not change the rules to suit himself or make new ones</a:t>
            </a:r>
          </a:p>
        </p:txBody>
      </p:sp>
    </p:spTree>
    <p:extLst>
      <p:ext uri="{BB962C8B-B14F-4D97-AF65-F5344CB8AC3E}">
        <p14:creationId xmlns:p14="http://schemas.microsoft.com/office/powerpoint/2010/main" val="3979338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Later . . .</a:t>
            </a:r>
          </a:p>
        </p:txBody>
      </p:sp>
      <p:sp>
        <p:nvSpPr>
          <p:cNvPr id="4" name="Content Placeholder 3"/>
          <p:cNvSpPr>
            <a:spLocks noGrp="1"/>
          </p:cNvSpPr>
          <p:nvPr>
            <p:ph sz="half" idx="1"/>
          </p:nvPr>
        </p:nvSpPr>
        <p:spPr/>
        <p:txBody>
          <a:bodyPr/>
          <a:lstStyle/>
          <a:p>
            <a:r>
              <a:rPr lang="en-GB" dirty="0">
                <a:latin typeface="Century Gothic" charset="0"/>
                <a:ea typeface="Century Gothic" charset="0"/>
                <a:cs typeface="Century Gothic" charset="0"/>
              </a:rPr>
              <a:t>King</a:t>
            </a:r>
          </a:p>
          <a:p>
            <a:pPr lvl="1"/>
            <a:r>
              <a:rPr lang="en-GB" dirty="0">
                <a:latin typeface="Century Gothic" charset="0"/>
                <a:ea typeface="Century Gothic" charset="0"/>
                <a:cs typeface="Century Gothic" charset="0"/>
              </a:rPr>
              <a:t>Saul</a:t>
            </a:r>
          </a:p>
          <a:p>
            <a:pPr lvl="1"/>
            <a:r>
              <a:rPr lang="en-GB" dirty="0">
                <a:latin typeface="Century Gothic" charset="0"/>
                <a:ea typeface="Century Gothic" charset="0"/>
                <a:cs typeface="Century Gothic" charset="0"/>
              </a:rPr>
              <a:t>David</a:t>
            </a:r>
          </a:p>
          <a:p>
            <a:pPr lvl="1"/>
            <a:r>
              <a:rPr lang="en-GB" dirty="0">
                <a:latin typeface="Century Gothic" charset="0"/>
                <a:ea typeface="Century Gothic" charset="0"/>
                <a:cs typeface="Century Gothic" charset="0"/>
              </a:rPr>
              <a:t>Solomon</a:t>
            </a:r>
          </a:p>
          <a:p>
            <a:r>
              <a:rPr lang="en-GB" dirty="0">
                <a:latin typeface="Century Gothic" charset="0"/>
                <a:ea typeface="Century Gothic" charset="0"/>
                <a:cs typeface="Century Gothic" charset="0"/>
              </a:rPr>
              <a:t>Large territory</a:t>
            </a:r>
          </a:p>
          <a:p>
            <a:endParaRPr lang="en-GB" dirty="0">
              <a:latin typeface="Century Gothic" charset="0"/>
              <a:ea typeface="Century Gothic" charset="0"/>
              <a:cs typeface="Century Gothic" charset="0"/>
            </a:endParaRP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367399"/>
            <a:ext cx="4194175" cy="3040776"/>
          </a:xfrm>
        </p:spPr>
      </p:pic>
      <p:sp>
        <p:nvSpPr>
          <p:cNvPr id="7" name="TextBox 6"/>
          <p:cNvSpPr txBox="1"/>
          <p:nvPr/>
        </p:nvSpPr>
        <p:spPr>
          <a:xfrm>
            <a:off x="5292080" y="5733256"/>
            <a:ext cx="2885726"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Solomon’s Temple</a:t>
            </a:r>
          </a:p>
        </p:txBody>
      </p:sp>
    </p:spTree>
    <p:extLst>
      <p:ext uri="{BB962C8B-B14F-4D97-AF65-F5344CB8AC3E}">
        <p14:creationId xmlns:p14="http://schemas.microsoft.com/office/powerpoint/2010/main" val="1719687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44624"/>
            <a:ext cx="8510588" cy="1325563"/>
          </a:xfrm>
        </p:spPr>
        <p:txBody>
          <a:bodyPr/>
          <a:lstStyle/>
          <a:p>
            <a:r>
              <a:rPr lang="en-GB" dirty="0">
                <a:solidFill>
                  <a:srgbClr val="FFFF00"/>
                </a:solidFill>
                <a:latin typeface="Century Gothic" charset="0"/>
                <a:ea typeface="Century Gothic" charset="0"/>
                <a:cs typeface="Century Gothic" charset="0"/>
              </a:rPr>
              <a:t>Later . . .</a:t>
            </a:r>
          </a:p>
        </p:txBody>
      </p:sp>
      <p:sp>
        <p:nvSpPr>
          <p:cNvPr id="4" name="Content Placeholder 3"/>
          <p:cNvSpPr>
            <a:spLocks noGrp="1"/>
          </p:cNvSpPr>
          <p:nvPr>
            <p:ph sz="half" idx="1"/>
          </p:nvPr>
        </p:nvSpPr>
        <p:spPr/>
        <p:txBody>
          <a:bodyPr/>
          <a:lstStyle/>
          <a:p>
            <a:r>
              <a:rPr lang="en-GB" dirty="0">
                <a:latin typeface="Century Gothic" charset="0"/>
                <a:ea typeface="Century Gothic" charset="0"/>
                <a:cs typeface="Century Gothic" charset="0"/>
              </a:rPr>
              <a:t>King</a:t>
            </a:r>
          </a:p>
          <a:p>
            <a:pPr lvl="1"/>
            <a:r>
              <a:rPr lang="en-GB" dirty="0">
                <a:latin typeface="Century Gothic" charset="0"/>
                <a:ea typeface="Century Gothic" charset="0"/>
                <a:cs typeface="Century Gothic" charset="0"/>
              </a:rPr>
              <a:t>David</a:t>
            </a:r>
          </a:p>
          <a:p>
            <a:pPr lvl="1"/>
            <a:r>
              <a:rPr lang="en-GB" dirty="0">
                <a:latin typeface="Century Gothic" charset="0"/>
                <a:ea typeface="Century Gothic" charset="0"/>
                <a:cs typeface="Century Gothic" charset="0"/>
              </a:rPr>
              <a:t>Solomon</a:t>
            </a:r>
          </a:p>
          <a:p>
            <a:r>
              <a:rPr lang="en-GB" dirty="0">
                <a:latin typeface="Century Gothic" charset="0"/>
                <a:ea typeface="Century Gothic" charset="0"/>
                <a:cs typeface="Century Gothic" charset="0"/>
              </a:rPr>
              <a:t>Large territory</a:t>
            </a:r>
          </a:p>
          <a:p>
            <a:r>
              <a:rPr lang="en-GB" dirty="0">
                <a:latin typeface="Century Gothic" charset="0"/>
                <a:ea typeface="Century Gothic" charset="0"/>
                <a:cs typeface="Century Gothic" charset="0"/>
              </a:rPr>
              <a:t>Kingdom divided</a:t>
            </a:r>
          </a:p>
          <a:p>
            <a:pPr lvl="1"/>
            <a:r>
              <a:rPr lang="en-GB" dirty="0">
                <a:latin typeface="Century Gothic" charset="0"/>
                <a:ea typeface="Century Gothic" charset="0"/>
                <a:cs typeface="Century Gothic" charset="0"/>
              </a:rPr>
              <a:t>Much weaker</a:t>
            </a:r>
          </a:p>
          <a:p>
            <a:endParaRPr lang="en-GB" dirty="0">
              <a:latin typeface="Century Gothic" charset="0"/>
              <a:ea typeface="Century Gothic" charset="0"/>
              <a:cs typeface="Century Gothic" charset="0"/>
            </a:endParaRPr>
          </a:p>
        </p:txBody>
      </p:sp>
      <p:sp>
        <p:nvSpPr>
          <p:cNvPr id="7" name="TextBox 6"/>
          <p:cNvSpPr txBox="1"/>
          <p:nvPr/>
        </p:nvSpPr>
        <p:spPr>
          <a:xfrm>
            <a:off x="5095076" y="6351711"/>
            <a:ext cx="2645276"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Solomon’s Kingdom</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32040" y="1143952"/>
            <a:ext cx="3024336" cy="5207759"/>
          </a:xfrm>
        </p:spPr>
      </p:pic>
    </p:spTree>
    <p:extLst>
      <p:ext uri="{BB962C8B-B14F-4D97-AF65-F5344CB8AC3E}">
        <p14:creationId xmlns:p14="http://schemas.microsoft.com/office/powerpoint/2010/main" val="195768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79417-2F3D-4E44-934C-4FF3009C689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21ED221-D66E-F344-8191-9E9B653F5874}"/>
              </a:ext>
            </a:extLst>
          </p:cNvPr>
          <p:cNvSpPr>
            <a:spLocks noGrp="1"/>
          </p:cNvSpPr>
          <p:nvPr>
            <p:ph idx="1"/>
          </p:nvPr>
        </p:nvSpPr>
        <p:spPr/>
        <p:txBody>
          <a:bodyPr/>
          <a:lstStyle/>
          <a:p>
            <a:r>
              <a:rPr lang="en-GB" sz="2800" dirty="0">
                <a:latin typeface="Century Gothic" panose="020B0502020202020204" pitchFamily="34" charset="0"/>
              </a:rPr>
              <a:t>To understand the life and teaching of Jesus we need to understand who he was and the reality of the world in which he carried out his mission. </a:t>
            </a:r>
          </a:p>
          <a:p>
            <a:r>
              <a:rPr lang="en-GB" sz="2800" dirty="0">
                <a:latin typeface="Century Gothic" panose="020B0502020202020204" pitchFamily="34" charset="0"/>
              </a:rPr>
              <a:t>He was a Jew</a:t>
            </a:r>
          </a:p>
          <a:p>
            <a:r>
              <a:rPr lang="en-GB" sz="2800" dirty="0">
                <a:latin typeface="Century Gothic" panose="020B0502020202020204" pitchFamily="34" charset="0"/>
              </a:rPr>
              <a:t>Israel was occupied by the Romans</a:t>
            </a:r>
          </a:p>
        </p:txBody>
      </p:sp>
    </p:spTree>
    <p:extLst>
      <p:ext uri="{BB962C8B-B14F-4D97-AF65-F5344CB8AC3E}">
        <p14:creationId xmlns:p14="http://schemas.microsoft.com/office/powerpoint/2010/main" val="169523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4624"/>
            <a:ext cx="8229600" cy="1143000"/>
          </a:xfrm>
        </p:spPr>
        <p:txBody>
          <a:bodyPr/>
          <a:lstStyle/>
          <a:p>
            <a:r>
              <a:rPr lang="en-US" dirty="0">
                <a:solidFill>
                  <a:srgbClr val="FFFF00"/>
                </a:solidFill>
                <a:latin typeface="Century Gothic" panose="020B0502020202020204" pitchFamily="34" charset="0"/>
                <a:cs typeface="Arial Rounded MT Bold"/>
              </a:rPr>
              <a:t>Assyrian empire</a:t>
            </a:r>
          </a:p>
        </p:txBody>
      </p:sp>
      <p:pic>
        <p:nvPicPr>
          <p:cNvPr id="6" name="Picture 5">
            <a:extLst>
              <a:ext uri="{FF2B5EF4-FFF2-40B4-BE49-F238E27FC236}">
                <a16:creationId xmlns:a16="http://schemas.microsoft.com/office/drawing/2014/main" id="{96C9ADB4-D8E1-9E41-AB4D-307D3629BA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113473"/>
            <a:ext cx="7056784" cy="5277247"/>
          </a:xfrm>
          <a:prstGeom prst="rect">
            <a:avLst/>
          </a:prstGeom>
        </p:spPr>
      </p:pic>
    </p:spTree>
    <p:extLst>
      <p:ext uri="{BB962C8B-B14F-4D97-AF65-F5344CB8AC3E}">
        <p14:creationId xmlns:p14="http://schemas.microsoft.com/office/powerpoint/2010/main" val="3481947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Disaster </a:t>
            </a:r>
          </a:p>
        </p:txBody>
      </p:sp>
      <p:sp>
        <p:nvSpPr>
          <p:cNvPr id="3" name="Content Placeholder 2"/>
          <p:cNvSpPr>
            <a:spLocks noGrp="1"/>
          </p:cNvSpPr>
          <p:nvPr>
            <p:ph sz="half" idx="1"/>
          </p:nvPr>
        </p:nvSpPr>
        <p:spPr/>
        <p:txBody>
          <a:bodyPr/>
          <a:lstStyle/>
          <a:p>
            <a:r>
              <a:rPr lang="en-GB" dirty="0">
                <a:latin typeface="Century Gothic" charset="0"/>
                <a:ea typeface="Century Gothic" charset="0"/>
                <a:cs typeface="Century Gothic" charset="0"/>
              </a:rPr>
              <a:t>10 tribes in the north forcibly deported</a:t>
            </a:r>
          </a:p>
          <a:p>
            <a:pPr lvl="1"/>
            <a:r>
              <a:rPr lang="en-GB" dirty="0">
                <a:latin typeface="Century Gothic" charset="0"/>
                <a:ea typeface="Century Gothic" charset="0"/>
                <a:cs typeface="Century Gothic" charset="0"/>
              </a:rPr>
              <a:t>What to do?</a:t>
            </a:r>
          </a:p>
          <a:p>
            <a:pPr lvl="2"/>
            <a:r>
              <a:rPr lang="en-GB" dirty="0">
                <a:latin typeface="Century Gothic" charset="0"/>
                <a:ea typeface="Century Gothic" charset="0"/>
                <a:cs typeface="Century Gothic" charset="0"/>
              </a:rPr>
              <a:t>Assimilated </a:t>
            </a:r>
          </a:p>
          <a:p>
            <a:pPr lvl="2"/>
            <a:r>
              <a:rPr lang="en-GB" dirty="0">
                <a:latin typeface="Century Gothic" charset="0"/>
                <a:ea typeface="Century Gothic" charset="0"/>
                <a:cs typeface="Century Gothic" charset="0"/>
              </a:rPr>
              <a:t>Lost tribes of Israel</a:t>
            </a:r>
          </a:p>
          <a:p>
            <a:pPr lvl="1"/>
            <a:r>
              <a:rPr lang="en-GB" dirty="0">
                <a:latin typeface="Century Gothic" charset="0"/>
                <a:ea typeface="Century Gothic" charset="0"/>
                <a:cs typeface="Century Gothic" charset="0"/>
              </a:rPr>
              <a:t>Other peoples settled in the land</a:t>
            </a:r>
          </a:p>
          <a:p>
            <a:pPr lvl="2"/>
            <a:r>
              <a:rPr lang="en-GB" dirty="0">
                <a:latin typeface="Century Gothic" charset="0"/>
                <a:ea typeface="Century Gothic" charset="0"/>
                <a:cs typeface="Century Gothic" charset="0"/>
              </a:rPr>
              <a:t>Samaritans</a:t>
            </a:r>
          </a:p>
          <a:p>
            <a:endParaRPr lang="en-GB" dirty="0">
              <a:latin typeface="Century Gothic" charset="0"/>
              <a:ea typeface="Century Gothic" charset="0"/>
              <a:cs typeface="Century Gothic" charset="0"/>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04048" y="1916832"/>
            <a:ext cx="3728089" cy="3698264"/>
          </a:xfrm>
        </p:spPr>
      </p:pic>
      <p:sp>
        <p:nvSpPr>
          <p:cNvPr id="7" name="TextBox 6"/>
          <p:cNvSpPr txBox="1"/>
          <p:nvPr/>
        </p:nvSpPr>
        <p:spPr>
          <a:xfrm>
            <a:off x="5004048" y="5877272"/>
            <a:ext cx="3725700"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Assyrian king </a:t>
            </a:r>
            <a:r>
              <a:rPr kumimoji="0" lang="en-US" sz="2000" b="0" i="0" u="none" strike="noStrike" kern="1200" cap="none" spc="0" normalizeH="0" baseline="0" noProof="0" dirty="0" err="1">
                <a:ln>
                  <a:noFill/>
                </a:ln>
                <a:solidFill>
                  <a:srgbClr val="FFFFFF"/>
                </a:solidFill>
                <a:effectLst/>
                <a:uLnTx/>
                <a:uFillTx/>
                <a:latin typeface="Century Gothic" charset="0"/>
                <a:ea typeface="Century Gothic" charset="0"/>
                <a:cs typeface="Century Gothic" charset="0"/>
              </a:rPr>
              <a:t>Tiglathpileser</a:t>
            </a: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 III </a:t>
            </a:r>
            <a:endParaRPr kumimoji="0" lang="en-GB"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894220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6632"/>
            <a:ext cx="8229600" cy="1143000"/>
          </a:xfrm>
        </p:spPr>
        <p:txBody>
          <a:bodyPr/>
          <a:lstStyle/>
          <a:p>
            <a:r>
              <a:rPr lang="en-US" dirty="0">
                <a:solidFill>
                  <a:srgbClr val="FFFF00"/>
                </a:solidFill>
                <a:latin typeface="Century Gothic" panose="020B0502020202020204" pitchFamily="34" charset="0"/>
                <a:cs typeface="Arial Rounded MT Bold"/>
              </a:rPr>
              <a:t>Babylonian empire</a:t>
            </a:r>
          </a:p>
        </p:txBody>
      </p:sp>
      <p:pic>
        <p:nvPicPr>
          <p:cNvPr id="5" name="Picture 1027" descr="babylemp"/>
          <p:cNvPicPr>
            <a:picLocks noChangeAspect="1" noChangeArrowheads="1"/>
          </p:cNvPicPr>
          <p:nvPr/>
        </p:nvPicPr>
        <p:blipFill>
          <a:blip r:embed="rId2"/>
          <a:srcRect/>
          <a:stretch>
            <a:fillRect/>
          </a:stretch>
        </p:blipFill>
        <p:spPr>
          <a:xfrm>
            <a:off x="1190749" y="1412776"/>
            <a:ext cx="6693619" cy="5021148"/>
          </a:xfrm>
          <a:prstGeom prst="rect">
            <a:avLst/>
          </a:prstGeom>
        </p:spPr>
      </p:pic>
    </p:spTree>
    <p:extLst>
      <p:ext uri="{BB962C8B-B14F-4D97-AF65-F5344CB8AC3E}">
        <p14:creationId xmlns:p14="http://schemas.microsoft.com/office/powerpoint/2010/main" val="3527979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Disaster </a:t>
            </a:r>
          </a:p>
        </p:txBody>
      </p:sp>
      <p:sp>
        <p:nvSpPr>
          <p:cNvPr id="3" name="Content Placeholder 2"/>
          <p:cNvSpPr>
            <a:spLocks noGrp="1"/>
          </p:cNvSpPr>
          <p:nvPr>
            <p:ph sz="half" idx="1"/>
          </p:nvPr>
        </p:nvSpPr>
        <p:spPr>
          <a:xfrm>
            <a:off x="301624" y="1484784"/>
            <a:ext cx="5494511" cy="4470375"/>
          </a:xfrm>
        </p:spPr>
        <p:txBody>
          <a:bodyPr/>
          <a:lstStyle/>
          <a:p>
            <a:r>
              <a:rPr lang="en-GB" sz="2600" dirty="0">
                <a:latin typeface="Century Gothic" charset="0"/>
                <a:ea typeface="Century Gothic" charset="0"/>
                <a:cs typeface="Century Gothic" charset="0"/>
              </a:rPr>
              <a:t>Temple in Jerusalem destroyed</a:t>
            </a:r>
          </a:p>
          <a:p>
            <a:r>
              <a:rPr lang="en-GB" sz="2600" dirty="0">
                <a:latin typeface="Century Gothic" charset="0"/>
                <a:ea typeface="Century Gothic" charset="0"/>
                <a:cs typeface="Century Gothic" charset="0"/>
              </a:rPr>
              <a:t>10,000 Jews taken into captivity in Babylon</a:t>
            </a:r>
          </a:p>
          <a:p>
            <a:r>
              <a:rPr lang="en-GB" sz="2600" dirty="0">
                <a:latin typeface="Century Gothic" charset="0"/>
                <a:ea typeface="Century Gothic" charset="0"/>
                <a:cs typeface="Century Gothic" charset="0"/>
              </a:rPr>
              <a:t>70 years</a:t>
            </a:r>
          </a:p>
          <a:p>
            <a:r>
              <a:rPr lang="en-GB" sz="2600" dirty="0">
                <a:latin typeface="Century Gothic" charset="0"/>
                <a:ea typeface="Century Gothic" charset="0"/>
                <a:cs typeface="Century Gothic" charset="0"/>
              </a:rPr>
              <a:t>What to do?</a:t>
            </a:r>
          </a:p>
          <a:p>
            <a:pPr lvl="1"/>
            <a:r>
              <a:rPr lang="en-GB" dirty="0">
                <a:latin typeface="Century Gothic" charset="0"/>
                <a:ea typeface="Century Gothic" charset="0"/>
                <a:cs typeface="Century Gothic" charset="0"/>
              </a:rPr>
              <a:t>Give up</a:t>
            </a:r>
          </a:p>
          <a:p>
            <a:pPr lvl="1"/>
            <a:r>
              <a:rPr lang="en-GB" dirty="0">
                <a:latin typeface="Century Gothic" charset="0"/>
                <a:ea typeface="Century Gothic" charset="0"/>
                <a:cs typeface="Century Gothic" charset="0"/>
              </a:rPr>
              <a:t>Assimilate</a:t>
            </a:r>
          </a:p>
          <a:p>
            <a:pPr lvl="1"/>
            <a:r>
              <a:rPr lang="en-GB" dirty="0">
                <a:latin typeface="Century Gothic" charset="0"/>
                <a:ea typeface="Century Gothic" charset="0"/>
                <a:cs typeface="Century Gothic" charset="0"/>
              </a:rPr>
              <a:t>Endure</a:t>
            </a:r>
          </a:p>
          <a:p>
            <a:pPr lvl="1"/>
            <a:r>
              <a:rPr lang="en-GB" dirty="0">
                <a:latin typeface="Century Gothic" charset="0"/>
                <a:ea typeface="Century Gothic" charset="0"/>
                <a:cs typeface="Century Gothic" charset="0"/>
              </a:rPr>
              <a:t>Reform</a:t>
            </a:r>
          </a:p>
          <a:p>
            <a:r>
              <a:rPr lang="en-GB" sz="2600" dirty="0">
                <a:latin typeface="Century Gothic" charset="0"/>
                <a:ea typeface="Century Gothic" charset="0"/>
                <a:cs typeface="Century Gothic" charset="0"/>
              </a:rPr>
              <a:t>Became centred on Torah study </a:t>
            </a:r>
          </a:p>
        </p:txBody>
      </p:sp>
      <p:sp>
        <p:nvSpPr>
          <p:cNvPr id="6" name="TextBox 5"/>
          <p:cNvSpPr txBox="1"/>
          <p:nvPr/>
        </p:nvSpPr>
        <p:spPr>
          <a:xfrm>
            <a:off x="6048559" y="5805264"/>
            <a:ext cx="2771913"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Nebuchadnezzar</a:t>
            </a:r>
            <a:endParaRPr kumimoji="0" lang="en-GB"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39075" y="1554162"/>
            <a:ext cx="2890749" cy="4251101"/>
          </a:xfrm>
        </p:spPr>
      </p:pic>
    </p:spTree>
    <p:extLst>
      <p:ext uri="{BB962C8B-B14F-4D97-AF65-F5344CB8AC3E}">
        <p14:creationId xmlns:p14="http://schemas.microsoft.com/office/powerpoint/2010/main" val="30484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dirty="0">
                <a:solidFill>
                  <a:srgbClr val="FFFF00"/>
                </a:solidFill>
                <a:latin typeface="Century Gothic" panose="020B0502020202020204" pitchFamily="34" charset="0"/>
                <a:cs typeface="Arial Rounded MT Bold"/>
              </a:rPr>
              <a:t>Persian empire</a:t>
            </a:r>
          </a:p>
        </p:txBody>
      </p:sp>
      <p:pic>
        <p:nvPicPr>
          <p:cNvPr id="3" name="Picture 1028" descr="persemp"/>
          <p:cNvPicPr>
            <a:picLocks noChangeAspect="1" noChangeArrowheads="1"/>
          </p:cNvPicPr>
          <p:nvPr/>
        </p:nvPicPr>
        <p:blipFill>
          <a:blip r:embed="rId2"/>
          <a:srcRect/>
          <a:stretch>
            <a:fillRect/>
          </a:stretch>
        </p:blipFill>
        <p:spPr>
          <a:xfrm>
            <a:off x="1193924" y="1412776"/>
            <a:ext cx="6906468" cy="5183706"/>
          </a:xfrm>
          <a:prstGeom prst="rect">
            <a:avLst/>
          </a:prstGeom>
        </p:spPr>
      </p:pic>
    </p:spTree>
    <p:extLst>
      <p:ext uri="{BB962C8B-B14F-4D97-AF65-F5344CB8AC3E}">
        <p14:creationId xmlns:p14="http://schemas.microsoft.com/office/powerpoint/2010/main" val="1753447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Edict of Cyrus</a:t>
            </a:r>
          </a:p>
        </p:txBody>
      </p:sp>
      <p:sp>
        <p:nvSpPr>
          <p:cNvPr id="6" name="Content Placeholder 5"/>
          <p:cNvSpPr>
            <a:spLocks noGrp="1"/>
          </p:cNvSpPr>
          <p:nvPr>
            <p:ph sz="half" idx="1"/>
          </p:nvPr>
        </p:nvSpPr>
        <p:spPr>
          <a:xfrm>
            <a:off x="301625" y="1412776"/>
            <a:ext cx="4194175" cy="3447693"/>
          </a:xfrm>
        </p:spPr>
        <p:txBody>
          <a:bodyPr/>
          <a:lstStyle/>
          <a:p>
            <a:r>
              <a:rPr lang="en-US" sz="2400" dirty="0">
                <a:latin typeface="Century Gothic" charset="0"/>
                <a:ea typeface="Century Gothic" charset="0"/>
                <a:cs typeface="Century Gothic" charset="0"/>
              </a:rPr>
              <a:t>“I announce that I will respect the traditions, customs and religions of the nations of my empire and never let any of my governors and subordinates look down on or insult them while I am alive.”</a:t>
            </a:r>
          </a:p>
          <a:p>
            <a:endParaRPr lang="en-US" sz="2400" dirty="0">
              <a:latin typeface="Century Gothic" charset="0"/>
              <a:ea typeface="Century Gothic" charset="0"/>
              <a:cs typeface="Century Gothic" charset="0"/>
            </a:endParaRPr>
          </a:p>
        </p:txBody>
      </p:sp>
      <p:pic>
        <p:nvPicPr>
          <p:cNvPr id="7" name="Content Placeholder 6" descr="Exp-obj_c-cylinder_l.jp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23101" b="23244"/>
          <a:stretch/>
        </p:blipFill>
        <p:spPr>
          <a:xfrm>
            <a:off x="4580836" y="1676400"/>
            <a:ext cx="3534836" cy="1896616"/>
          </a:xfrm>
          <a:prstGeom prst="rect">
            <a:avLst/>
          </a:prstGeom>
        </p:spPr>
      </p:pic>
      <p:sp>
        <p:nvSpPr>
          <p:cNvPr id="3" name="TextBox 2"/>
          <p:cNvSpPr txBox="1"/>
          <p:nvPr/>
        </p:nvSpPr>
        <p:spPr>
          <a:xfrm>
            <a:off x="670234" y="4686235"/>
            <a:ext cx="9417963" cy="156966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“Today, I announce that everyone is free to choose 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religion. People are free to live in all regions and take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up a job provided that they never violate other’s rights.”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endParaRPr>
          </a:p>
        </p:txBody>
      </p:sp>
      <p:sp>
        <p:nvSpPr>
          <p:cNvPr id="8" name="TextBox 7"/>
          <p:cNvSpPr txBox="1"/>
          <p:nvPr/>
        </p:nvSpPr>
        <p:spPr>
          <a:xfrm>
            <a:off x="5436096" y="3676962"/>
            <a:ext cx="1917513"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Cyrus cylinder</a:t>
            </a:r>
          </a:p>
        </p:txBody>
      </p:sp>
    </p:spTree>
    <p:extLst>
      <p:ext uri="{BB962C8B-B14F-4D97-AF65-F5344CB8AC3E}">
        <p14:creationId xmlns:p14="http://schemas.microsoft.com/office/powerpoint/2010/main" val="1880588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Returned and rebuilt</a:t>
            </a:r>
          </a:p>
        </p:txBody>
      </p:sp>
      <p:sp>
        <p:nvSpPr>
          <p:cNvPr id="3" name="Content Placeholder 2"/>
          <p:cNvSpPr>
            <a:spLocks noGrp="1"/>
          </p:cNvSpPr>
          <p:nvPr>
            <p:ph sz="half" idx="1"/>
          </p:nvPr>
        </p:nvSpPr>
        <p:spPr/>
        <p:txBody>
          <a:bodyPr/>
          <a:lstStyle/>
          <a:p>
            <a:r>
              <a:rPr lang="en-GB" dirty="0">
                <a:latin typeface="Century Gothic" charset="0"/>
                <a:ea typeface="Century Gothic" charset="0"/>
                <a:cs typeface="Century Gothic" charset="0"/>
              </a:rPr>
              <a:t>Reform</a:t>
            </a:r>
          </a:p>
          <a:p>
            <a:r>
              <a:rPr lang="en-GB" dirty="0">
                <a:latin typeface="Century Gothic" charset="0"/>
                <a:ea typeface="Century Gothic" charset="0"/>
                <a:cs typeface="Century Gothic" charset="0"/>
              </a:rPr>
              <a:t>Rebuild</a:t>
            </a:r>
          </a:p>
          <a:p>
            <a:endParaRPr lang="en-GB" dirty="0">
              <a:latin typeface="Century Gothic" charset="0"/>
              <a:ea typeface="Century Gothic" charset="0"/>
              <a:cs typeface="Century Gothic" charset="0"/>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180159"/>
            <a:ext cx="4194175" cy="3415256"/>
          </a:xfrm>
        </p:spPr>
      </p:pic>
      <p:sp>
        <p:nvSpPr>
          <p:cNvPr id="4" name="TextBox 3"/>
          <p:cNvSpPr txBox="1"/>
          <p:nvPr/>
        </p:nvSpPr>
        <p:spPr>
          <a:xfrm>
            <a:off x="5508104" y="6021288"/>
            <a:ext cx="2515432"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Second Temple</a:t>
            </a:r>
          </a:p>
        </p:txBody>
      </p:sp>
    </p:spTree>
    <p:extLst>
      <p:ext uri="{BB962C8B-B14F-4D97-AF65-F5344CB8AC3E}">
        <p14:creationId xmlns:p14="http://schemas.microsoft.com/office/powerpoint/2010/main" val="389628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sz="4000" dirty="0">
                <a:solidFill>
                  <a:srgbClr val="FFFF00"/>
                </a:solidFill>
                <a:latin typeface="Century Gothic" charset="0"/>
                <a:ea typeface="Century Gothic" charset="0"/>
                <a:cs typeface="Century Gothic" charset="0"/>
              </a:rPr>
              <a:t>Empire of Alexander the Great </a:t>
            </a:r>
            <a:r>
              <a:rPr lang="en-US" sz="3200" dirty="0">
                <a:solidFill>
                  <a:srgbClr val="FFFF00"/>
                </a:solidFill>
                <a:latin typeface="Century Gothic" charset="0"/>
                <a:ea typeface="Century Gothic" charset="0"/>
                <a:cs typeface="Century Gothic" charset="0"/>
              </a:rPr>
              <a:t>(356 </a:t>
            </a:r>
            <a:r>
              <a:rPr lang="en-GB" sz="3200" dirty="0">
                <a:solidFill>
                  <a:srgbClr val="FFFF00"/>
                </a:solidFill>
                <a:latin typeface="Century Gothic" charset="0"/>
                <a:ea typeface="Century Gothic" charset="0"/>
                <a:cs typeface="Century Gothic" charset="0"/>
              </a:rPr>
              <a:t>- 3</a:t>
            </a:r>
            <a:r>
              <a:rPr lang="en-US" sz="3200" dirty="0">
                <a:solidFill>
                  <a:srgbClr val="FFFF00"/>
                </a:solidFill>
                <a:latin typeface="Century Gothic" charset="0"/>
                <a:ea typeface="Century Gothic" charset="0"/>
                <a:cs typeface="Century Gothic" charset="0"/>
              </a:rPr>
              <a:t>23 BC)</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745" y="1700808"/>
            <a:ext cx="8542467" cy="4342421"/>
          </a:xfrm>
        </p:spPr>
      </p:pic>
      <p:sp>
        <p:nvSpPr>
          <p:cNvPr id="4" name="TextBox 3"/>
          <p:cNvSpPr txBox="1"/>
          <p:nvPr/>
        </p:nvSpPr>
        <p:spPr>
          <a:xfrm>
            <a:off x="1691680" y="6237312"/>
            <a:ext cx="5985934"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Spread of Greek culture = </a:t>
            </a:r>
            <a:r>
              <a:rPr kumimoji="0" lang="en-GB" sz="2400" b="0" i="0" u="none" strike="noStrike" kern="1200" cap="none" spc="0" normalizeH="0" baseline="0" noProof="0" dirty="0" err="1">
                <a:ln>
                  <a:noFill/>
                </a:ln>
                <a:solidFill>
                  <a:srgbClr val="FFFFFF"/>
                </a:solidFill>
                <a:effectLst/>
                <a:uLnTx/>
                <a:uFillTx/>
                <a:latin typeface="Century Gothic" charset="0"/>
                <a:ea typeface="Century Gothic" charset="0"/>
                <a:cs typeface="Century Gothic" charset="0"/>
              </a:rPr>
              <a:t>Hellenisation</a:t>
            </a:r>
            <a:endParaRPr kumimoji="0" lang="en-GB"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80375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87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Greek culture - myths</a:t>
            </a:r>
          </a:p>
        </p:txBody>
      </p:sp>
      <p:sp>
        <p:nvSpPr>
          <p:cNvPr id="3" name="Content Placeholder 2"/>
          <p:cNvSpPr>
            <a:spLocks noGrp="1"/>
          </p:cNvSpPr>
          <p:nvPr>
            <p:ph idx="1"/>
          </p:nvPr>
        </p:nvSpPr>
        <p:spPr>
          <a:xfrm>
            <a:off x="301625" y="1814537"/>
            <a:ext cx="8540750" cy="4422775"/>
          </a:xfrm>
        </p:spPr>
        <p:txBody>
          <a:bodyPr/>
          <a:lstStyle/>
          <a:p>
            <a:r>
              <a:rPr lang="en-GB" sz="2800" dirty="0">
                <a:latin typeface="Century Gothic" charset="0"/>
                <a:ea typeface="Century Gothic" charset="0"/>
                <a:cs typeface="Century Gothic" charset="0"/>
              </a:rPr>
              <a:t>Many gods living on Mount Olympus</a:t>
            </a:r>
          </a:p>
          <a:p>
            <a:pPr lvl="1"/>
            <a:r>
              <a:rPr lang="en-GB" sz="2400" dirty="0">
                <a:latin typeface="Century Gothic" charset="0"/>
                <a:ea typeface="Century Gothic" charset="0"/>
                <a:cs typeface="Century Gothic" charset="0"/>
              </a:rPr>
              <a:t>Zeus, Athena, Ares, Apollo, </a:t>
            </a:r>
            <a:r>
              <a:rPr lang="en-GB" sz="2400" dirty="0" err="1">
                <a:latin typeface="Century Gothic" charset="0"/>
                <a:ea typeface="Century Gothic" charset="0"/>
                <a:cs typeface="Century Gothic" charset="0"/>
              </a:rPr>
              <a:t>Chronos</a:t>
            </a:r>
            <a:r>
              <a:rPr lang="en-GB" sz="2400" dirty="0">
                <a:latin typeface="Century Gothic" charset="0"/>
                <a:ea typeface="Century Gothic" charset="0"/>
                <a:cs typeface="Century Gothic" charset="0"/>
              </a:rPr>
              <a:t>, Chaos</a:t>
            </a:r>
          </a:p>
          <a:p>
            <a:r>
              <a:rPr lang="en-GB" sz="2800" dirty="0">
                <a:latin typeface="Century Gothic" charset="0"/>
                <a:ea typeface="Century Gothic" charset="0"/>
                <a:cs typeface="Century Gothic" charset="0"/>
              </a:rPr>
              <a:t>Greek plays</a:t>
            </a:r>
          </a:p>
          <a:p>
            <a:pPr lvl="1"/>
            <a:r>
              <a:rPr lang="en-GB" sz="2400" i="1" dirty="0">
                <a:latin typeface="Century Gothic" charset="0"/>
                <a:ea typeface="Century Gothic" charset="0"/>
                <a:cs typeface="Century Gothic" charset="0"/>
              </a:rPr>
              <a:t>Oedipus Rex</a:t>
            </a:r>
            <a:r>
              <a:rPr lang="en-GB" sz="2400" dirty="0">
                <a:latin typeface="Century Gothic" charset="0"/>
                <a:ea typeface="Century Gothic" charset="0"/>
                <a:cs typeface="Century Gothic" charset="0"/>
              </a:rPr>
              <a:t> by </a:t>
            </a:r>
            <a:r>
              <a:rPr lang="en-US" sz="2400" kern="1200" dirty="0">
                <a:effectLst/>
                <a:latin typeface="Century Gothic" charset="0"/>
                <a:ea typeface="Century Gothic" charset="0"/>
                <a:cs typeface="Century Gothic" charset="0"/>
              </a:rPr>
              <a:t>Sophocles</a:t>
            </a:r>
          </a:p>
          <a:p>
            <a:r>
              <a:rPr lang="en-US" sz="2800" kern="1200" dirty="0">
                <a:effectLst/>
                <a:latin typeface="Century Gothic" charset="0"/>
                <a:ea typeface="Century Gothic" charset="0"/>
                <a:cs typeface="Century Gothic" charset="0"/>
              </a:rPr>
              <a:t>Greek epics</a:t>
            </a:r>
          </a:p>
          <a:p>
            <a:pPr lvl="1"/>
            <a:r>
              <a:rPr lang="en-US" sz="2400" i="1" kern="1200" dirty="0">
                <a:effectLst/>
                <a:latin typeface="Century Gothic" charset="0"/>
                <a:ea typeface="Century Gothic" charset="0"/>
                <a:cs typeface="Century Gothic" charset="0"/>
              </a:rPr>
              <a:t>Iliad</a:t>
            </a:r>
            <a:r>
              <a:rPr lang="en-US" sz="2400" kern="1200" dirty="0">
                <a:effectLst/>
                <a:latin typeface="Century Gothic" charset="0"/>
                <a:ea typeface="Century Gothic" charset="0"/>
                <a:cs typeface="Century Gothic" charset="0"/>
              </a:rPr>
              <a:t>, </a:t>
            </a:r>
            <a:r>
              <a:rPr lang="en-US" sz="2400" i="1" kern="1200" dirty="0">
                <a:effectLst/>
                <a:latin typeface="Century Gothic" charset="0"/>
                <a:ea typeface="Century Gothic" charset="0"/>
                <a:cs typeface="Century Gothic" charset="0"/>
              </a:rPr>
              <a:t>Odyssey</a:t>
            </a:r>
            <a:r>
              <a:rPr lang="en-US" sz="2400" kern="1200" dirty="0">
                <a:effectLst/>
                <a:latin typeface="Century Gothic" charset="0"/>
                <a:ea typeface="Century Gothic" charset="0"/>
                <a:cs typeface="Century Gothic" charset="0"/>
              </a:rPr>
              <a:t> by Homer</a:t>
            </a:r>
          </a:p>
          <a:p>
            <a:r>
              <a:rPr lang="en-US" sz="2800" kern="1200" dirty="0">
                <a:effectLst/>
                <a:latin typeface="Century Gothic" charset="0"/>
                <a:ea typeface="Century Gothic" charset="0"/>
                <a:cs typeface="Century Gothic" charset="0"/>
              </a:rPr>
              <a:t>Greek philosophy</a:t>
            </a:r>
          </a:p>
          <a:p>
            <a:pPr lvl="1"/>
            <a:r>
              <a:rPr lang="en-US" sz="2400" kern="1200" dirty="0">
                <a:effectLst/>
                <a:latin typeface="Century Gothic" charset="0"/>
                <a:ea typeface="Century Gothic" charset="0"/>
                <a:cs typeface="Century Gothic" charset="0"/>
              </a:rPr>
              <a:t>Socrates, Plato, Aristotle</a:t>
            </a:r>
          </a:p>
          <a:p>
            <a:r>
              <a:rPr lang="en-US" sz="2800" kern="1200" dirty="0">
                <a:effectLst/>
                <a:latin typeface="Century Gothic" charset="0"/>
                <a:ea typeface="Century Gothic" charset="0"/>
                <a:cs typeface="Century Gothic" charset="0"/>
              </a:rPr>
              <a:t>Greek science, technology</a:t>
            </a:r>
            <a:endParaRPr lang="en-GB" sz="2800" dirty="0">
              <a:latin typeface="Century Gothic" charset="0"/>
              <a:ea typeface="Century Gothic" charset="0"/>
              <a:cs typeface="Century Gothic" charset="0"/>
            </a:endParaRPr>
          </a:p>
        </p:txBody>
      </p:sp>
    </p:spTree>
    <p:extLst>
      <p:ext uri="{BB962C8B-B14F-4D97-AF65-F5344CB8AC3E}">
        <p14:creationId xmlns:p14="http://schemas.microsoft.com/office/powerpoint/2010/main" val="37741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301625" y="-99392"/>
            <a:ext cx="8510588" cy="1325563"/>
          </a:xfrm>
        </p:spPr>
        <p:txBody>
          <a:bodyPr/>
          <a:lstStyle/>
          <a:p>
            <a:r>
              <a:rPr lang="en-GB" dirty="0">
                <a:solidFill>
                  <a:srgbClr val="FFFF00"/>
                </a:solidFill>
                <a:latin typeface="Century Gothic" charset="0"/>
                <a:ea typeface="Century Gothic" charset="0"/>
                <a:cs typeface="Century Gothic" charset="0"/>
              </a:rPr>
              <a:t>Greek material culture</a:t>
            </a:r>
          </a:p>
        </p:txBody>
      </p:sp>
      <p:pic>
        <p:nvPicPr>
          <p:cNvPr id="9" name="Content Placeholder 8"/>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01625" y="1268760"/>
            <a:ext cx="3062469" cy="2135188"/>
          </a:xfrm>
        </p:spPr>
      </p:pic>
      <p:pic>
        <p:nvPicPr>
          <p:cNvPr id="10" name="Content Placeholder 9"/>
          <p:cNvPicPr>
            <a:picLocks noGrp="1" noChangeAspect="1"/>
          </p:cNvPicPr>
          <p:nvPr>
            <p:ph sz="quarter" idx="2"/>
          </p:nvPr>
        </p:nvPicPr>
        <p:blipFill>
          <a:blip r:embed="rId4">
            <a:extLst>
              <a:ext uri="{28A0092B-C50C-407E-A947-70E740481C1C}">
                <a14:useLocalDpi xmlns:a14="http://schemas.microsoft.com/office/drawing/2010/main" val="0"/>
              </a:ext>
            </a:extLst>
          </a:blip>
          <a:stretch>
            <a:fillRect/>
          </a:stretch>
        </p:blipFill>
        <p:spPr>
          <a:xfrm>
            <a:off x="4788024" y="1268760"/>
            <a:ext cx="4194175" cy="1777192"/>
          </a:xfrm>
        </p:spPr>
      </p:pic>
      <p:pic>
        <p:nvPicPr>
          <p:cNvPr id="12" name="Content Placeholder 11"/>
          <p:cNvPicPr>
            <a:picLocks noGrp="1" noChangeAspect="1"/>
          </p:cNvPicPr>
          <p:nvPr>
            <p:ph sz="quarter" idx="3"/>
          </p:nvPr>
        </p:nvPicPr>
        <p:blipFill>
          <a:blip r:embed="rId5">
            <a:extLst>
              <a:ext uri="{28A0092B-C50C-407E-A947-70E740481C1C}">
                <a14:useLocalDpi xmlns:a14="http://schemas.microsoft.com/office/drawing/2010/main" val="0"/>
              </a:ext>
            </a:extLst>
          </a:blip>
          <a:stretch>
            <a:fillRect/>
          </a:stretch>
        </p:blipFill>
        <p:spPr>
          <a:xfrm>
            <a:off x="0" y="3403948"/>
            <a:ext cx="2202024" cy="3371852"/>
          </a:xfrm>
        </p:spPr>
      </p:pic>
      <p:pic>
        <p:nvPicPr>
          <p:cNvPr id="13" name="Content Placeholder 12"/>
          <p:cNvPicPr>
            <a:picLocks noGrp="1" noChangeAspect="1"/>
          </p:cNvPicPr>
          <p:nvPr>
            <p:ph sz="quarter" idx="4"/>
          </p:nvPr>
        </p:nvPicPr>
        <p:blipFill>
          <a:blip r:embed="rId6">
            <a:extLst>
              <a:ext uri="{28A0092B-C50C-407E-A947-70E740481C1C}">
                <a14:useLocalDpi xmlns:a14="http://schemas.microsoft.com/office/drawing/2010/main" val="0"/>
              </a:ext>
            </a:extLst>
          </a:blip>
          <a:stretch>
            <a:fillRect/>
          </a:stretch>
        </p:blipFill>
        <p:spPr>
          <a:xfrm>
            <a:off x="3364094" y="3642078"/>
            <a:ext cx="5618106" cy="2852692"/>
          </a:xfrm>
        </p:spPr>
      </p:pic>
    </p:spTree>
    <p:extLst>
      <p:ext uri="{BB962C8B-B14F-4D97-AF65-F5344CB8AC3E}">
        <p14:creationId xmlns:p14="http://schemas.microsoft.com/office/powerpoint/2010/main" val="409347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A little background</a:t>
            </a:r>
          </a:p>
        </p:txBody>
      </p:sp>
      <p:sp>
        <p:nvSpPr>
          <p:cNvPr id="3" name="Content Placeholder 2"/>
          <p:cNvSpPr>
            <a:spLocks noGrp="1"/>
          </p:cNvSpPr>
          <p:nvPr>
            <p:ph idx="1"/>
          </p:nvPr>
        </p:nvSpPr>
        <p:spPr>
          <a:xfrm>
            <a:off x="301625" y="1340768"/>
            <a:ext cx="8540750" cy="4422775"/>
          </a:xfrm>
        </p:spPr>
        <p:txBody>
          <a:bodyPr/>
          <a:lstStyle/>
          <a:p>
            <a:r>
              <a:rPr lang="en-GB" dirty="0">
                <a:latin typeface="Century Gothic" charset="0"/>
                <a:ea typeface="Century Gothic" charset="0"/>
                <a:cs typeface="Century Gothic" charset="0"/>
              </a:rPr>
              <a:t>Jewish self-understanding</a:t>
            </a:r>
          </a:p>
          <a:p>
            <a:pPr lvl="1"/>
            <a:r>
              <a:rPr lang="en-GB" dirty="0">
                <a:latin typeface="Century Gothic" charset="0"/>
                <a:ea typeface="Century Gothic" charset="0"/>
                <a:cs typeface="Century Gothic" charset="0"/>
              </a:rPr>
              <a:t>Covenant with Abraham </a:t>
            </a:r>
            <a:r>
              <a:rPr lang="mr-IN" dirty="0">
                <a:latin typeface="Century Gothic" charset="0"/>
                <a:ea typeface="Century Gothic" charset="0"/>
                <a:cs typeface="Century Gothic" charset="0"/>
              </a:rPr>
              <a:t>–</a:t>
            </a:r>
            <a:r>
              <a:rPr lang="en-GB" dirty="0">
                <a:latin typeface="Century Gothic" charset="0"/>
                <a:ea typeface="Century Gothic" charset="0"/>
                <a:cs typeface="Century Gothic" charset="0"/>
              </a:rPr>
              <a:t> 2000 BC</a:t>
            </a:r>
          </a:p>
          <a:p>
            <a:pPr lvl="2"/>
            <a:r>
              <a:rPr lang="en-GB" dirty="0">
                <a:latin typeface="Century Gothic" charset="0"/>
                <a:ea typeface="Century Gothic" charset="0"/>
                <a:cs typeface="Century Gothic" charset="0"/>
              </a:rPr>
              <a:t>Promised Land of Canaan</a:t>
            </a:r>
          </a:p>
        </p:txBody>
      </p:sp>
    </p:spTree>
    <p:extLst>
      <p:ext uri="{BB962C8B-B14F-4D97-AF65-F5344CB8AC3E}">
        <p14:creationId xmlns:p14="http://schemas.microsoft.com/office/powerpoint/2010/main" val="35581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76200"/>
            <a:ext cx="7772400" cy="1143000"/>
          </a:xfrm>
        </p:spPr>
        <p:txBody>
          <a:bodyPr/>
          <a:lstStyle/>
          <a:p>
            <a:r>
              <a:rPr kumimoji="1" lang="en-US" dirty="0">
                <a:solidFill>
                  <a:srgbClr val="FFFF00"/>
                </a:solidFill>
                <a:latin typeface="Century Gothic" charset="0"/>
                <a:ea typeface="Century Gothic" charset="0"/>
                <a:cs typeface="Century Gothic" charset="0"/>
              </a:rPr>
              <a:t>Culture clash</a:t>
            </a:r>
          </a:p>
        </p:txBody>
      </p:sp>
      <p:sp>
        <p:nvSpPr>
          <p:cNvPr id="5123" name="Rectangle 3"/>
          <p:cNvSpPr>
            <a:spLocks noGrp="1" noChangeArrowheads="1"/>
          </p:cNvSpPr>
          <p:nvPr>
            <p:ph type="body" sz="half" idx="1"/>
          </p:nvPr>
        </p:nvSpPr>
        <p:spPr>
          <a:xfrm>
            <a:off x="228600" y="1295400"/>
            <a:ext cx="4495800" cy="4876800"/>
          </a:xfrm>
        </p:spPr>
        <p:txBody>
          <a:bodyPr/>
          <a:lstStyle/>
          <a:p>
            <a:r>
              <a:rPr kumimoji="1" lang="en-US" sz="3600" b="1" dirty="0">
                <a:latin typeface="Century Gothic" charset="0"/>
                <a:ea typeface="Century Gothic" charset="0"/>
                <a:cs typeface="Century Gothic" charset="0"/>
              </a:rPr>
              <a:t>Israel</a:t>
            </a:r>
            <a:endParaRPr kumimoji="1" lang="en-US" dirty="0">
              <a:latin typeface="Century Gothic" charset="0"/>
              <a:ea typeface="Century Gothic" charset="0"/>
              <a:cs typeface="Century Gothic" charset="0"/>
            </a:endParaRPr>
          </a:p>
          <a:p>
            <a:r>
              <a:rPr kumimoji="1" lang="en-US" sz="2600" dirty="0">
                <a:latin typeface="Century Gothic" charset="0"/>
                <a:ea typeface="Century Gothic" charset="0"/>
                <a:cs typeface="Century Gothic" charset="0"/>
              </a:rPr>
              <a:t>Spiritual culture</a:t>
            </a:r>
          </a:p>
          <a:p>
            <a:r>
              <a:rPr kumimoji="1" lang="en-US" sz="2600" dirty="0">
                <a:latin typeface="Century Gothic" charset="0"/>
                <a:ea typeface="Century Gothic" charset="0"/>
                <a:cs typeface="Century Gothic" charset="0"/>
              </a:rPr>
              <a:t>Particular </a:t>
            </a:r>
          </a:p>
          <a:p>
            <a:r>
              <a:rPr kumimoji="1" lang="en-US" sz="2600" dirty="0">
                <a:latin typeface="Century Gothic" charset="0"/>
                <a:ea typeface="Century Gothic" charset="0"/>
                <a:cs typeface="Century Gothic" charset="0"/>
              </a:rPr>
              <a:t>Listening </a:t>
            </a:r>
          </a:p>
          <a:p>
            <a:r>
              <a:rPr kumimoji="1" lang="en-US" sz="2600" dirty="0">
                <a:latin typeface="Century Gothic" charset="0"/>
                <a:ea typeface="Century Gothic" charset="0"/>
                <a:cs typeface="Century Gothic" charset="0"/>
              </a:rPr>
              <a:t>Free will</a:t>
            </a:r>
          </a:p>
          <a:p>
            <a:r>
              <a:rPr kumimoji="1" lang="en-US" sz="2600" dirty="0">
                <a:latin typeface="Century Gothic" charset="0"/>
                <a:ea typeface="Century Gothic" charset="0"/>
                <a:cs typeface="Century Gothic" charset="0"/>
              </a:rPr>
              <a:t>Theist</a:t>
            </a:r>
          </a:p>
          <a:p>
            <a:r>
              <a:rPr kumimoji="1" lang="en-US" sz="2600" dirty="0">
                <a:latin typeface="Century Gothic" charset="0"/>
                <a:ea typeface="Century Gothic" charset="0"/>
                <a:cs typeface="Century Gothic" charset="0"/>
              </a:rPr>
              <a:t>Divine laws</a:t>
            </a:r>
          </a:p>
          <a:p>
            <a:r>
              <a:rPr kumimoji="1" lang="en-US" sz="2600" dirty="0">
                <a:latin typeface="Century Gothic" charset="0"/>
                <a:ea typeface="Century Gothic" charset="0"/>
                <a:cs typeface="Century Gothic" charset="0"/>
              </a:rPr>
              <a:t>Worshipping community</a:t>
            </a:r>
          </a:p>
          <a:p>
            <a:r>
              <a:rPr kumimoji="1" lang="en-US" sz="2600" dirty="0">
                <a:latin typeface="Century Gothic" charset="0"/>
                <a:ea typeface="Century Gothic" charset="0"/>
                <a:cs typeface="Century Gothic" charset="0"/>
              </a:rPr>
              <a:t>Modest dress</a:t>
            </a:r>
          </a:p>
          <a:p>
            <a:r>
              <a:rPr kumimoji="1" lang="en-US" sz="2600" dirty="0">
                <a:latin typeface="Century Gothic" charset="0"/>
                <a:ea typeface="Century Gothic" charset="0"/>
                <a:cs typeface="Century Gothic" charset="0"/>
              </a:rPr>
              <a:t>Sexually conservative</a:t>
            </a:r>
          </a:p>
        </p:txBody>
      </p:sp>
      <p:sp>
        <p:nvSpPr>
          <p:cNvPr id="5124" name="Rectangle 4"/>
          <p:cNvSpPr>
            <a:spLocks noGrp="1" noChangeArrowheads="1"/>
          </p:cNvSpPr>
          <p:nvPr>
            <p:ph type="body" sz="half" idx="2"/>
          </p:nvPr>
        </p:nvSpPr>
        <p:spPr>
          <a:xfrm>
            <a:off x="4953000" y="1295400"/>
            <a:ext cx="4038600" cy="4495800"/>
          </a:xfrm>
        </p:spPr>
        <p:txBody>
          <a:bodyPr/>
          <a:lstStyle/>
          <a:p>
            <a:r>
              <a:rPr kumimoji="1" lang="en-US" sz="3600" b="1" dirty="0">
                <a:latin typeface="Century Gothic" charset="0"/>
                <a:ea typeface="Century Gothic" charset="0"/>
                <a:cs typeface="Century Gothic" charset="0"/>
              </a:rPr>
              <a:t>Greece</a:t>
            </a:r>
            <a:endParaRPr kumimoji="1" lang="en-US" dirty="0">
              <a:latin typeface="Century Gothic" charset="0"/>
              <a:ea typeface="Century Gothic" charset="0"/>
              <a:cs typeface="Century Gothic" charset="0"/>
            </a:endParaRPr>
          </a:p>
          <a:p>
            <a:r>
              <a:rPr kumimoji="1" lang="en-US" sz="2600" dirty="0">
                <a:latin typeface="Century Gothic" charset="0"/>
                <a:ea typeface="Century Gothic" charset="0"/>
                <a:cs typeface="Century Gothic" charset="0"/>
              </a:rPr>
              <a:t>Material culture</a:t>
            </a:r>
          </a:p>
          <a:p>
            <a:r>
              <a:rPr kumimoji="1" lang="en-US" sz="2600" dirty="0">
                <a:latin typeface="Century Gothic" charset="0"/>
                <a:ea typeface="Century Gothic" charset="0"/>
                <a:cs typeface="Century Gothic" charset="0"/>
              </a:rPr>
              <a:t>Universal </a:t>
            </a:r>
          </a:p>
          <a:p>
            <a:r>
              <a:rPr kumimoji="1" lang="en-US" sz="2600" dirty="0">
                <a:latin typeface="Century Gothic" charset="0"/>
                <a:ea typeface="Century Gothic" charset="0"/>
                <a:cs typeface="Century Gothic" charset="0"/>
              </a:rPr>
              <a:t>Seeing </a:t>
            </a:r>
          </a:p>
          <a:p>
            <a:r>
              <a:rPr kumimoji="1" lang="en-US" sz="2600" dirty="0">
                <a:latin typeface="Century Gothic" charset="0"/>
                <a:ea typeface="Century Gothic" charset="0"/>
                <a:cs typeface="Century Gothic" charset="0"/>
              </a:rPr>
              <a:t>Fate </a:t>
            </a:r>
          </a:p>
          <a:p>
            <a:r>
              <a:rPr kumimoji="1" lang="en-US" sz="2600" dirty="0">
                <a:latin typeface="Century Gothic" charset="0"/>
                <a:ea typeface="Century Gothic" charset="0"/>
                <a:cs typeface="Century Gothic" charset="0"/>
              </a:rPr>
              <a:t>Humanist</a:t>
            </a:r>
          </a:p>
          <a:p>
            <a:r>
              <a:rPr kumimoji="1" lang="en-US" sz="2600" dirty="0">
                <a:latin typeface="Century Gothic" charset="0"/>
                <a:ea typeface="Century Gothic" charset="0"/>
                <a:cs typeface="Century Gothic" charset="0"/>
              </a:rPr>
              <a:t>Human laws</a:t>
            </a:r>
          </a:p>
          <a:p>
            <a:r>
              <a:rPr kumimoji="1" lang="en-US" sz="2600" dirty="0">
                <a:latin typeface="Century Gothic" charset="0"/>
                <a:ea typeface="Century Gothic" charset="0"/>
                <a:cs typeface="Century Gothic" charset="0"/>
              </a:rPr>
              <a:t>Political community</a:t>
            </a:r>
          </a:p>
          <a:p>
            <a:r>
              <a:rPr kumimoji="1" lang="en-US" sz="2600" dirty="0">
                <a:latin typeface="Century Gothic" charset="0"/>
                <a:ea typeface="Century Gothic" charset="0"/>
                <a:cs typeface="Century Gothic" charset="0"/>
              </a:rPr>
              <a:t>Exercise in nude</a:t>
            </a:r>
          </a:p>
          <a:p>
            <a:r>
              <a:rPr kumimoji="1" lang="en-US" sz="2600" dirty="0">
                <a:latin typeface="Century Gothic" charset="0"/>
                <a:ea typeface="Century Gothic" charset="0"/>
                <a:cs typeface="Century Gothic" charset="0"/>
              </a:rPr>
              <a:t>Sexually liberal</a:t>
            </a:r>
          </a:p>
        </p:txBody>
      </p:sp>
    </p:spTree>
    <p:extLst>
      <p:ext uri="{BB962C8B-B14F-4D97-AF65-F5344CB8AC3E}">
        <p14:creationId xmlns:p14="http://schemas.microsoft.com/office/powerpoint/2010/main" val="152021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24">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12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12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23">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124">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123">
                                            <p:txEl>
                                              <p:pRg st="9" end="9"/>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12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uiExpand="1" build="p"/>
      <p:bldP spid="512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What to do?</a:t>
            </a:r>
          </a:p>
        </p:txBody>
      </p:sp>
      <p:sp>
        <p:nvSpPr>
          <p:cNvPr id="5" name="Content Placeholder 4"/>
          <p:cNvSpPr>
            <a:spLocks noGrp="1"/>
          </p:cNvSpPr>
          <p:nvPr>
            <p:ph idx="1"/>
          </p:nvPr>
        </p:nvSpPr>
        <p:spPr/>
        <p:txBody>
          <a:bodyPr/>
          <a:lstStyle/>
          <a:p>
            <a:r>
              <a:rPr lang="en-US" dirty="0">
                <a:latin typeface="Century Gothic" charset="0"/>
                <a:ea typeface="Century Gothic" charset="0"/>
                <a:cs typeface="Century Gothic" charset="0"/>
              </a:rPr>
              <a:t>Assimilate - </a:t>
            </a:r>
            <a:r>
              <a:rPr lang="en-US" dirty="0" err="1">
                <a:latin typeface="Century Gothic" charset="0"/>
                <a:ea typeface="Century Gothic" charset="0"/>
                <a:cs typeface="Century Gothic" charset="0"/>
              </a:rPr>
              <a:t>Hellenisation</a:t>
            </a:r>
            <a:endParaRPr lang="en-US" dirty="0">
              <a:latin typeface="Century Gothic" charset="0"/>
              <a:ea typeface="Century Gothic" charset="0"/>
              <a:cs typeface="Century Gothic" charset="0"/>
            </a:endParaRPr>
          </a:p>
          <a:p>
            <a:pPr lvl="1"/>
            <a:r>
              <a:rPr lang="en-US" dirty="0">
                <a:latin typeface="Century Gothic" charset="0"/>
                <a:ea typeface="Century Gothic" charset="0"/>
                <a:cs typeface="Century Gothic" charset="0"/>
              </a:rPr>
              <a:t>Abandon Jewish traditions</a:t>
            </a:r>
          </a:p>
          <a:p>
            <a:pPr lvl="1"/>
            <a:r>
              <a:rPr lang="en-US" dirty="0">
                <a:latin typeface="Century Gothic" charset="0"/>
                <a:ea typeface="Century Gothic" charset="0"/>
                <a:cs typeface="Century Gothic" charset="0"/>
              </a:rPr>
              <a:t>Adopt Hellenist culture and identity</a:t>
            </a:r>
          </a:p>
          <a:p>
            <a:r>
              <a:rPr lang="en-US" dirty="0">
                <a:latin typeface="Century Gothic" charset="0"/>
                <a:ea typeface="Century Gothic" charset="0"/>
                <a:cs typeface="Century Gothic" charset="0"/>
              </a:rPr>
              <a:t>Religious fundamentalism</a:t>
            </a:r>
          </a:p>
          <a:p>
            <a:pPr lvl="1"/>
            <a:r>
              <a:rPr lang="en-US" dirty="0">
                <a:latin typeface="Century Gothic" charset="0"/>
                <a:ea typeface="Century Gothic" charset="0"/>
                <a:cs typeface="Century Gothic" charset="0"/>
              </a:rPr>
              <a:t>Rejection of everything Greek or Roman</a:t>
            </a:r>
          </a:p>
          <a:p>
            <a:r>
              <a:rPr lang="en-US" dirty="0">
                <a:latin typeface="Century Gothic" charset="0"/>
                <a:ea typeface="Century Gothic" charset="0"/>
                <a:cs typeface="Century Gothic" charset="0"/>
              </a:rPr>
              <a:t>Synthetic response</a:t>
            </a:r>
          </a:p>
          <a:p>
            <a:pPr lvl="1"/>
            <a:r>
              <a:rPr lang="en-US" dirty="0">
                <a:latin typeface="Century Gothic" charset="0"/>
                <a:ea typeface="Century Gothic" charset="0"/>
                <a:cs typeface="Century Gothic" charset="0"/>
              </a:rPr>
              <a:t>Philo of Alexandria</a:t>
            </a:r>
          </a:p>
          <a:p>
            <a:pPr lvl="1"/>
            <a:r>
              <a:rPr lang="en-US" dirty="0">
                <a:latin typeface="Century Gothic" charset="0"/>
                <a:ea typeface="Century Gothic" charset="0"/>
                <a:cs typeface="Century Gothic" charset="0"/>
              </a:rPr>
              <a:t>Adopt the good bits and integrate</a:t>
            </a:r>
          </a:p>
        </p:txBody>
      </p:sp>
    </p:spTree>
    <p:extLst>
      <p:ext uri="{BB962C8B-B14F-4D97-AF65-F5344CB8AC3E}">
        <p14:creationId xmlns:p14="http://schemas.microsoft.com/office/powerpoint/2010/main" val="38873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99392"/>
            <a:ext cx="8856984" cy="1325563"/>
          </a:xfrm>
        </p:spPr>
        <p:txBody>
          <a:bodyPr/>
          <a:lstStyle/>
          <a:p>
            <a:r>
              <a:rPr lang="en-GB" sz="4000" dirty="0">
                <a:solidFill>
                  <a:srgbClr val="FFFF00"/>
                </a:solidFill>
                <a:latin typeface="Century Gothic" charset="0"/>
                <a:ea typeface="Century Gothic" charset="0"/>
                <a:cs typeface="Century Gothic" charset="0"/>
              </a:rPr>
              <a:t>Attempted destruction of Judaism</a:t>
            </a:r>
          </a:p>
        </p:txBody>
      </p:sp>
      <p:sp>
        <p:nvSpPr>
          <p:cNvPr id="5" name="Content Placeholder 4"/>
          <p:cNvSpPr>
            <a:spLocks noGrp="1"/>
          </p:cNvSpPr>
          <p:nvPr>
            <p:ph sz="half" idx="1"/>
          </p:nvPr>
        </p:nvSpPr>
        <p:spPr>
          <a:xfrm>
            <a:off x="301625" y="1166465"/>
            <a:ext cx="4702423" cy="4422775"/>
          </a:xfrm>
        </p:spPr>
        <p:txBody>
          <a:bodyPr/>
          <a:lstStyle/>
          <a:p>
            <a:r>
              <a:rPr lang="en-GB" sz="2400" dirty="0">
                <a:latin typeface="Century Gothic" charset="0"/>
                <a:ea typeface="Century Gothic" charset="0"/>
                <a:cs typeface="Century Gothic" charset="0"/>
              </a:rPr>
              <a:t>Internal disunity</a:t>
            </a:r>
          </a:p>
          <a:p>
            <a:pPr lvl="1"/>
            <a:r>
              <a:rPr lang="en-GB" sz="2200" dirty="0">
                <a:latin typeface="Century Gothic" charset="0"/>
                <a:ea typeface="Century Gothic" charset="0"/>
                <a:cs typeface="Century Gothic" charset="0"/>
              </a:rPr>
              <a:t>Hellenising Jews vs. conservative Jews</a:t>
            </a:r>
          </a:p>
          <a:p>
            <a:r>
              <a:rPr lang="en-GB" sz="2400" dirty="0">
                <a:latin typeface="Century Gothic" charset="0"/>
                <a:ea typeface="Century Gothic" charset="0"/>
                <a:cs typeface="Century Gothic" charset="0"/>
              </a:rPr>
              <a:t>Imposition Hellenism</a:t>
            </a:r>
          </a:p>
          <a:p>
            <a:r>
              <a:rPr lang="en-GB" sz="2400" dirty="0">
                <a:latin typeface="Century Gothic" charset="0"/>
                <a:ea typeface="Century Gothic" charset="0"/>
                <a:cs typeface="Century Gothic" charset="0"/>
              </a:rPr>
              <a:t>Mass slaughter</a:t>
            </a:r>
          </a:p>
          <a:p>
            <a:r>
              <a:rPr lang="en-GB" sz="2400" dirty="0">
                <a:latin typeface="Century Gothic" charset="0"/>
                <a:ea typeface="Century Gothic" charset="0"/>
                <a:cs typeface="Century Gothic" charset="0"/>
              </a:rPr>
              <a:t>Banned rituals</a:t>
            </a:r>
          </a:p>
          <a:p>
            <a:r>
              <a:rPr lang="en-GB" sz="2400" dirty="0">
                <a:latin typeface="Century Gothic" charset="0"/>
                <a:ea typeface="Century Gothic" charset="0"/>
                <a:cs typeface="Century Gothic" charset="0"/>
              </a:rPr>
              <a:t>Attacked on Sabbath</a:t>
            </a:r>
          </a:p>
          <a:p>
            <a:r>
              <a:rPr lang="en-GB" sz="2400" dirty="0">
                <a:latin typeface="Century Gothic" charset="0"/>
                <a:ea typeface="Century Gothic" charset="0"/>
                <a:cs typeface="Century Gothic" charset="0"/>
              </a:rPr>
              <a:t>Statute of Zeus erected in the Temple</a:t>
            </a:r>
          </a:p>
          <a:p>
            <a:r>
              <a:rPr lang="en-GB" sz="2400" dirty="0">
                <a:latin typeface="Century Gothic" charset="0"/>
                <a:ea typeface="Century Gothic" charset="0"/>
                <a:cs typeface="Century Gothic" charset="0"/>
              </a:rPr>
              <a:t>Sacrificed pigs</a:t>
            </a:r>
          </a:p>
          <a:p>
            <a:r>
              <a:rPr lang="en-GB" sz="2400" dirty="0">
                <a:latin typeface="Century Gothic" charset="0"/>
                <a:ea typeface="Century Gothic" charset="0"/>
                <a:cs typeface="Century Gothic" charset="0"/>
              </a:rPr>
              <a:t>What to do?</a:t>
            </a:r>
          </a:p>
          <a:p>
            <a:pPr lvl="1"/>
            <a:r>
              <a:rPr lang="en-GB" sz="2200" dirty="0">
                <a:latin typeface="Century Gothic" charset="0"/>
                <a:ea typeface="Century Gothic" charset="0"/>
                <a:cs typeface="Century Gothic" charset="0"/>
              </a:rPr>
              <a:t>Maccabean revolt 167 BCE</a:t>
            </a:r>
          </a:p>
          <a:p>
            <a:pPr lvl="1"/>
            <a:r>
              <a:rPr lang="en-GB" sz="2200" dirty="0">
                <a:latin typeface="Century Gothic" charset="0"/>
                <a:ea typeface="Century Gothic" charset="0"/>
                <a:cs typeface="Century Gothic" charset="0"/>
              </a:rPr>
              <a:t>Hanukkah </a:t>
            </a:r>
          </a:p>
          <a:p>
            <a:endParaRPr lang="en-GB" dirty="0">
              <a:latin typeface="Century Gothic" charset="0"/>
              <a:ea typeface="Century Gothic" charset="0"/>
              <a:cs typeface="Century Gothic" charset="0"/>
            </a:endParaRP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48287" y="1508745"/>
            <a:ext cx="2794000" cy="4102100"/>
          </a:xfrm>
        </p:spPr>
      </p:pic>
      <p:sp>
        <p:nvSpPr>
          <p:cNvPr id="8" name="TextBox 7"/>
          <p:cNvSpPr txBox="1"/>
          <p:nvPr/>
        </p:nvSpPr>
        <p:spPr>
          <a:xfrm>
            <a:off x="5300719" y="5837312"/>
            <a:ext cx="3087705" cy="707886"/>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Antiochus Epiphanes IV</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Seleucid Empire</a:t>
            </a:r>
          </a:p>
        </p:txBody>
      </p:sp>
    </p:spTree>
    <p:extLst>
      <p:ext uri="{BB962C8B-B14F-4D97-AF65-F5344CB8AC3E}">
        <p14:creationId xmlns:p14="http://schemas.microsoft.com/office/powerpoint/2010/main" val="146869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sz="quarter"/>
          </p:nvPr>
        </p:nvSpPr>
        <p:spPr>
          <a:xfrm>
            <a:off x="457200" y="76200"/>
            <a:ext cx="8229600" cy="1143000"/>
          </a:xfrm>
        </p:spPr>
        <p:txBody>
          <a:bodyPr/>
          <a:lstStyle/>
          <a:p>
            <a:r>
              <a:rPr lang="en-US" sz="4000" dirty="0">
                <a:solidFill>
                  <a:srgbClr val="FFFF00"/>
                </a:solidFill>
                <a:latin typeface="Century Gothic" charset="0"/>
                <a:ea typeface="Century Gothic" charset="0"/>
                <a:cs typeface="Century Gothic" charset="0"/>
              </a:rPr>
              <a:t>Roman Empire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80" y="1052736"/>
            <a:ext cx="7668344" cy="5628564"/>
          </a:xfrm>
          <a:prstGeom prst="rect">
            <a:avLst/>
          </a:prstGeom>
        </p:spPr>
      </p:pic>
    </p:spTree>
    <p:extLst>
      <p:ext uri="{BB962C8B-B14F-4D97-AF65-F5344CB8AC3E}">
        <p14:creationId xmlns:p14="http://schemas.microsoft.com/office/powerpoint/2010/main" val="7971386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Who were the Romans?</a:t>
            </a:r>
          </a:p>
        </p:txBody>
      </p:sp>
      <p:sp>
        <p:nvSpPr>
          <p:cNvPr id="2" name="Text Placeholder 1">
            <a:extLst>
              <a:ext uri="{FF2B5EF4-FFF2-40B4-BE49-F238E27FC236}">
                <a16:creationId xmlns:a16="http://schemas.microsoft.com/office/drawing/2014/main" id="{BAE877DA-D865-E04B-AD40-E0F97AFB312C}"/>
              </a:ext>
            </a:extLst>
          </p:cNvPr>
          <p:cNvSpPr>
            <a:spLocks noGrp="1"/>
          </p:cNvSpPr>
          <p:nvPr>
            <p:ph type="body" sz="half" idx="1"/>
          </p:nvPr>
        </p:nvSpPr>
        <p:spPr>
          <a:xfrm>
            <a:off x="0" y="1579811"/>
            <a:ext cx="3913772" cy="4422775"/>
          </a:xfrm>
        </p:spPr>
        <p:txBody>
          <a:bodyPr/>
          <a:lstStyle/>
          <a:p>
            <a:r>
              <a:rPr lang="en-GB" sz="2400" dirty="0">
                <a:latin typeface="Century Gothic" charset="0"/>
                <a:ea typeface="Century Gothic" charset="0"/>
                <a:cs typeface="Century Gothic" charset="0"/>
              </a:rPr>
              <a:t>Founding myth of Rome</a:t>
            </a:r>
          </a:p>
          <a:p>
            <a:pPr lvl="1"/>
            <a:r>
              <a:rPr lang="en-GB" sz="2200" dirty="0">
                <a:latin typeface="Century Gothic" charset="0"/>
                <a:ea typeface="Century Gothic" charset="0"/>
                <a:cs typeface="Century Gothic" charset="0"/>
              </a:rPr>
              <a:t>Romulus and Remus</a:t>
            </a:r>
          </a:p>
          <a:p>
            <a:pPr lvl="1"/>
            <a:r>
              <a:rPr lang="en-GB" sz="2200" dirty="0">
                <a:latin typeface="Century Gothic" charset="0"/>
                <a:ea typeface="Century Gothic" charset="0"/>
                <a:cs typeface="Century Gothic" charset="0"/>
              </a:rPr>
              <a:t>Might is right - power</a:t>
            </a:r>
          </a:p>
          <a:p>
            <a:endParaRPr lang="en-GB" sz="2800" dirty="0"/>
          </a:p>
        </p:txBody>
      </p:sp>
      <p:pic>
        <p:nvPicPr>
          <p:cNvPr id="4" name="Content Placeholder 3">
            <a:extLst>
              <a:ext uri="{FF2B5EF4-FFF2-40B4-BE49-F238E27FC236}">
                <a16:creationId xmlns:a16="http://schemas.microsoft.com/office/drawing/2014/main" id="{9128C6BD-19EE-CE47-9605-78893CA304F6}"/>
              </a:ext>
            </a:extLst>
          </p:cNvPr>
          <p:cNvPicPr>
            <a:picLocks noGrp="1" noChangeAspect="1"/>
          </p:cNvPicPr>
          <p:nvPr>
            <p:ph sz="half" idx="2"/>
          </p:nvPr>
        </p:nvPicPr>
        <p:blipFill>
          <a:blip r:embed="rId3"/>
          <a:stretch>
            <a:fillRect/>
          </a:stretch>
        </p:blipFill>
        <p:spPr>
          <a:xfrm>
            <a:off x="3913772" y="1554164"/>
            <a:ext cx="5245466" cy="4323108"/>
          </a:xfrm>
        </p:spPr>
      </p:pic>
    </p:spTree>
    <p:extLst>
      <p:ext uri="{BB962C8B-B14F-4D97-AF65-F5344CB8AC3E}">
        <p14:creationId xmlns:p14="http://schemas.microsoft.com/office/powerpoint/2010/main" val="1458195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1625" y="54297"/>
            <a:ext cx="8510588" cy="1325563"/>
          </a:xfrm>
        </p:spPr>
        <p:txBody>
          <a:bodyPr/>
          <a:lstStyle/>
          <a:p>
            <a:r>
              <a:rPr lang="en-GB" dirty="0">
                <a:solidFill>
                  <a:srgbClr val="FFFF00"/>
                </a:solidFill>
                <a:latin typeface="Century Gothic" charset="0"/>
                <a:ea typeface="Century Gothic" charset="0"/>
                <a:cs typeface="Century Gothic" charset="0"/>
              </a:rPr>
              <a:t>Who were the Romans?</a:t>
            </a:r>
          </a:p>
        </p:txBody>
      </p:sp>
      <p:sp>
        <p:nvSpPr>
          <p:cNvPr id="8" name="Content Placeholder 7"/>
          <p:cNvSpPr>
            <a:spLocks noGrp="1"/>
          </p:cNvSpPr>
          <p:nvPr>
            <p:ph idx="1"/>
          </p:nvPr>
        </p:nvSpPr>
        <p:spPr>
          <a:xfrm>
            <a:off x="301625" y="1526505"/>
            <a:ext cx="8540750" cy="4422775"/>
          </a:xfrm>
        </p:spPr>
        <p:txBody>
          <a:bodyPr/>
          <a:lstStyle/>
          <a:p>
            <a:r>
              <a:rPr lang="en-GB" sz="2800" dirty="0">
                <a:latin typeface="Century Gothic" charset="0"/>
                <a:ea typeface="Century Gothic" charset="0"/>
                <a:cs typeface="Century Gothic" charset="0"/>
              </a:rPr>
              <a:t>Founding myth of Rome</a:t>
            </a:r>
          </a:p>
          <a:p>
            <a:pPr lvl="1"/>
            <a:r>
              <a:rPr lang="en-GB" sz="2400" dirty="0">
                <a:latin typeface="Century Gothic" charset="0"/>
                <a:ea typeface="Century Gothic" charset="0"/>
                <a:cs typeface="Century Gothic" charset="0"/>
              </a:rPr>
              <a:t>Romulus and Remus</a:t>
            </a:r>
          </a:p>
          <a:p>
            <a:pPr lvl="1"/>
            <a:r>
              <a:rPr lang="en-GB" sz="2400" dirty="0">
                <a:latin typeface="Century Gothic" charset="0"/>
                <a:ea typeface="Century Gothic" charset="0"/>
                <a:cs typeface="Century Gothic" charset="0"/>
              </a:rPr>
              <a:t>Might is right - power</a:t>
            </a:r>
          </a:p>
          <a:p>
            <a:r>
              <a:rPr lang="en-GB" sz="2800" dirty="0">
                <a:latin typeface="Century Gothic" charset="0"/>
                <a:ea typeface="Century Gothic" charset="0"/>
                <a:cs typeface="Century Gothic" charset="0"/>
              </a:rPr>
              <a:t>Militaristic and expansionist</a:t>
            </a:r>
          </a:p>
          <a:p>
            <a:pPr lvl="1"/>
            <a:r>
              <a:rPr lang="en-GB" sz="2400" dirty="0">
                <a:latin typeface="Century Gothic" charset="0"/>
                <a:ea typeface="Century Gothic" charset="0"/>
                <a:cs typeface="Century Gothic" charset="0"/>
              </a:rPr>
              <a:t>Glorified war. Gladiators, wild beasts in Colosseum </a:t>
            </a:r>
          </a:p>
          <a:p>
            <a:r>
              <a:rPr lang="en-GB" sz="2800" dirty="0">
                <a:latin typeface="Century Gothic" charset="0"/>
                <a:ea typeface="Century Gothic" charset="0"/>
                <a:cs typeface="Century Gothic" charset="0"/>
              </a:rPr>
              <a:t>Seize territory so as to extract wealth</a:t>
            </a:r>
          </a:p>
          <a:p>
            <a:r>
              <a:rPr lang="en-GB" sz="2800" dirty="0">
                <a:latin typeface="Century Gothic" charset="0"/>
                <a:ea typeface="Century Gothic" charset="0"/>
                <a:cs typeface="Century Gothic" charset="0"/>
              </a:rPr>
              <a:t>Greedy, taxation and exploitation of empire</a:t>
            </a:r>
          </a:p>
          <a:p>
            <a:endParaRPr lang="en-GB" sz="2800" dirty="0">
              <a:latin typeface="Century Gothic" charset="0"/>
              <a:ea typeface="Century Gothic" charset="0"/>
              <a:cs typeface="Century Gothic" charset="0"/>
            </a:endParaRPr>
          </a:p>
        </p:txBody>
      </p:sp>
    </p:spTree>
    <p:extLst>
      <p:ext uri="{BB962C8B-B14F-4D97-AF65-F5344CB8AC3E}">
        <p14:creationId xmlns:p14="http://schemas.microsoft.com/office/powerpoint/2010/main" val="7396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3814" y="1124744"/>
            <a:ext cx="3940704" cy="2686844"/>
          </a:xfrm>
        </p:spPr>
      </p:pic>
      <p:pic>
        <p:nvPicPr>
          <p:cNvPr id="8" name="Content Placeholder 7"/>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4260505" y="825737"/>
            <a:ext cx="4581869" cy="2985851"/>
          </a:xfrm>
        </p:spPr>
      </p:pic>
      <p:pic>
        <p:nvPicPr>
          <p:cNvPr id="9" name="Content Placeholder 8"/>
          <p:cNvPicPr>
            <a:picLocks noGrp="1" noChangeAspect="1"/>
          </p:cNvPicPr>
          <p:nvPr>
            <p:ph sz="quarter" idx="3"/>
          </p:nvPr>
        </p:nvPicPr>
        <p:blipFill>
          <a:blip r:embed="rId4">
            <a:extLst>
              <a:ext uri="{28A0092B-C50C-407E-A947-70E740481C1C}">
                <a14:useLocalDpi xmlns:a14="http://schemas.microsoft.com/office/drawing/2010/main" val="0"/>
              </a:ext>
            </a:extLst>
          </a:blip>
          <a:stretch>
            <a:fillRect/>
          </a:stretch>
        </p:blipFill>
        <p:spPr>
          <a:xfrm>
            <a:off x="301625" y="3963988"/>
            <a:ext cx="3706524" cy="2458662"/>
          </a:xfrm>
        </p:spPr>
      </p:pic>
      <p:pic>
        <p:nvPicPr>
          <p:cNvPr id="10" name="Content Placeholder 9"/>
          <p:cNvPicPr>
            <a:picLocks noGrp="1" noChangeAspect="1"/>
          </p:cNvPicPr>
          <p:nvPr>
            <p:ph sz="quarter" idx="4"/>
          </p:nvPr>
        </p:nvPicPr>
        <p:blipFill>
          <a:blip r:embed="rId5">
            <a:extLst>
              <a:ext uri="{28A0092B-C50C-407E-A947-70E740481C1C}">
                <a14:useLocalDpi xmlns:a14="http://schemas.microsoft.com/office/drawing/2010/main" val="0"/>
              </a:ext>
            </a:extLst>
          </a:blip>
          <a:stretch>
            <a:fillRect/>
          </a:stretch>
        </p:blipFill>
        <p:spPr>
          <a:xfrm>
            <a:off x="4169232" y="3988750"/>
            <a:ext cx="4507223" cy="2433900"/>
          </a:xfr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7200" y="3263900"/>
            <a:ext cx="609600" cy="329184"/>
          </a:xfrm>
          <a:prstGeom prst="rect">
            <a:avLst/>
          </a:prstGeom>
        </p:spPr>
      </p:pic>
    </p:spTree>
    <p:extLst>
      <p:ext uri="{BB962C8B-B14F-4D97-AF65-F5344CB8AC3E}">
        <p14:creationId xmlns:p14="http://schemas.microsoft.com/office/powerpoint/2010/main" val="2502485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sz="quarter"/>
          </p:nvPr>
        </p:nvSpPr>
        <p:spPr>
          <a:xfrm>
            <a:off x="457200" y="76200"/>
            <a:ext cx="8229600" cy="1143000"/>
          </a:xfrm>
        </p:spPr>
        <p:txBody>
          <a:bodyPr/>
          <a:lstStyle/>
          <a:p>
            <a:r>
              <a:rPr lang="en-US" sz="4000" dirty="0">
                <a:solidFill>
                  <a:srgbClr val="FFFF00"/>
                </a:solidFill>
                <a:latin typeface="Century Gothic" panose="020B0502020202020204" pitchFamily="34" charset="0"/>
              </a:rPr>
              <a:t>Roman Empire</a:t>
            </a:r>
          </a:p>
        </p:txBody>
      </p:sp>
      <p:pic>
        <p:nvPicPr>
          <p:cNvPr id="161799" name="Picture 7" descr="rome_01"/>
          <p:cNvPicPr>
            <a:picLocks noGrp="1" noChangeAspect="1" noChangeArrowheads="1"/>
          </p:cNvPicPr>
          <p:nvPr>
            <p:ph sz="quarter" idx="1"/>
          </p:nvPr>
        </p:nvPicPr>
        <p:blipFill>
          <a:blip r:embed="rId3"/>
          <a:srcRect/>
          <a:stretch>
            <a:fillRect/>
          </a:stretch>
        </p:blipFill>
        <p:spPr>
          <a:xfrm>
            <a:off x="1143000" y="1325562"/>
            <a:ext cx="2914650" cy="2185988"/>
          </a:xfrm>
        </p:spPr>
      </p:pic>
      <p:pic>
        <p:nvPicPr>
          <p:cNvPr id="161800" name="Picture 8" descr="Jerash-Roman-Road"/>
          <p:cNvPicPr>
            <a:picLocks noGrp="1" noChangeAspect="1" noChangeArrowheads="1"/>
          </p:cNvPicPr>
          <p:nvPr>
            <p:ph sz="quarter" idx="4"/>
          </p:nvPr>
        </p:nvPicPr>
        <p:blipFill>
          <a:blip r:embed="rId4"/>
          <a:srcRect/>
          <a:stretch>
            <a:fillRect/>
          </a:stretch>
        </p:blipFill>
        <p:spPr>
          <a:xfrm>
            <a:off x="5562600" y="3916362"/>
            <a:ext cx="3289300" cy="2187575"/>
          </a:xfrm>
        </p:spPr>
      </p:pic>
      <p:pic>
        <p:nvPicPr>
          <p:cNvPr id="161801" name="Picture 9" descr="romanmap"/>
          <p:cNvPicPr>
            <a:picLocks noGrp="1" noChangeAspect="1" noChangeArrowheads="1"/>
          </p:cNvPicPr>
          <p:nvPr>
            <p:ph sz="quarter" idx="2"/>
          </p:nvPr>
        </p:nvPicPr>
        <p:blipFill>
          <a:blip r:embed="rId5"/>
          <a:srcRect/>
          <a:stretch>
            <a:fillRect/>
          </a:stretch>
        </p:blipFill>
        <p:spPr>
          <a:xfrm>
            <a:off x="5148064" y="1124744"/>
            <a:ext cx="3408363" cy="2185988"/>
          </a:xfrm>
        </p:spPr>
      </p:pic>
      <p:pic>
        <p:nvPicPr>
          <p:cNvPr id="161802" name="Picture 10" descr="primaugustus"/>
          <p:cNvPicPr>
            <a:picLocks noGrp="1" noChangeAspect="1" noChangeArrowheads="1"/>
          </p:cNvPicPr>
          <p:nvPr>
            <p:ph sz="quarter" idx="3"/>
          </p:nvPr>
        </p:nvPicPr>
        <p:blipFill>
          <a:blip r:embed="rId6"/>
          <a:srcRect/>
          <a:stretch>
            <a:fillRect/>
          </a:stretch>
        </p:blipFill>
        <p:spPr>
          <a:xfrm>
            <a:off x="533400" y="3611562"/>
            <a:ext cx="1657350" cy="2720975"/>
          </a:xfrm>
        </p:spPr>
      </p:pic>
      <p:sp>
        <p:nvSpPr>
          <p:cNvPr id="161803" name="Text Box 11"/>
          <p:cNvSpPr txBox="1">
            <a:spLocks noChangeArrowheads="1"/>
          </p:cNvSpPr>
          <p:nvPr/>
        </p:nvSpPr>
        <p:spPr bwMode="auto">
          <a:xfrm>
            <a:off x="2971800" y="3611562"/>
            <a:ext cx="1609736" cy="3416320"/>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Buildings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Roads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Law</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Peace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Trade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Currency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Religious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toleration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Tree>
    <p:extLst>
      <p:ext uri="{BB962C8B-B14F-4D97-AF65-F5344CB8AC3E}">
        <p14:creationId xmlns:p14="http://schemas.microsoft.com/office/powerpoint/2010/main" val="3718287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57671"/>
            <a:ext cx="8510588" cy="1325563"/>
          </a:xfrm>
        </p:spPr>
        <p:txBody>
          <a:bodyPr/>
          <a:lstStyle/>
          <a:p>
            <a:r>
              <a:rPr lang="en-GB" dirty="0">
                <a:solidFill>
                  <a:srgbClr val="FFFF00"/>
                </a:solidFill>
                <a:latin typeface="Century Gothic" charset="0"/>
                <a:ea typeface="Century Gothic" charset="0"/>
                <a:cs typeface="Century Gothic" charset="0"/>
              </a:rPr>
              <a:t>Harsh, oppressive, exploitative</a:t>
            </a:r>
          </a:p>
        </p:txBody>
      </p:sp>
      <p:sp>
        <p:nvSpPr>
          <p:cNvPr id="3" name="Content Placeholder 2"/>
          <p:cNvSpPr>
            <a:spLocks noGrp="1"/>
          </p:cNvSpPr>
          <p:nvPr>
            <p:ph idx="1"/>
          </p:nvPr>
        </p:nvSpPr>
        <p:spPr>
          <a:xfrm>
            <a:off x="301625" y="1166465"/>
            <a:ext cx="8540750" cy="4422775"/>
          </a:xfrm>
        </p:spPr>
        <p:txBody>
          <a:bodyPr/>
          <a:lstStyle/>
          <a:p>
            <a:r>
              <a:rPr lang="en-GB" sz="2800" dirty="0">
                <a:latin typeface="Century Gothic" charset="0"/>
                <a:ea typeface="Century Gothic" charset="0"/>
                <a:cs typeface="Century Gothic" charset="0"/>
              </a:rPr>
              <a:t>Occupied Israel</a:t>
            </a:r>
          </a:p>
          <a:p>
            <a:r>
              <a:rPr lang="en-GB" sz="2800" dirty="0">
                <a:latin typeface="Century Gothic" charset="0"/>
                <a:ea typeface="Century Gothic" charset="0"/>
                <a:cs typeface="Century Gothic" charset="0"/>
              </a:rPr>
              <a:t>Violated the Temple</a:t>
            </a:r>
          </a:p>
          <a:p>
            <a:r>
              <a:rPr lang="en-GB" sz="2800" dirty="0">
                <a:latin typeface="Century Gothic" charset="0"/>
                <a:ea typeface="Century Gothic" charset="0"/>
                <a:cs typeface="Century Gothic" charset="0"/>
              </a:rPr>
              <a:t>Controlled High Priest</a:t>
            </a:r>
          </a:p>
          <a:p>
            <a:r>
              <a:rPr lang="en-GB" sz="2800" dirty="0">
                <a:latin typeface="Century Gothic" charset="0"/>
                <a:ea typeface="Century Gothic" charset="0"/>
                <a:cs typeface="Century Gothic" charset="0"/>
              </a:rPr>
              <a:t>Land tax, income tax, poll tax, water tax, city tax, taxes on food, road tax, house tax, boundary tax, market tax, customs duties etc. </a:t>
            </a:r>
          </a:p>
          <a:p>
            <a:pPr lvl="1"/>
            <a:r>
              <a:rPr lang="en-GB" sz="2400" dirty="0">
                <a:latin typeface="Century Gothic" charset="0"/>
                <a:ea typeface="Century Gothic" charset="0"/>
                <a:cs typeface="Century Gothic" charset="0"/>
              </a:rPr>
              <a:t>Resisted - 4 towns sold into slavery</a:t>
            </a:r>
            <a:endParaRPr lang="en-GB" sz="2000" dirty="0">
              <a:latin typeface="Century Gothic" charset="0"/>
              <a:ea typeface="Century Gothic" charset="0"/>
              <a:cs typeface="Century Gothic" charset="0"/>
            </a:endParaRPr>
          </a:p>
          <a:p>
            <a:r>
              <a:rPr lang="en-GB" sz="2800" dirty="0">
                <a:latin typeface="Century Gothic" charset="0"/>
                <a:ea typeface="Century Gothic" charset="0"/>
                <a:cs typeface="Century Gothic" charset="0"/>
              </a:rPr>
              <a:t>“The bulk of the money collected was sent to Rome and paid into the Emperor Augustus’s personal account” </a:t>
            </a:r>
          </a:p>
        </p:txBody>
      </p:sp>
    </p:spTree>
    <p:extLst>
      <p:ext uri="{BB962C8B-B14F-4D97-AF65-F5344CB8AC3E}">
        <p14:creationId xmlns:p14="http://schemas.microsoft.com/office/powerpoint/2010/main" val="81586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7384"/>
            <a:ext cx="8510588" cy="1325563"/>
          </a:xfrm>
        </p:spPr>
        <p:txBody>
          <a:bodyPr/>
          <a:lstStyle/>
          <a:p>
            <a:r>
              <a:rPr lang="en-GB" dirty="0">
                <a:solidFill>
                  <a:srgbClr val="FFFF00"/>
                </a:solidFill>
                <a:latin typeface="Century Gothic" charset="0"/>
                <a:ea typeface="Century Gothic" charset="0"/>
                <a:cs typeface="Century Gothic" charset="0"/>
              </a:rPr>
              <a:t>Roman fortress next to Temple</a:t>
            </a:r>
          </a:p>
        </p:txBody>
      </p:sp>
      <p:pic>
        <p:nvPicPr>
          <p:cNvPr id="4" name="Picture 1029" descr="antonia-fortress"/>
          <p:cNvPicPr>
            <a:picLocks noGrp="1" noChangeAspect="1" noChangeArrowheads="1"/>
          </p:cNvPicPr>
          <p:nvPr>
            <p:ph idx="1"/>
          </p:nvPr>
        </p:nvPicPr>
        <p:blipFill>
          <a:blip r:embed="rId3"/>
          <a:srcRect/>
          <a:stretch>
            <a:fillRect/>
          </a:stretch>
        </p:blipFill>
        <p:spPr>
          <a:xfrm>
            <a:off x="827584" y="1384377"/>
            <a:ext cx="7488832" cy="5006820"/>
          </a:xfrm>
        </p:spPr>
      </p:pic>
    </p:spTree>
    <p:extLst>
      <p:ext uri="{BB962C8B-B14F-4D97-AF65-F5344CB8AC3E}">
        <p14:creationId xmlns:p14="http://schemas.microsoft.com/office/powerpoint/2010/main" val="611247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Canaan </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7504" y="1412776"/>
            <a:ext cx="4710444" cy="3600400"/>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04048" y="2323728"/>
            <a:ext cx="4034605" cy="4422775"/>
          </a:xfrm>
        </p:spPr>
      </p:pic>
    </p:spTree>
    <p:extLst>
      <p:ext uri="{BB962C8B-B14F-4D97-AF65-F5344CB8AC3E}">
        <p14:creationId xmlns:p14="http://schemas.microsoft.com/office/powerpoint/2010/main" val="159552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How did the Jews respond?</a:t>
            </a:r>
          </a:p>
        </p:txBody>
      </p:sp>
      <p:sp>
        <p:nvSpPr>
          <p:cNvPr id="5" name="Content Placeholder 4"/>
          <p:cNvSpPr>
            <a:spLocks noGrp="1"/>
          </p:cNvSpPr>
          <p:nvPr>
            <p:ph idx="1"/>
          </p:nvPr>
        </p:nvSpPr>
        <p:spPr/>
        <p:txBody>
          <a:bodyPr/>
          <a:lstStyle/>
          <a:p>
            <a:r>
              <a:rPr lang="en-GB" dirty="0">
                <a:latin typeface="Century Gothic" charset="0"/>
                <a:ea typeface="Century Gothic" charset="0"/>
                <a:cs typeface="Century Gothic" charset="0"/>
              </a:rPr>
              <a:t>Messianic uprisings</a:t>
            </a:r>
          </a:p>
          <a:p>
            <a:r>
              <a:rPr lang="en-GB" dirty="0">
                <a:latin typeface="Century Gothic" charset="0"/>
                <a:ea typeface="Century Gothic" charset="0"/>
                <a:cs typeface="Century Gothic" charset="0"/>
              </a:rPr>
              <a:t>King Herod the Great died 4BCE</a:t>
            </a:r>
          </a:p>
          <a:p>
            <a:pPr lvl="1"/>
            <a:r>
              <a:rPr lang="en-GB" dirty="0">
                <a:latin typeface="Century Gothic" charset="0"/>
                <a:ea typeface="Century Gothic" charset="0"/>
                <a:cs typeface="Century Gothic" charset="0"/>
              </a:rPr>
              <a:t>Simon of </a:t>
            </a:r>
            <a:r>
              <a:rPr lang="en-GB" dirty="0" err="1">
                <a:latin typeface="Century Gothic" charset="0"/>
                <a:ea typeface="Century Gothic" charset="0"/>
                <a:cs typeface="Century Gothic" charset="0"/>
              </a:rPr>
              <a:t>Peraea</a:t>
            </a:r>
            <a:r>
              <a:rPr lang="en-GB" dirty="0">
                <a:latin typeface="Century Gothic" charset="0"/>
                <a:ea typeface="Century Gothic" charset="0"/>
                <a:cs typeface="Century Gothic" charset="0"/>
              </a:rPr>
              <a:t> </a:t>
            </a:r>
          </a:p>
          <a:p>
            <a:r>
              <a:rPr lang="en-GB" dirty="0">
                <a:latin typeface="Century Gothic" charset="0"/>
                <a:ea typeface="Century Gothic" charset="0"/>
                <a:cs typeface="Century Gothic" charset="0"/>
              </a:rPr>
              <a:t>Census 6 AD</a:t>
            </a:r>
          </a:p>
          <a:p>
            <a:pPr lvl="1"/>
            <a:r>
              <a:rPr lang="en-GB" dirty="0">
                <a:latin typeface="Century Gothic" charset="0"/>
                <a:ea typeface="Century Gothic" charset="0"/>
                <a:cs typeface="Century Gothic" charset="0"/>
              </a:rPr>
              <a:t>Judas of Galilee</a:t>
            </a:r>
          </a:p>
          <a:p>
            <a:pPr lvl="1"/>
            <a:r>
              <a:rPr lang="en-GB" dirty="0">
                <a:latin typeface="Century Gothic" charset="0"/>
                <a:ea typeface="Century Gothic" charset="0"/>
                <a:cs typeface="Century Gothic" charset="0"/>
              </a:rPr>
              <a:t>2000 crucified</a:t>
            </a:r>
          </a:p>
          <a:p>
            <a:r>
              <a:rPr lang="en-GB" dirty="0" err="1">
                <a:latin typeface="Century Gothic" charset="0"/>
                <a:ea typeface="Century Gothic" charset="0"/>
                <a:cs typeface="Century Gothic" charset="0"/>
              </a:rPr>
              <a:t>Theudas</a:t>
            </a:r>
            <a:r>
              <a:rPr lang="en-GB" dirty="0">
                <a:latin typeface="Century Gothic" charset="0"/>
                <a:ea typeface="Century Gothic" charset="0"/>
                <a:cs typeface="Century Gothic" charset="0"/>
              </a:rPr>
              <a:t> 44 AD </a:t>
            </a:r>
          </a:p>
          <a:p>
            <a:pPr lvl="1"/>
            <a:r>
              <a:rPr lang="en-GB" dirty="0">
                <a:latin typeface="Century Gothic" charset="0"/>
                <a:ea typeface="Century Gothic" charset="0"/>
                <a:cs typeface="Century Gothic" charset="0"/>
              </a:rPr>
              <a:t> ‘messiah’ led a revolt </a:t>
            </a:r>
            <a:r>
              <a:rPr lang="mr-IN" dirty="0">
                <a:latin typeface="Century Gothic" charset="0"/>
                <a:ea typeface="Century Gothic" charset="0"/>
                <a:cs typeface="Century Gothic" charset="0"/>
              </a:rPr>
              <a:t>–</a:t>
            </a:r>
            <a:r>
              <a:rPr lang="en-GB" dirty="0">
                <a:latin typeface="Century Gothic" charset="0"/>
                <a:ea typeface="Century Gothic" charset="0"/>
                <a:cs typeface="Century Gothic" charset="0"/>
              </a:rPr>
              <a:t> crushed</a:t>
            </a:r>
          </a:p>
          <a:p>
            <a:pPr lvl="1"/>
            <a:endParaRPr lang="en-GB" dirty="0">
              <a:latin typeface="Century Gothic" charset="0"/>
              <a:ea typeface="Century Gothic" charset="0"/>
              <a:cs typeface="Century Gothic" charset="0"/>
            </a:endParaRPr>
          </a:p>
          <a:p>
            <a:endParaRPr lang="en-GB" dirty="0">
              <a:latin typeface="Century Gothic" charset="0"/>
              <a:ea typeface="Century Gothic" charset="0"/>
              <a:cs typeface="Century Gothic" charset="0"/>
            </a:endParaRPr>
          </a:p>
          <a:p>
            <a:endParaRPr lang="en-GB" dirty="0">
              <a:latin typeface="Century Gothic" charset="0"/>
              <a:ea typeface="Century Gothic" charset="0"/>
              <a:cs typeface="Century Gothic" charset="0"/>
            </a:endParaRPr>
          </a:p>
          <a:p>
            <a:endParaRPr lang="en-GB" dirty="0">
              <a:latin typeface="Century Gothic" charset="0"/>
              <a:ea typeface="Century Gothic" charset="0"/>
              <a:cs typeface="Century Gothic" charset="0"/>
            </a:endParaRPr>
          </a:p>
        </p:txBody>
      </p:sp>
    </p:spTree>
    <p:extLst>
      <p:ext uri="{BB962C8B-B14F-4D97-AF65-F5344CB8AC3E}">
        <p14:creationId xmlns:p14="http://schemas.microsoft.com/office/powerpoint/2010/main" val="479484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solidFill>
                  <a:srgbClr val="FFFF00"/>
                </a:solidFill>
                <a:latin typeface="Century Gothic" charset="0"/>
                <a:ea typeface="Century Gothic" charset="0"/>
                <a:cs typeface="Century Gothic" charset="0"/>
              </a:rPr>
              <a:t>How are the Romans presented in the gospels?</a:t>
            </a:r>
          </a:p>
        </p:txBody>
      </p:sp>
      <p:sp>
        <p:nvSpPr>
          <p:cNvPr id="3" name="Content Placeholder 2"/>
          <p:cNvSpPr>
            <a:spLocks noGrp="1"/>
          </p:cNvSpPr>
          <p:nvPr>
            <p:ph idx="1"/>
          </p:nvPr>
        </p:nvSpPr>
        <p:spPr>
          <a:xfrm>
            <a:off x="301625" y="1814537"/>
            <a:ext cx="8540750" cy="4422775"/>
          </a:xfrm>
        </p:spPr>
        <p:txBody>
          <a:bodyPr/>
          <a:lstStyle/>
          <a:p>
            <a:r>
              <a:rPr lang="en-GB" sz="2800" dirty="0">
                <a:latin typeface="Century Gothic" charset="0"/>
                <a:ea typeface="Century Gothic" charset="0"/>
                <a:cs typeface="Century Gothic" charset="0"/>
              </a:rPr>
              <a:t>Roman centurion, </a:t>
            </a:r>
            <a:r>
              <a:rPr lang="en-GB" sz="2800" dirty="0">
                <a:effectLst/>
                <a:latin typeface="Century Gothic" charset="0"/>
                <a:ea typeface="Century Gothic" charset="0"/>
                <a:cs typeface="Century Gothic" charset="0"/>
              </a:rPr>
              <a:t>‘Truly I tell you, in no one in Israel have I found such faith.’</a:t>
            </a:r>
          </a:p>
          <a:p>
            <a:r>
              <a:rPr lang="en-GB" sz="2800" dirty="0">
                <a:effectLst/>
                <a:latin typeface="Century Gothic" charset="0"/>
                <a:ea typeface="Century Gothic" charset="0"/>
                <a:cs typeface="Century Gothic" charset="0"/>
              </a:rPr>
              <a:t>Centurion at the foot of the cross who testified to Jesus</a:t>
            </a:r>
          </a:p>
          <a:p>
            <a:r>
              <a:rPr lang="en-GB" sz="2800" dirty="0">
                <a:effectLst/>
                <a:latin typeface="Century Gothic" charset="0"/>
                <a:ea typeface="Century Gothic" charset="0"/>
                <a:cs typeface="Century Gothic" charset="0"/>
              </a:rPr>
              <a:t>Pilate </a:t>
            </a:r>
            <a:r>
              <a:rPr lang="mr-IN" sz="2800" dirty="0">
                <a:effectLst/>
                <a:latin typeface="Century Gothic" charset="0"/>
                <a:ea typeface="Century Gothic" charset="0"/>
                <a:cs typeface="Century Gothic" charset="0"/>
              </a:rPr>
              <a:t>–</a:t>
            </a:r>
            <a:r>
              <a:rPr lang="en-GB" sz="2800" dirty="0">
                <a:effectLst/>
                <a:latin typeface="Century Gothic" charset="0"/>
                <a:ea typeface="Century Gothic" charset="0"/>
                <a:cs typeface="Century Gothic" charset="0"/>
              </a:rPr>
              <a:t> didn’t want to execute Jesus</a:t>
            </a:r>
          </a:p>
          <a:p>
            <a:r>
              <a:rPr lang="en-GB" sz="2800" dirty="0">
                <a:effectLst/>
                <a:latin typeface="Century Gothic" charset="0"/>
                <a:ea typeface="Century Gothic" charset="0"/>
                <a:cs typeface="Century Gothic" charset="0"/>
              </a:rPr>
              <a:t>Backdrop in the gospels </a:t>
            </a:r>
            <a:r>
              <a:rPr lang="mr-IN" sz="2800" dirty="0">
                <a:effectLst/>
                <a:latin typeface="Century Gothic" charset="0"/>
                <a:ea typeface="Century Gothic" charset="0"/>
                <a:cs typeface="Century Gothic" charset="0"/>
              </a:rPr>
              <a:t>–</a:t>
            </a:r>
            <a:r>
              <a:rPr lang="en-GB" sz="2800" dirty="0">
                <a:effectLst/>
                <a:latin typeface="Century Gothic" charset="0"/>
                <a:ea typeface="Century Gothic" charset="0"/>
                <a:cs typeface="Century Gothic" charset="0"/>
              </a:rPr>
              <a:t> taxation, debt, injustice </a:t>
            </a:r>
            <a:r>
              <a:rPr lang="mr-IN" sz="2800" dirty="0">
                <a:effectLst/>
                <a:latin typeface="Century Gothic" charset="0"/>
                <a:ea typeface="Century Gothic" charset="0"/>
                <a:cs typeface="Century Gothic" charset="0"/>
              </a:rPr>
              <a:t>–</a:t>
            </a:r>
            <a:r>
              <a:rPr lang="en-GB" sz="2800" dirty="0">
                <a:effectLst/>
                <a:latin typeface="Century Gothic" charset="0"/>
                <a:ea typeface="Century Gothic" charset="0"/>
                <a:cs typeface="Century Gothic" charset="0"/>
              </a:rPr>
              <a:t> caused by Roman occupation but not attributed to it</a:t>
            </a:r>
            <a:endParaRPr lang="en-GB" sz="2800" dirty="0">
              <a:latin typeface="Century Gothic" charset="0"/>
              <a:ea typeface="Century Gothic" charset="0"/>
              <a:cs typeface="Century Gothic" charset="0"/>
            </a:endParaRPr>
          </a:p>
        </p:txBody>
      </p:sp>
    </p:spTree>
    <p:extLst>
      <p:ext uri="{BB962C8B-B14F-4D97-AF65-F5344CB8AC3E}">
        <p14:creationId xmlns:p14="http://schemas.microsoft.com/office/powerpoint/2010/main" val="379801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This is how it was</a:t>
            </a:r>
          </a:p>
        </p:txBody>
      </p:sp>
      <p:sp>
        <p:nvSpPr>
          <p:cNvPr id="6" name="Content Placeholder 5"/>
          <p:cNvSpPr>
            <a:spLocks noGrp="1"/>
          </p:cNvSpPr>
          <p:nvPr>
            <p:ph idx="1"/>
          </p:nvPr>
        </p:nvSpPr>
        <p:spPr/>
        <p:txBody>
          <a:bodyPr/>
          <a:lstStyle/>
          <a:p>
            <a:r>
              <a:rPr lang="en-GB" dirty="0">
                <a:latin typeface="Century Gothic" charset="0"/>
                <a:ea typeface="Century Gothic" charset="0"/>
                <a:cs typeface="Century Gothic" charset="0"/>
              </a:rPr>
              <a:t>Jews hated the Romans</a:t>
            </a:r>
          </a:p>
          <a:p>
            <a:pPr lvl="1"/>
            <a:r>
              <a:rPr lang="en-GB" dirty="0">
                <a:latin typeface="Century Gothic" charset="0"/>
                <a:ea typeface="Century Gothic" charset="0"/>
                <a:cs typeface="Century Gothic" charset="0"/>
              </a:rPr>
              <a:t>They revolted more than any other people</a:t>
            </a:r>
          </a:p>
          <a:p>
            <a:pPr lvl="1"/>
            <a:r>
              <a:rPr lang="en-GB" dirty="0">
                <a:latin typeface="Century Gothic" charset="0"/>
                <a:ea typeface="Century Gothic" charset="0"/>
                <a:cs typeface="Century Gothic" charset="0"/>
              </a:rPr>
              <a:t>Strong religious, national &amp; political identity</a:t>
            </a:r>
          </a:p>
          <a:p>
            <a:pPr lvl="1"/>
            <a:r>
              <a:rPr lang="en-GB" dirty="0">
                <a:latin typeface="Century Gothic" charset="0"/>
                <a:ea typeface="Century Gothic" charset="0"/>
                <a:cs typeface="Century Gothic" charset="0"/>
              </a:rPr>
              <a:t>Long history and high culture</a:t>
            </a:r>
          </a:p>
          <a:p>
            <a:r>
              <a:rPr lang="en-GB" dirty="0">
                <a:latin typeface="Century Gothic" charset="0"/>
                <a:ea typeface="Century Gothic" charset="0"/>
                <a:cs typeface="Century Gothic" charset="0"/>
              </a:rPr>
              <a:t>Romans looked down on Jews</a:t>
            </a:r>
          </a:p>
          <a:p>
            <a:pPr lvl="1"/>
            <a:r>
              <a:rPr lang="en-GB" dirty="0">
                <a:latin typeface="Century Gothic" charset="0"/>
                <a:ea typeface="Century Gothic" charset="0"/>
                <a:cs typeface="Century Gothic" charset="0"/>
              </a:rPr>
              <a:t>‘Different’ – religion, practices </a:t>
            </a:r>
          </a:p>
          <a:p>
            <a:r>
              <a:rPr lang="en-GB" dirty="0">
                <a:latin typeface="Century Gothic" charset="0"/>
                <a:ea typeface="Century Gothic" charset="0"/>
                <a:cs typeface="Century Gothic" charset="0"/>
              </a:rPr>
              <a:t>How to solve this and prevent a catastrophe?</a:t>
            </a:r>
          </a:p>
        </p:txBody>
      </p:sp>
    </p:spTree>
    <p:extLst>
      <p:ext uri="{BB962C8B-B14F-4D97-AF65-F5344CB8AC3E}">
        <p14:creationId xmlns:p14="http://schemas.microsoft.com/office/powerpoint/2010/main" val="73219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200" dirty="0">
                <a:solidFill>
                  <a:srgbClr val="FFFF00"/>
                </a:solidFill>
                <a:latin typeface="Century Gothic" charset="0"/>
                <a:ea typeface="Century Gothic" charset="0"/>
                <a:cs typeface="Century Gothic" charset="0"/>
              </a:rPr>
              <a:t>People waiting for the ‘messiah’</a:t>
            </a:r>
          </a:p>
        </p:txBody>
      </p:sp>
      <p:sp>
        <p:nvSpPr>
          <p:cNvPr id="3" name="Content Placeholder 2"/>
          <p:cNvSpPr>
            <a:spLocks noGrp="1"/>
          </p:cNvSpPr>
          <p:nvPr>
            <p:ph idx="1"/>
          </p:nvPr>
        </p:nvSpPr>
        <p:spPr/>
        <p:txBody>
          <a:bodyPr/>
          <a:lstStyle/>
          <a:p>
            <a:r>
              <a:rPr lang="en-GB" dirty="0">
                <a:latin typeface="Century Gothic" charset="0"/>
                <a:ea typeface="Century Gothic" charset="0"/>
                <a:cs typeface="Century Gothic" charset="0"/>
              </a:rPr>
              <a:t>Messiah or Christ</a:t>
            </a:r>
          </a:p>
          <a:p>
            <a:pPr lvl="1"/>
            <a:r>
              <a:rPr lang="en-GB" dirty="0">
                <a:latin typeface="Century Gothic" charset="0"/>
                <a:ea typeface="Century Gothic" charset="0"/>
                <a:cs typeface="Century Gothic" charset="0"/>
              </a:rPr>
              <a:t>Anointed one</a:t>
            </a:r>
          </a:p>
          <a:p>
            <a:pPr lvl="1"/>
            <a:r>
              <a:rPr lang="en-GB" dirty="0">
                <a:latin typeface="Century Gothic" charset="0"/>
                <a:ea typeface="Century Gothic" charset="0"/>
                <a:cs typeface="Century Gothic" charset="0"/>
              </a:rPr>
              <a:t>Kings of Israel</a:t>
            </a:r>
          </a:p>
          <a:p>
            <a:pPr lvl="1"/>
            <a:r>
              <a:rPr lang="en-GB" dirty="0">
                <a:latin typeface="Century Gothic" charset="0"/>
                <a:ea typeface="Century Gothic" charset="0"/>
                <a:cs typeface="Century Gothic" charset="0"/>
              </a:rPr>
              <a:t>Line of kings finished with the Babylonian conquest</a:t>
            </a:r>
          </a:p>
          <a:p>
            <a:r>
              <a:rPr lang="en-GB" dirty="0">
                <a:latin typeface="Century Gothic" charset="0"/>
                <a:ea typeface="Century Gothic" charset="0"/>
                <a:cs typeface="Century Gothic" charset="0"/>
              </a:rPr>
              <a:t>Sent by God</a:t>
            </a:r>
          </a:p>
        </p:txBody>
      </p:sp>
    </p:spTree>
    <p:extLst>
      <p:ext uri="{BB962C8B-B14F-4D97-AF65-F5344CB8AC3E}">
        <p14:creationId xmlns:p14="http://schemas.microsoft.com/office/powerpoint/2010/main" val="896712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Rot="1" noChangeArrowheads="1"/>
          </p:cNvSpPr>
          <p:nvPr>
            <p:ph type="title"/>
          </p:nvPr>
        </p:nvSpPr>
        <p:spPr/>
        <p:txBody>
          <a:bodyPr/>
          <a:lstStyle/>
          <a:p>
            <a:pPr eaLnBrk="1" hangingPunct="1">
              <a:defRPr/>
            </a:pPr>
            <a:r>
              <a:rPr lang="en-GB" dirty="0">
                <a:solidFill>
                  <a:srgbClr val="FFFF00"/>
                </a:solidFill>
                <a:latin typeface="Century Gothic" charset="0"/>
                <a:ea typeface="Century Gothic" charset="0"/>
                <a:cs typeface="Century Gothic" charset="0"/>
              </a:rPr>
              <a:t>Jesus’ mission</a:t>
            </a:r>
          </a:p>
        </p:txBody>
      </p:sp>
      <p:sp>
        <p:nvSpPr>
          <p:cNvPr id="70659" name="Rectangle 3"/>
          <p:cNvSpPr>
            <a:spLocks noGrp="1" noRot="1" noChangeArrowheads="1"/>
          </p:cNvSpPr>
          <p:nvPr>
            <p:ph type="body" sz="half" idx="1"/>
          </p:nvPr>
        </p:nvSpPr>
        <p:spPr>
          <a:xfrm>
            <a:off x="144462" y="1412776"/>
            <a:ext cx="4283522" cy="4968875"/>
          </a:xfrm>
        </p:spPr>
        <p:txBody>
          <a:bodyPr/>
          <a:lstStyle/>
          <a:p>
            <a:pPr eaLnBrk="1" hangingPunct="1">
              <a:buFont typeface="Wingdings" pitchFamily="-128" charset="2"/>
              <a:buNone/>
              <a:defRPr/>
            </a:pPr>
            <a:r>
              <a:rPr lang="en-GB" sz="2800" dirty="0">
                <a:effectLst>
                  <a:outerShdw blurRad="38100" dist="38100" dir="2700000" algn="tl">
                    <a:srgbClr val="000000">
                      <a:alpha val="43137"/>
                    </a:srgbClr>
                  </a:outerShdw>
                </a:effectLst>
                <a:latin typeface="Century Gothic" charset="0"/>
                <a:ea typeface="Century Gothic" charset="0"/>
                <a:cs typeface="Century Gothic" charset="0"/>
              </a:rPr>
              <a:t>	“He will be great, and will be called the Son of the Most High; and the Lord God will give him the throne of his father David, and </a:t>
            </a:r>
            <a:r>
              <a:rPr lang="en-GB" sz="2800" u="sng" dirty="0">
                <a:effectLst>
                  <a:outerShdw blurRad="38100" dist="38100" dir="2700000" algn="tl">
                    <a:srgbClr val="000000">
                      <a:alpha val="43137"/>
                    </a:srgbClr>
                  </a:outerShdw>
                </a:effectLst>
                <a:latin typeface="Century Gothic" charset="0"/>
                <a:ea typeface="Century Gothic" charset="0"/>
                <a:cs typeface="Century Gothic" charset="0"/>
              </a:rPr>
              <a:t>he will reign over the house of Jacob forever; and of his kingdom there will be no end</a:t>
            </a:r>
            <a:r>
              <a:rPr lang="en-GB" sz="2800" dirty="0">
                <a:effectLst>
                  <a:outerShdw blurRad="38100" dist="38100" dir="2700000" algn="tl">
                    <a:srgbClr val="000000">
                      <a:alpha val="43137"/>
                    </a:srgbClr>
                  </a:outerShdw>
                </a:effectLst>
                <a:latin typeface="Century Gothic" charset="0"/>
                <a:ea typeface="Century Gothic" charset="0"/>
                <a:cs typeface="Century Gothic" charset="0"/>
              </a:rPr>
              <a:t>.”    </a:t>
            </a:r>
            <a:r>
              <a:rPr lang="en-GB" sz="2000" dirty="0">
                <a:effectLst>
                  <a:outerShdw blurRad="38100" dist="38100" dir="2700000" algn="tl">
                    <a:srgbClr val="000000">
                      <a:alpha val="43137"/>
                    </a:srgbClr>
                  </a:outerShdw>
                </a:effectLst>
                <a:latin typeface="Century Gothic" charset="0"/>
                <a:ea typeface="Century Gothic" charset="0"/>
                <a:cs typeface="Century Gothic" charset="0"/>
              </a:rPr>
              <a:t>Luke 1:32-33</a:t>
            </a:r>
            <a:r>
              <a:rPr lang="en-GB" sz="2800" dirty="0">
                <a:effectLst>
                  <a:outerShdw blurRad="38100" dist="38100" dir="2700000" algn="tl">
                    <a:srgbClr val="000000">
                      <a:alpha val="43137"/>
                    </a:srgbClr>
                  </a:outerShdw>
                </a:effectLst>
                <a:latin typeface="Century Gothic" charset="0"/>
                <a:ea typeface="Century Gothic" charset="0"/>
                <a:cs typeface="Century Gothic" charset="0"/>
              </a:rPr>
              <a:t> </a:t>
            </a:r>
          </a:p>
        </p:txBody>
      </p:sp>
      <p:pic>
        <p:nvPicPr>
          <p:cNvPr id="64516" name="Picture 9" descr="anunciation"/>
          <p:cNvPicPr>
            <a:picLocks noGrp="1" noChangeAspect="1" noChangeArrowheads="1"/>
          </p:cNvPicPr>
          <p:nvPr>
            <p:ph sz="half" idx="2"/>
          </p:nvPr>
        </p:nvPicPr>
        <p:blipFill>
          <a:blip r:embed="rId3"/>
          <a:srcRect l="6303" t="6325" r="6303" b="11595"/>
          <a:stretch>
            <a:fillRect/>
          </a:stretch>
        </p:blipFill>
        <p:spPr>
          <a:xfrm>
            <a:off x="4670301" y="2322512"/>
            <a:ext cx="4294187" cy="3011488"/>
          </a:xfrm>
        </p:spPr>
      </p:pic>
      <p:sp>
        <p:nvSpPr>
          <p:cNvPr id="2" name="TextBox 1">
            <a:extLst>
              <a:ext uri="{FF2B5EF4-FFF2-40B4-BE49-F238E27FC236}">
                <a16:creationId xmlns:a16="http://schemas.microsoft.com/office/drawing/2014/main" id="{38D2BC2D-B7B0-2A46-AAD5-9E11DC845083}"/>
              </a:ext>
            </a:extLst>
          </p:cNvPr>
          <p:cNvSpPr txBox="1"/>
          <p:nvPr/>
        </p:nvSpPr>
        <p:spPr>
          <a:xfrm>
            <a:off x="5580112" y="5805264"/>
            <a:ext cx="240161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Gabriel visits Mary</a:t>
            </a:r>
          </a:p>
        </p:txBody>
      </p:sp>
    </p:spTree>
    <p:extLst>
      <p:ext uri="{BB962C8B-B14F-4D97-AF65-F5344CB8AC3E}">
        <p14:creationId xmlns:p14="http://schemas.microsoft.com/office/powerpoint/2010/main" val="6596880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8C330-C2BC-4441-950A-CD15BDD6AF4D}"/>
              </a:ext>
            </a:extLst>
          </p:cNvPr>
          <p:cNvSpPr>
            <a:spLocks noGrp="1"/>
          </p:cNvSpPr>
          <p:nvPr>
            <p:ph type="title"/>
          </p:nvPr>
        </p:nvSpPr>
        <p:spPr/>
        <p:txBody>
          <a:bodyPr/>
          <a:lstStyle/>
          <a:p>
            <a:r>
              <a:rPr lang="en-GB" dirty="0">
                <a:solidFill>
                  <a:srgbClr val="FFFF00"/>
                </a:solidFill>
                <a:latin typeface="Century Gothic" panose="020B0502020202020204" pitchFamily="34" charset="0"/>
              </a:rPr>
              <a:t>Jesus’s house?</a:t>
            </a:r>
          </a:p>
        </p:txBody>
      </p:sp>
      <p:sp>
        <p:nvSpPr>
          <p:cNvPr id="3" name="Text Placeholder 2">
            <a:extLst>
              <a:ext uri="{FF2B5EF4-FFF2-40B4-BE49-F238E27FC236}">
                <a16:creationId xmlns:a16="http://schemas.microsoft.com/office/drawing/2014/main" id="{178530BB-DE38-3948-A1D0-C76A3F5F2C7B}"/>
              </a:ext>
            </a:extLst>
          </p:cNvPr>
          <p:cNvSpPr>
            <a:spLocks noGrp="1"/>
          </p:cNvSpPr>
          <p:nvPr>
            <p:ph type="body" sz="half" idx="1"/>
          </p:nvPr>
        </p:nvSpPr>
        <p:spPr/>
        <p:txBody>
          <a:bodyPr/>
          <a:lstStyle/>
          <a:p>
            <a:r>
              <a:rPr lang="en-GB" sz="2400" dirty="0">
                <a:latin typeface="Century Gothic" panose="020B0502020202020204" pitchFamily="34" charset="0"/>
              </a:rPr>
              <a:t>1</a:t>
            </a:r>
            <a:r>
              <a:rPr lang="en-GB" sz="2400" baseline="30000" dirty="0">
                <a:latin typeface="Century Gothic" panose="020B0502020202020204" pitchFamily="34" charset="0"/>
              </a:rPr>
              <a:t>st</a:t>
            </a:r>
            <a:r>
              <a:rPr lang="en-GB" sz="2400" dirty="0">
                <a:latin typeface="Century Gothic" panose="020B0502020202020204" pitchFamily="34" charset="0"/>
              </a:rPr>
              <a:t> century dwelling in Nazareth believed from 380s to have been Jesus home</a:t>
            </a:r>
          </a:p>
          <a:p>
            <a:r>
              <a:rPr lang="en-GB" sz="2400" dirty="0">
                <a:latin typeface="Century Gothic" panose="020B0502020202020204" pitchFamily="34" charset="0"/>
              </a:rPr>
              <a:t>Convent built over it and ancient cave church</a:t>
            </a:r>
          </a:p>
          <a:p>
            <a:r>
              <a:rPr lang="en-GB" sz="2400" dirty="0">
                <a:latin typeface="Century Gothic" panose="020B0502020202020204" pitchFamily="34" charset="0"/>
              </a:rPr>
              <a:t>Professor Ken Dark, Reading University</a:t>
            </a:r>
          </a:p>
        </p:txBody>
      </p:sp>
      <p:pic>
        <p:nvPicPr>
          <p:cNvPr id="6" name="Content Placeholder 5">
            <a:extLst>
              <a:ext uri="{FF2B5EF4-FFF2-40B4-BE49-F238E27FC236}">
                <a16:creationId xmlns:a16="http://schemas.microsoft.com/office/drawing/2014/main" id="{2DB4C52E-05C2-6544-944F-79033FB01C74}"/>
              </a:ext>
            </a:extLst>
          </p:cNvPr>
          <p:cNvPicPr>
            <a:picLocks noGrp="1" noChangeAspect="1"/>
          </p:cNvPicPr>
          <p:nvPr>
            <p:ph sz="half" idx="2"/>
          </p:nvPr>
        </p:nvPicPr>
        <p:blipFill>
          <a:blip r:embed="rId3"/>
          <a:stretch>
            <a:fillRect/>
          </a:stretch>
        </p:blipFill>
        <p:spPr>
          <a:xfrm>
            <a:off x="4648200" y="2329423"/>
            <a:ext cx="4194175" cy="3116729"/>
          </a:xfrm>
        </p:spPr>
      </p:pic>
    </p:spTree>
    <p:extLst>
      <p:ext uri="{BB962C8B-B14F-4D97-AF65-F5344CB8AC3E}">
        <p14:creationId xmlns:p14="http://schemas.microsoft.com/office/powerpoint/2010/main" val="4143701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Rot="1" noChangeArrowheads="1"/>
          </p:cNvSpPr>
          <p:nvPr>
            <p:ph type="title"/>
          </p:nvPr>
        </p:nvSpPr>
        <p:spPr/>
        <p:txBody>
          <a:bodyPr/>
          <a:lstStyle/>
          <a:p>
            <a:pPr eaLnBrk="1" hangingPunct="1">
              <a:defRPr/>
            </a:pPr>
            <a:r>
              <a:rPr lang="en-US" dirty="0">
                <a:solidFill>
                  <a:srgbClr val="FFFF00"/>
                </a:solidFill>
                <a:latin typeface="Century Gothic" panose="020B0502020202020204" pitchFamily="34" charset="0"/>
                <a:ea typeface="+mj-ea"/>
                <a:cs typeface="+mj-cs"/>
              </a:rPr>
              <a:t>Who was Mary?</a:t>
            </a:r>
          </a:p>
        </p:txBody>
      </p:sp>
      <p:sp>
        <p:nvSpPr>
          <p:cNvPr id="66563" name="Rectangle 3"/>
          <p:cNvSpPr>
            <a:spLocks noGrp="1" noRot="1" noChangeArrowheads="1"/>
          </p:cNvSpPr>
          <p:nvPr>
            <p:ph type="body" sz="half" idx="1"/>
          </p:nvPr>
        </p:nvSpPr>
        <p:spPr>
          <a:xfrm>
            <a:off x="152400" y="1447800"/>
            <a:ext cx="8380040" cy="5181600"/>
          </a:xfrm>
        </p:spPr>
        <p:txBody>
          <a:bodyPr/>
          <a:lstStyle/>
          <a:p>
            <a:pPr eaLnBrk="1" hangingPunct="1"/>
            <a:r>
              <a:rPr lang="en-US" sz="2600" dirty="0">
                <a:effectLst/>
                <a:latin typeface="Century Gothic" panose="020B0502020202020204" pitchFamily="34" charset="0"/>
                <a:ea typeface="Times" pitchFamily="-84" charset="0"/>
                <a:cs typeface="Times" pitchFamily="-84" charset="0"/>
              </a:rPr>
              <a:t>Anne said: “O my Lord, I have vowed to you what is in my womb to be dedicated to your service; so do accept it of me.”</a:t>
            </a:r>
          </a:p>
          <a:p>
            <a:pPr eaLnBrk="1" hangingPunct="1"/>
            <a:r>
              <a:rPr lang="en-US" sz="2600" dirty="0">
                <a:effectLst/>
                <a:latin typeface="Century Gothic" panose="020B0502020202020204" pitchFamily="34" charset="0"/>
                <a:ea typeface="Times" pitchFamily="-84" charset="0"/>
                <a:cs typeface="Times" pitchFamily="-84" charset="0"/>
              </a:rPr>
              <a:t>“I have named her Mary, and I commit her and her offspring to your protection from the Evil One.”</a:t>
            </a:r>
          </a:p>
          <a:p>
            <a:pPr eaLnBrk="1" hangingPunct="1"/>
            <a:r>
              <a:rPr lang="en-US" sz="2600" dirty="0">
                <a:effectLst/>
                <a:latin typeface="Century Gothic" panose="020B0502020202020204" pitchFamily="34" charset="0"/>
                <a:ea typeface="Times" pitchFamily="-84" charset="0"/>
                <a:cs typeface="Times" pitchFamily="-84" charset="0"/>
              </a:rPr>
              <a:t>Lord accepted her with a gracious acceptance: He made her grow in purity and beauty: to the care of Zechariah was she assigned.</a:t>
            </a:r>
          </a:p>
          <a:p>
            <a:pPr eaLnBrk="1" hangingPunct="1">
              <a:buFont typeface="Wingdings" pitchFamily="-84" charset="2"/>
              <a:buNone/>
            </a:pPr>
            <a:r>
              <a:rPr lang="en-US" sz="2000" dirty="0">
                <a:effectLst/>
                <a:latin typeface="Century Gothic" panose="020B0502020202020204" pitchFamily="34" charset="0"/>
                <a:ea typeface="ＭＳ Ｐゴシック" pitchFamily="-84" charset="-128"/>
                <a:cs typeface="ＭＳ Ｐゴシック" pitchFamily="-84" charset="-128"/>
              </a:rPr>
              <a:t>		Qur’an </a:t>
            </a:r>
            <a:r>
              <a:rPr lang="en-US" sz="2000" dirty="0" err="1">
                <a:effectLst/>
                <a:latin typeface="Century Gothic" panose="020B0502020202020204" pitchFamily="34" charset="0"/>
                <a:ea typeface="ＭＳ Ｐゴシック" pitchFamily="-84" charset="-128"/>
                <a:cs typeface="ＭＳ Ｐゴシック" pitchFamily="-84" charset="-128"/>
              </a:rPr>
              <a:t>Surah</a:t>
            </a:r>
            <a:r>
              <a:rPr lang="en-US" sz="2000" dirty="0">
                <a:effectLst/>
                <a:latin typeface="Century Gothic" panose="020B0502020202020204" pitchFamily="34" charset="0"/>
                <a:ea typeface="ＭＳ Ｐゴシック" pitchFamily="-84" charset="-128"/>
                <a:cs typeface="ＭＳ Ｐゴシック" pitchFamily="-84" charset="-128"/>
              </a:rPr>
              <a:t> 3: Al-</a:t>
            </a:r>
            <a:r>
              <a:rPr lang="en-US" sz="2000" dirty="0" err="1">
                <a:effectLst/>
                <a:latin typeface="Century Gothic" panose="020B0502020202020204" pitchFamily="34" charset="0"/>
                <a:ea typeface="ＭＳ Ｐゴシック" pitchFamily="-84" charset="-128"/>
                <a:cs typeface="ＭＳ Ｐゴシック" pitchFamily="-84" charset="-128"/>
              </a:rPr>
              <a:t>Imran</a:t>
            </a:r>
            <a:endParaRPr lang="en-US" sz="2000" dirty="0">
              <a:effectLst/>
              <a:latin typeface="Century Gothic" panose="020B0502020202020204" pitchFamily="34" charset="0"/>
              <a:ea typeface="ＭＳ Ｐゴシック" pitchFamily="-84" charset="-128"/>
              <a:cs typeface="ＭＳ Ｐゴシック" pitchFamily="-84" charset="-128"/>
            </a:endParaRPr>
          </a:p>
          <a:p>
            <a:pPr eaLnBrk="1" hangingPunct="1"/>
            <a:endParaRPr lang="en-US" sz="2400" dirty="0">
              <a:effectLst/>
              <a:latin typeface="Century Gothic" panose="020B0502020202020204" pitchFamily="3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042966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Rot="1" noChangeArrowheads="1"/>
          </p:cNvSpPr>
          <p:nvPr>
            <p:ph type="title"/>
          </p:nvPr>
        </p:nvSpPr>
        <p:spPr/>
        <p:txBody>
          <a:bodyPr/>
          <a:lstStyle/>
          <a:p>
            <a:pPr eaLnBrk="1" hangingPunct="1">
              <a:defRPr/>
            </a:pPr>
            <a:r>
              <a:rPr lang="en-GB" dirty="0">
                <a:solidFill>
                  <a:srgbClr val="FFFF00"/>
                </a:solidFill>
                <a:latin typeface="Century Gothic" panose="020B0502020202020204" pitchFamily="34" charset="0"/>
                <a:ea typeface="+mj-ea"/>
                <a:cs typeface="+mj-cs"/>
              </a:rPr>
              <a:t>What did Mary do next?</a:t>
            </a:r>
          </a:p>
        </p:txBody>
      </p:sp>
      <p:sp>
        <p:nvSpPr>
          <p:cNvPr id="70659" name="Rectangle 3"/>
          <p:cNvSpPr>
            <a:spLocks noGrp="1" noRot="1" noChangeArrowheads="1"/>
          </p:cNvSpPr>
          <p:nvPr>
            <p:ph type="body" sz="half" idx="1"/>
          </p:nvPr>
        </p:nvSpPr>
        <p:spPr>
          <a:xfrm>
            <a:off x="296862" y="1676400"/>
            <a:ext cx="4198938" cy="4968875"/>
          </a:xfrm>
        </p:spPr>
        <p:txBody>
          <a:bodyPr/>
          <a:lstStyle/>
          <a:p>
            <a:pPr>
              <a:buNone/>
              <a:defRPr/>
            </a:pPr>
            <a:r>
              <a:rPr lang="en-US" dirty="0">
                <a:latin typeface="Century Gothic" panose="020B0502020202020204" pitchFamily="34" charset="0"/>
                <a:ea typeface="Times" pitchFamily="-68" charset="0"/>
                <a:cs typeface="Times" pitchFamily="-68" charset="0"/>
              </a:rPr>
              <a:t>	</a:t>
            </a:r>
            <a:r>
              <a:rPr lang="en-US" sz="2800" dirty="0">
                <a:latin typeface="Century Gothic" panose="020B0502020202020204" pitchFamily="34" charset="0"/>
                <a:ea typeface="Times" pitchFamily="-68" charset="0"/>
                <a:cs typeface="Times" pitchFamily="-68" charset="0"/>
              </a:rPr>
              <a:t>At that time Mary got ready and hurried to a town in the hill country of Judea, where she entered Zechariah's home and greeted Elizabeth.         </a:t>
            </a:r>
            <a:r>
              <a:rPr lang="en-US" dirty="0">
                <a:latin typeface="Century Gothic" panose="020B0502020202020204" pitchFamily="34" charset="0"/>
                <a:ea typeface="Times" pitchFamily="-68" charset="0"/>
                <a:cs typeface="Times" pitchFamily="-68" charset="0"/>
              </a:rPr>
              <a:t>		</a:t>
            </a:r>
            <a:r>
              <a:rPr lang="en-US" sz="2400" dirty="0">
                <a:latin typeface="Century Gothic" panose="020B0502020202020204" pitchFamily="34" charset="0"/>
              </a:rPr>
              <a:t>Luke 1:39</a:t>
            </a:r>
            <a:endParaRPr lang="en-US" dirty="0">
              <a:latin typeface="Century Gothic" panose="020B0502020202020204" pitchFamily="34" charset="0"/>
            </a:endParaRPr>
          </a:p>
          <a:p>
            <a:pPr eaLnBrk="1" hangingPunct="1">
              <a:buFont typeface="Wingdings" pitchFamily="-128" charset="2"/>
              <a:buNone/>
              <a:defRPr/>
            </a:pPr>
            <a:endParaRPr lang="en-GB" dirty="0">
              <a:effectLst/>
              <a:latin typeface="Century Gothic" panose="020B0502020202020204" pitchFamily="34" charset="0"/>
              <a:ea typeface="+mn-ea"/>
              <a:cs typeface="+mn-cs"/>
            </a:endParaRPr>
          </a:p>
        </p:txBody>
      </p:sp>
      <p:pic>
        <p:nvPicPr>
          <p:cNvPr id="8" name="Picture 5" descr="salimbeni-mary-and-elisabeth-meet-zachariah-2263-mid">
            <a:extLst>
              <a:ext uri="{FF2B5EF4-FFF2-40B4-BE49-F238E27FC236}">
                <a16:creationId xmlns:a16="http://schemas.microsoft.com/office/drawing/2014/main" id="{5B133EAF-817F-C744-B50B-A49CF4736C0A}"/>
              </a:ext>
            </a:extLst>
          </p:cNvPr>
          <p:cNvPicPr>
            <a:picLocks noChangeAspect="1" noChangeArrowheads="1"/>
          </p:cNvPicPr>
          <p:nvPr/>
        </p:nvPicPr>
        <p:blipFill>
          <a:blip r:embed="rId3"/>
          <a:srcRect/>
          <a:stretch>
            <a:fillRect/>
          </a:stretch>
        </p:blipFill>
        <p:spPr bwMode="auto">
          <a:xfrm>
            <a:off x="4648200" y="1793875"/>
            <a:ext cx="4194175" cy="4186238"/>
          </a:xfrm>
          <a:prstGeom prst="rect">
            <a:avLst/>
          </a:prstGeom>
          <a:noFill/>
          <a:ln w="9525">
            <a:noFill/>
            <a:miter lim="800000"/>
            <a:headEnd/>
            <a:tailEnd/>
          </a:ln>
          <a:effectLst/>
        </p:spPr>
      </p:pic>
      <p:sp>
        <p:nvSpPr>
          <p:cNvPr id="9" name="Text Box 6">
            <a:extLst>
              <a:ext uri="{FF2B5EF4-FFF2-40B4-BE49-F238E27FC236}">
                <a16:creationId xmlns:a16="http://schemas.microsoft.com/office/drawing/2014/main" id="{F70EB8C1-D01E-0548-B7DB-BED7F849BC6A}"/>
              </a:ext>
            </a:extLst>
          </p:cNvPr>
          <p:cNvSpPr txBox="1">
            <a:spLocks noChangeArrowheads="1"/>
          </p:cNvSpPr>
          <p:nvPr/>
        </p:nvSpPr>
        <p:spPr bwMode="auto">
          <a:xfrm>
            <a:off x="5496252" y="6170891"/>
            <a:ext cx="2690160" cy="369332"/>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Mary greets Zechariah</a:t>
            </a:r>
          </a:p>
        </p:txBody>
      </p:sp>
    </p:spTree>
    <p:extLst>
      <p:ext uri="{BB962C8B-B14F-4D97-AF65-F5344CB8AC3E}">
        <p14:creationId xmlns:p14="http://schemas.microsoft.com/office/powerpoint/2010/main" val="3632557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Rot="1" noChangeArrowheads="1"/>
          </p:cNvSpPr>
          <p:nvPr>
            <p:ph type="title"/>
          </p:nvPr>
        </p:nvSpPr>
        <p:spPr>
          <a:xfrm>
            <a:off x="301625" y="-27384"/>
            <a:ext cx="8510588" cy="1325562"/>
          </a:xfrm>
        </p:spPr>
        <p:txBody>
          <a:bodyPr/>
          <a:lstStyle/>
          <a:p>
            <a:pPr eaLnBrk="1" hangingPunct="1">
              <a:defRPr/>
            </a:pPr>
            <a:r>
              <a:rPr lang="en-US" dirty="0">
                <a:solidFill>
                  <a:srgbClr val="FFFF00"/>
                </a:solidFill>
                <a:latin typeface="Century Gothic" panose="020B0502020202020204" pitchFamily="34" charset="0"/>
                <a:ea typeface="+mj-ea"/>
                <a:cs typeface="+mj-cs"/>
              </a:rPr>
              <a:t>Zechariah’s family</a:t>
            </a:r>
          </a:p>
        </p:txBody>
      </p:sp>
      <p:sp>
        <p:nvSpPr>
          <p:cNvPr id="388101" name="Oval 5"/>
          <p:cNvSpPr>
            <a:spLocks noChangeArrowheads="1"/>
          </p:cNvSpPr>
          <p:nvPr/>
        </p:nvSpPr>
        <p:spPr bwMode="auto">
          <a:xfrm>
            <a:off x="3124200" y="2448471"/>
            <a:ext cx="1828800" cy="762000"/>
          </a:xfrm>
          <a:prstGeom prst="ellipse">
            <a:avLst/>
          </a:prstGeom>
          <a:solidFill>
            <a:srgbClr val="008000"/>
          </a:solidFill>
          <a:ln w="76200">
            <a:noFill/>
            <a:round/>
            <a:headEnd/>
            <a:tailEn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02" name="Oval 6"/>
          <p:cNvSpPr>
            <a:spLocks noChangeArrowheads="1"/>
          </p:cNvSpPr>
          <p:nvPr/>
        </p:nvSpPr>
        <p:spPr bwMode="auto">
          <a:xfrm>
            <a:off x="5867400" y="2448471"/>
            <a:ext cx="1219200" cy="762000"/>
          </a:xfrm>
          <a:prstGeom prst="ellipse">
            <a:avLst/>
          </a:prstGeom>
          <a:solidFill>
            <a:srgbClr val="FF9900"/>
          </a:solidFill>
          <a:ln w="76200">
            <a:noFill/>
            <a:round/>
            <a:headEnd/>
            <a:tailEn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03" name="Oval 7"/>
          <p:cNvSpPr>
            <a:spLocks noChangeArrowheads="1"/>
          </p:cNvSpPr>
          <p:nvPr/>
        </p:nvSpPr>
        <p:spPr bwMode="auto">
          <a:xfrm>
            <a:off x="304800" y="2448471"/>
            <a:ext cx="1828800" cy="762000"/>
          </a:xfrm>
          <a:prstGeom prst="ellipse">
            <a:avLst/>
          </a:prstGeom>
          <a:solidFill>
            <a:srgbClr val="FFFF00"/>
          </a:solidFill>
          <a:ln w="76200">
            <a:noFill/>
            <a:round/>
            <a:headEnd/>
            <a:tailEn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entury Gothic" panose="020B0502020202020204" pitchFamily="34" charset="0"/>
                <a:ea typeface="ＭＳ Ｐゴシック" pitchFamily="-84" charset="-128"/>
                <a:cs typeface="+mn-cs"/>
              </a:rPr>
              <a:t>Elizabeth</a:t>
            </a:r>
            <a:endPar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ＭＳ Ｐゴシック" pitchFamily="-84" charset="-128"/>
              <a:cs typeface="+mn-cs"/>
            </a:endParaRPr>
          </a:p>
        </p:txBody>
      </p:sp>
      <p:sp>
        <p:nvSpPr>
          <p:cNvPr id="388105" name="Text Box 9"/>
          <p:cNvSpPr txBox="1">
            <a:spLocks noChangeArrowheads="1"/>
          </p:cNvSpPr>
          <p:nvPr/>
        </p:nvSpPr>
        <p:spPr bwMode="auto">
          <a:xfrm>
            <a:off x="3206404" y="2598639"/>
            <a:ext cx="1680268" cy="461665"/>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Zechariah</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06" name="Text Box 10"/>
          <p:cNvSpPr txBox="1">
            <a:spLocks noChangeArrowheads="1"/>
          </p:cNvSpPr>
          <p:nvPr/>
        </p:nvSpPr>
        <p:spPr bwMode="auto">
          <a:xfrm>
            <a:off x="5983371" y="2598639"/>
            <a:ext cx="934871" cy="461665"/>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Mary</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grpSp>
        <p:nvGrpSpPr>
          <p:cNvPr id="68616" name="Group 14"/>
          <p:cNvGrpSpPr>
            <a:grpSpLocks noChangeAspect="1"/>
          </p:cNvGrpSpPr>
          <p:nvPr/>
        </p:nvGrpSpPr>
        <p:grpSpPr bwMode="auto">
          <a:xfrm>
            <a:off x="2286000" y="2524671"/>
            <a:ext cx="690563" cy="693738"/>
            <a:chOff x="2515" y="994"/>
            <a:chExt cx="1045" cy="747"/>
          </a:xfrm>
        </p:grpSpPr>
        <p:sp>
          <p:nvSpPr>
            <p:cNvPr id="68630" name="Freeform 15"/>
            <p:cNvSpPr>
              <a:spLocks noChangeAspect="1"/>
            </p:cNvSpPr>
            <p:nvPr/>
          </p:nvSpPr>
          <p:spPr bwMode="auto">
            <a:xfrm>
              <a:off x="2515" y="994"/>
              <a:ext cx="1045" cy="239"/>
            </a:xfrm>
            <a:custGeom>
              <a:avLst/>
              <a:gdLst>
                <a:gd name="T0" fmla="*/ 0 w 861"/>
                <a:gd name="T1" fmla="*/ 1072 h 197"/>
                <a:gd name="T2" fmla="*/ 3435 w 861"/>
                <a:gd name="T3" fmla="*/ 0 h 197"/>
                <a:gd name="T4" fmla="*/ 6333 w 861"/>
                <a:gd name="T5" fmla="*/ 802 h 197"/>
                <a:gd name="T6" fmla="*/ 6495 w 861"/>
                <a:gd name="T7" fmla="*/ 552 h 197"/>
                <a:gd name="T8" fmla="*/ 7246 w 861"/>
                <a:gd name="T9" fmla="*/ 1635 h 197"/>
                <a:gd name="T10" fmla="*/ 5905 w 861"/>
                <a:gd name="T11" fmla="*/ 1614 h 197"/>
                <a:gd name="T12" fmla="*/ 6060 w 861"/>
                <a:gd name="T13" fmla="*/ 1348 h 197"/>
                <a:gd name="T14" fmla="*/ 3435 w 861"/>
                <a:gd name="T15" fmla="*/ 642 h 197"/>
                <a:gd name="T16" fmla="*/ 346 w 861"/>
                <a:gd name="T17" fmla="*/ 1650 h 197"/>
                <a:gd name="T18" fmla="*/ 0 w 861"/>
                <a:gd name="T19" fmla="*/ 1072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solidFill>
              <a:schemeClr val="tx1"/>
            </a:solidFill>
            <a:ln w="3175">
              <a:noFill/>
              <a:round/>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68631" name="Freeform 16"/>
            <p:cNvSpPr>
              <a:spLocks noChangeAspect="1"/>
            </p:cNvSpPr>
            <p:nvPr/>
          </p:nvSpPr>
          <p:spPr bwMode="auto">
            <a:xfrm rot="10800000">
              <a:off x="2515" y="1502"/>
              <a:ext cx="1045" cy="239"/>
            </a:xfrm>
            <a:custGeom>
              <a:avLst/>
              <a:gdLst>
                <a:gd name="T0" fmla="*/ 0 w 861"/>
                <a:gd name="T1" fmla="*/ 1072 h 197"/>
                <a:gd name="T2" fmla="*/ 3435 w 861"/>
                <a:gd name="T3" fmla="*/ 0 h 197"/>
                <a:gd name="T4" fmla="*/ 6333 w 861"/>
                <a:gd name="T5" fmla="*/ 802 h 197"/>
                <a:gd name="T6" fmla="*/ 6495 w 861"/>
                <a:gd name="T7" fmla="*/ 552 h 197"/>
                <a:gd name="T8" fmla="*/ 7246 w 861"/>
                <a:gd name="T9" fmla="*/ 1635 h 197"/>
                <a:gd name="T10" fmla="*/ 5905 w 861"/>
                <a:gd name="T11" fmla="*/ 1614 h 197"/>
                <a:gd name="T12" fmla="*/ 6060 w 861"/>
                <a:gd name="T13" fmla="*/ 1348 h 197"/>
                <a:gd name="T14" fmla="*/ 3435 w 861"/>
                <a:gd name="T15" fmla="*/ 642 h 197"/>
                <a:gd name="T16" fmla="*/ 346 w 861"/>
                <a:gd name="T17" fmla="*/ 1650 h 197"/>
                <a:gd name="T18" fmla="*/ 0 w 861"/>
                <a:gd name="T19" fmla="*/ 1072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solidFill>
              <a:schemeClr val="tx1"/>
            </a:solidFill>
            <a:ln w="3175">
              <a:noFill/>
              <a:round/>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grpSp>
      <p:sp>
        <p:nvSpPr>
          <p:cNvPr id="388113" name="Line 17"/>
          <p:cNvSpPr>
            <a:spLocks noChangeShapeType="1"/>
          </p:cNvSpPr>
          <p:nvPr/>
        </p:nvSpPr>
        <p:spPr bwMode="auto">
          <a:xfrm>
            <a:off x="2590800" y="3439071"/>
            <a:ext cx="1588" cy="1143000"/>
          </a:xfrm>
          <a:prstGeom prst="line">
            <a:avLst/>
          </a:prstGeom>
          <a:noFill/>
          <a:ln w="76200">
            <a:solidFill>
              <a:schemeClr val="tx2"/>
            </a:solidFill>
            <a:round/>
            <a:headEnd/>
            <a:tailEnd type="triangle" w="med" len="me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14" name="Line 18"/>
          <p:cNvSpPr>
            <a:spLocks noChangeShapeType="1"/>
          </p:cNvSpPr>
          <p:nvPr/>
        </p:nvSpPr>
        <p:spPr bwMode="auto">
          <a:xfrm>
            <a:off x="5334000" y="3439071"/>
            <a:ext cx="1588" cy="1143000"/>
          </a:xfrm>
          <a:prstGeom prst="line">
            <a:avLst/>
          </a:prstGeom>
          <a:noFill/>
          <a:ln w="76200">
            <a:solidFill>
              <a:schemeClr val="tx2"/>
            </a:solidFill>
            <a:round/>
            <a:headEnd/>
            <a:tailEnd type="triangle" w="med" len="me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15" name="Oval 19"/>
          <p:cNvSpPr>
            <a:spLocks noChangeArrowheads="1"/>
          </p:cNvSpPr>
          <p:nvPr/>
        </p:nvSpPr>
        <p:spPr bwMode="auto">
          <a:xfrm>
            <a:off x="1524000" y="4810671"/>
            <a:ext cx="1981200" cy="762000"/>
          </a:xfrm>
          <a:prstGeom prst="ellipse">
            <a:avLst/>
          </a:prstGeom>
          <a:solidFill>
            <a:srgbClr val="808000"/>
          </a:solidFill>
          <a:ln w="76200">
            <a:noFill/>
            <a:round/>
            <a:headEnd/>
            <a:tailEn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John Baptist</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16" name="Oval 20"/>
          <p:cNvSpPr>
            <a:spLocks noChangeArrowheads="1"/>
          </p:cNvSpPr>
          <p:nvPr/>
        </p:nvSpPr>
        <p:spPr bwMode="auto">
          <a:xfrm>
            <a:off x="4191000" y="4734471"/>
            <a:ext cx="2362200" cy="762000"/>
          </a:xfrm>
          <a:prstGeom prst="ellipse">
            <a:avLst/>
          </a:prstGeom>
          <a:solidFill>
            <a:srgbClr val="00FF00"/>
          </a:solidFill>
          <a:ln w="76200">
            <a:noFill/>
            <a:round/>
            <a:headEnd/>
            <a:tailEn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entury Gothic" panose="020B0502020202020204" pitchFamily="34" charset="0"/>
                <a:ea typeface="ＭＳ Ｐゴシック" pitchFamily="-84" charset="-128"/>
                <a:cs typeface="+mn-cs"/>
              </a:rPr>
              <a:t>Jesus</a:t>
            </a:r>
            <a:endPar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ＭＳ Ｐゴシック" pitchFamily="-84" charset="-128"/>
              <a:cs typeface="+mn-cs"/>
            </a:endParaRPr>
          </a:p>
        </p:txBody>
      </p:sp>
      <p:grpSp>
        <p:nvGrpSpPr>
          <p:cNvPr id="68621" name="Group 21"/>
          <p:cNvGrpSpPr>
            <a:grpSpLocks noChangeAspect="1"/>
          </p:cNvGrpSpPr>
          <p:nvPr/>
        </p:nvGrpSpPr>
        <p:grpSpPr bwMode="auto">
          <a:xfrm>
            <a:off x="5024438" y="2524671"/>
            <a:ext cx="690562" cy="693738"/>
            <a:chOff x="2515" y="994"/>
            <a:chExt cx="1045" cy="747"/>
          </a:xfrm>
        </p:grpSpPr>
        <p:sp>
          <p:nvSpPr>
            <p:cNvPr id="68628" name="Freeform 22"/>
            <p:cNvSpPr>
              <a:spLocks noChangeAspect="1"/>
            </p:cNvSpPr>
            <p:nvPr/>
          </p:nvSpPr>
          <p:spPr bwMode="auto">
            <a:xfrm>
              <a:off x="2515" y="994"/>
              <a:ext cx="1045" cy="239"/>
            </a:xfrm>
            <a:custGeom>
              <a:avLst/>
              <a:gdLst>
                <a:gd name="T0" fmla="*/ 0 w 861"/>
                <a:gd name="T1" fmla="*/ 1072 h 197"/>
                <a:gd name="T2" fmla="*/ 3435 w 861"/>
                <a:gd name="T3" fmla="*/ 0 h 197"/>
                <a:gd name="T4" fmla="*/ 6333 w 861"/>
                <a:gd name="T5" fmla="*/ 802 h 197"/>
                <a:gd name="T6" fmla="*/ 6495 w 861"/>
                <a:gd name="T7" fmla="*/ 552 h 197"/>
                <a:gd name="T8" fmla="*/ 7246 w 861"/>
                <a:gd name="T9" fmla="*/ 1635 h 197"/>
                <a:gd name="T10" fmla="*/ 5905 w 861"/>
                <a:gd name="T11" fmla="*/ 1614 h 197"/>
                <a:gd name="T12" fmla="*/ 6060 w 861"/>
                <a:gd name="T13" fmla="*/ 1348 h 197"/>
                <a:gd name="T14" fmla="*/ 3435 w 861"/>
                <a:gd name="T15" fmla="*/ 642 h 197"/>
                <a:gd name="T16" fmla="*/ 346 w 861"/>
                <a:gd name="T17" fmla="*/ 1650 h 197"/>
                <a:gd name="T18" fmla="*/ 0 w 861"/>
                <a:gd name="T19" fmla="*/ 1072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solidFill>
              <a:schemeClr val="tx1"/>
            </a:solidFill>
            <a:ln w="3175">
              <a:noFill/>
              <a:round/>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68629" name="Freeform 23"/>
            <p:cNvSpPr>
              <a:spLocks noChangeAspect="1"/>
            </p:cNvSpPr>
            <p:nvPr/>
          </p:nvSpPr>
          <p:spPr bwMode="auto">
            <a:xfrm rot="10800000">
              <a:off x="2515" y="1502"/>
              <a:ext cx="1045" cy="239"/>
            </a:xfrm>
            <a:custGeom>
              <a:avLst/>
              <a:gdLst>
                <a:gd name="T0" fmla="*/ 0 w 861"/>
                <a:gd name="T1" fmla="*/ 1072 h 197"/>
                <a:gd name="T2" fmla="*/ 3435 w 861"/>
                <a:gd name="T3" fmla="*/ 0 h 197"/>
                <a:gd name="T4" fmla="*/ 6333 w 861"/>
                <a:gd name="T5" fmla="*/ 802 h 197"/>
                <a:gd name="T6" fmla="*/ 6495 w 861"/>
                <a:gd name="T7" fmla="*/ 552 h 197"/>
                <a:gd name="T8" fmla="*/ 7246 w 861"/>
                <a:gd name="T9" fmla="*/ 1635 h 197"/>
                <a:gd name="T10" fmla="*/ 5905 w 861"/>
                <a:gd name="T11" fmla="*/ 1614 h 197"/>
                <a:gd name="T12" fmla="*/ 6060 w 861"/>
                <a:gd name="T13" fmla="*/ 1348 h 197"/>
                <a:gd name="T14" fmla="*/ 3435 w 861"/>
                <a:gd name="T15" fmla="*/ 642 h 197"/>
                <a:gd name="T16" fmla="*/ 346 w 861"/>
                <a:gd name="T17" fmla="*/ 1650 h 197"/>
                <a:gd name="T18" fmla="*/ 0 w 861"/>
                <a:gd name="T19" fmla="*/ 1072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solidFill>
              <a:schemeClr val="tx1"/>
            </a:solidFill>
            <a:ln w="3175">
              <a:noFill/>
              <a:round/>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grpSp>
      <p:sp>
        <p:nvSpPr>
          <p:cNvPr id="388120" name="Oval 24"/>
          <p:cNvSpPr>
            <a:spLocks noChangeArrowheads="1"/>
          </p:cNvSpPr>
          <p:nvPr/>
        </p:nvSpPr>
        <p:spPr bwMode="auto">
          <a:xfrm>
            <a:off x="7239000" y="2448471"/>
            <a:ext cx="1828800" cy="762000"/>
          </a:xfrm>
          <a:prstGeom prst="ellipse">
            <a:avLst/>
          </a:prstGeom>
          <a:solidFill>
            <a:schemeClr val="hlink"/>
          </a:solidFill>
          <a:ln w="76200">
            <a:noFill/>
            <a:round/>
            <a:headEnd/>
            <a:tailEnd/>
          </a:ln>
          <a:effectLst>
            <a:outerShdw blurRad="63500"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00A4"/>
                </a:solidFill>
                <a:effectLst/>
                <a:uLnTx/>
                <a:uFillTx/>
                <a:latin typeface="Century Gothic" panose="020B0502020202020204" pitchFamily="34" charset="0"/>
                <a:ea typeface="ＭＳ Ｐゴシック" pitchFamily="-84" charset="-128"/>
                <a:cs typeface="+mn-cs"/>
              </a:rPr>
              <a:t>Joseph</a:t>
            </a: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endParaRPr>
          </a:p>
        </p:txBody>
      </p:sp>
      <p:sp>
        <p:nvSpPr>
          <p:cNvPr id="388122" name="Text Box 26"/>
          <p:cNvSpPr txBox="1">
            <a:spLocks noChangeArrowheads="1"/>
          </p:cNvSpPr>
          <p:nvPr/>
        </p:nvSpPr>
        <p:spPr bwMode="auto">
          <a:xfrm>
            <a:off x="3389441" y="3481031"/>
            <a:ext cx="1253869" cy="646331"/>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Abraham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Jacob</a:t>
            </a:r>
          </a:p>
        </p:txBody>
      </p:sp>
      <p:sp>
        <p:nvSpPr>
          <p:cNvPr id="388123" name="Text Box 27"/>
          <p:cNvSpPr txBox="1">
            <a:spLocks noChangeArrowheads="1"/>
          </p:cNvSpPr>
          <p:nvPr/>
        </p:nvSpPr>
        <p:spPr bwMode="auto">
          <a:xfrm>
            <a:off x="5916533" y="3481031"/>
            <a:ext cx="968535" cy="646331"/>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Hagar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Rachel</a:t>
            </a:r>
          </a:p>
        </p:txBody>
      </p:sp>
      <p:sp>
        <p:nvSpPr>
          <p:cNvPr id="388124" name="Text Box 28"/>
          <p:cNvSpPr txBox="1">
            <a:spLocks noChangeArrowheads="1"/>
          </p:cNvSpPr>
          <p:nvPr/>
        </p:nvSpPr>
        <p:spPr bwMode="auto">
          <a:xfrm>
            <a:off x="654668" y="3557231"/>
            <a:ext cx="824265" cy="646331"/>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Sarah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Leah</a:t>
            </a:r>
          </a:p>
        </p:txBody>
      </p:sp>
      <p:sp>
        <p:nvSpPr>
          <p:cNvPr id="388125" name="Text Box 29"/>
          <p:cNvSpPr txBox="1">
            <a:spLocks noChangeArrowheads="1"/>
          </p:cNvSpPr>
          <p:nvPr/>
        </p:nvSpPr>
        <p:spPr bwMode="auto">
          <a:xfrm>
            <a:off x="7543385" y="3653661"/>
            <a:ext cx="1366080" cy="369332"/>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cs typeface="+mn-cs"/>
              </a:rPr>
              <a:t>Archangel</a:t>
            </a:r>
          </a:p>
        </p:txBody>
      </p:sp>
      <p:sp>
        <p:nvSpPr>
          <p:cNvPr id="2" name="TextBox 1">
            <a:extLst>
              <a:ext uri="{FF2B5EF4-FFF2-40B4-BE49-F238E27FC236}">
                <a16:creationId xmlns:a16="http://schemas.microsoft.com/office/drawing/2014/main" id="{4229DFF4-4720-5A4C-8480-8097C8A2FB7A}"/>
              </a:ext>
            </a:extLst>
          </p:cNvPr>
          <p:cNvSpPr txBox="1"/>
          <p:nvPr/>
        </p:nvSpPr>
        <p:spPr>
          <a:xfrm>
            <a:off x="1133166" y="5733256"/>
            <a:ext cx="7111242" cy="769441"/>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Mary stayed with Elizabeth for about three months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and then returned home. Luke 1:56</a:t>
            </a:r>
          </a:p>
        </p:txBody>
      </p:sp>
      <p:sp>
        <p:nvSpPr>
          <p:cNvPr id="3" name="TextBox 2">
            <a:extLst>
              <a:ext uri="{FF2B5EF4-FFF2-40B4-BE49-F238E27FC236}">
                <a16:creationId xmlns:a16="http://schemas.microsoft.com/office/drawing/2014/main" id="{18E71E08-83B8-354B-BFF9-CD35941B519E}"/>
              </a:ext>
            </a:extLst>
          </p:cNvPr>
          <p:cNvSpPr txBox="1"/>
          <p:nvPr/>
        </p:nvSpPr>
        <p:spPr>
          <a:xfrm>
            <a:off x="720686" y="1196752"/>
            <a:ext cx="7811754" cy="1015663"/>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‘The Holy Spirit will come upon you, and the power of the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Most High will overshadow you; therefore the child to be born</a:t>
            </a:r>
            <a:endParaRPr kumimoji="0" lang="en-GB" sz="2000" b="0" i="0" u="none" strike="noStrike" kern="1200" cap="none" spc="0" normalizeH="0" baseline="30000" noProof="0" dirty="0">
              <a:ln>
                <a:noFill/>
              </a:ln>
              <a:solidFill>
                <a:srgbClr val="FFFFFF"/>
              </a:solidFill>
              <a:effectLst/>
              <a:uLnTx/>
              <a:uFillTx/>
              <a:latin typeface="Century Gothic" panose="020B0502020202020204" pitchFamily="34" charset="0"/>
              <a:ea typeface="ＭＳ Ｐゴシック" pitchFamily="-8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 will be holy; he will be called Son of God. Luke 1:35</a:t>
            </a:r>
          </a:p>
        </p:txBody>
      </p:sp>
    </p:spTree>
    <p:extLst>
      <p:ext uri="{BB962C8B-B14F-4D97-AF65-F5344CB8AC3E}">
        <p14:creationId xmlns:p14="http://schemas.microsoft.com/office/powerpoint/2010/main" val="1181936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a:xfrm>
            <a:off x="250825" y="76200"/>
            <a:ext cx="8510588" cy="1325563"/>
          </a:xfrm>
        </p:spPr>
        <p:txBody>
          <a:bodyPr/>
          <a:lstStyle/>
          <a:p>
            <a:pPr eaLnBrk="1" hangingPunct="1">
              <a:defRPr/>
            </a:pPr>
            <a:r>
              <a:rPr lang="en-GB" sz="4000" dirty="0">
                <a:solidFill>
                  <a:srgbClr val="FFFF00"/>
                </a:solidFill>
                <a:latin typeface="Century Gothic" charset="0"/>
                <a:ea typeface="Century Gothic" charset="0"/>
                <a:cs typeface="Century Gothic" charset="0"/>
              </a:rPr>
              <a:t>Did Jesus’ parents support him?</a:t>
            </a:r>
          </a:p>
        </p:txBody>
      </p:sp>
      <p:sp>
        <p:nvSpPr>
          <p:cNvPr id="70659" name="Rectangle 3"/>
          <p:cNvSpPr>
            <a:spLocks noGrp="1" noRot="1" noChangeArrowheads="1"/>
          </p:cNvSpPr>
          <p:nvPr>
            <p:ph type="body" sz="half" idx="1"/>
          </p:nvPr>
        </p:nvSpPr>
        <p:spPr>
          <a:xfrm>
            <a:off x="0" y="2103388"/>
            <a:ext cx="4114800" cy="4926012"/>
          </a:xfrm>
        </p:spPr>
        <p:txBody>
          <a:bodyPr/>
          <a:lstStyle/>
          <a:p>
            <a:pPr eaLnBrk="1" hangingPunct="1">
              <a:buFont typeface="Wingdings" pitchFamily="-84" charset="2"/>
              <a:buNone/>
            </a:pPr>
            <a:r>
              <a:rPr lang="en-GB" sz="2600" dirty="0">
                <a:effectLst/>
                <a:latin typeface="Century Gothic" charset="0"/>
                <a:ea typeface="Century Gothic" charset="0"/>
                <a:cs typeface="Century Gothic" charset="0"/>
              </a:rPr>
              <a:t>	After three days they found him in the temple, sitting among the teachers, listening to their questions; and all who heard him were amazed at his understanding and his answers.</a:t>
            </a:r>
          </a:p>
          <a:p>
            <a:pPr eaLnBrk="1" hangingPunct="1">
              <a:buFont typeface="Wingdings" pitchFamily="-84" charset="2"/>
              <a:buNone/>
            </a:pPr>
            <a:r>
              <a:rPr lang="en-GB" sz="2800" dirty="0">
                <a:effectLst/>
                <a:latin typeface="Century Gothic" charset="0"/>
                <a:ea typeface="Century Gothic" charset="0"/>
                <a:cs typeface="Century Gothic" charset="0"/>
              </a:rPr>
              <a:t>                  </a:t>
            </a:r>
            <a:r>
              <a:rPr lang="en-GB" sz="2000" dirty="0">
                <a:effectLst/>
                <a:latin typeface="Century Gothic" charset="0"/>
                <a:ea typeface="Century Gothic" charset="0"/>
                <a:cs typeface="Century Gothic" charset="0"/>
              </a:rPr>
              <a:t>Luke 2:46-47</a:t>
            </a:r>
            <a:endParaRPr lang="en-GB" sz="2800" dirty="0">
              <a:effectLst/>
              <a:latin typeface="Century Gothic" charset="0"/>
              <a:ea typeface="Century Gothic" charset="0"/>
              <a:cs typeface="Century Gothic" charset="0"/>
            </a:endParaRPr>
          </a:p>
        </p:txBody>
      </p:sp>
      <p:pic>
        <p:nvPicPr>
          <p:cNvPr id="70660" name="Picture 7" descr="christdisputingwithscribesduccio"/>
          <p:cNvPicPr>
            <a:picLocks noGrp="1" noChangeAspect="1" noChangeArrowheads="1"/>
          </p:cNvPicPr>
          <p:nvPr>
            <p:ph sz="half" idx="2"/>
          </p:nvPr>
        </p:nvPicPr>
        <p:blipFill>
          <a:blip r:embed="rId3"/>
          <a:srcRect/>
          <a:stretch>
            <a:fillRect/>
          </a:stretch>
        </p:blipFill>
        <p:spPr>
          <a:xfrm>
            <a:off x="4506119" y="2060848"/>
            <a:ext cx="4267200" cy="4117352"/>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panose="020B0502020202020204" pitchFamily="34" charset="0"/>
              </a:rPr>
              <a:t>Position of Jerusalem </a:t>
            </a:r>
          </a:p>
        </p:txBody>
      </p:sp>
      <p:pic>
        <p:nvPicPr>
          <p:cNvPr id="5" name="Content Placeholder 4"/>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854" b="8824"/>
          <a:stretch/>
        </p:blipFill>
        <p:spPr>
          <a:xfrm>
            <a:off x="4618038" y="3429000"/>
            <a:ext cx="4194175" cy="3024000"/>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62744" y="1340768"/>
            <a:ext cx="4194175" cy="2980714"/>
          </a:xfrm>
        </p:spPr>
      </p:pic>
    </p:spTree>
    <p:extLst>
      <p:ext uri="{BB962C8B-B14F-4D97-AF65-F5344CB8AC3E}">
        <p14:creationId xmlns:p14="http://schemas.microsoft.com/office/powerpoint/2010/main" val="16015402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Rectangle 5"/>
          <p:cNvSpPr>
            <a:spLocks noGrp="1" noRot="1" noChangeArrowheads="1"/>
          </p:cNvSpPr>
          <p:nvPr>
            <p:ph type="body" sz="half" idx="1"/>
          </p:nvPr>
        </p:nvSpPr>
        <p:spPr>
          <a:xfrm>
            <a:off x="-76200" y="764704"/>
            <a:ext cx="4464050" cy="5760640"/>
          </a:xfrm>
        </p:spPr>
        <p:txBody>
          <a:bodyPr/>
          <a:lstStyle/>
          <a:p>
            <a:pPr eaLnBrk="1" hangingPunct="1">
              <a:buFont typeface="Wingdings" pitchFamily="-128" charset="2"/>
              <a:buNone/>
              <a:defRPr/>
            </a:pPr>
            <a:r>
              <a:rPr lang="en-GB" sz="2400" dirty="0">
                <a:effectLst/>
                <a:latin typeface="Century Gothic" charset="0"/>
                <a:ea typeface="Century Gothic" charset="0"/>
                <a:cs typeface="Century Gothic" charset="0"/>
              </a:rPr>
              <a:t>	And he said to them, “How is it that you sought me? Did you not know that I must be in my Father’s house?” And </a:t>
            </a:r>
            <a:r>
              <a:rPr lang="en-GB" sz="2400" u="sng" dirty="0">
                <a:effectLst/>
                <a:latin typeface="Century Gothic" charset="0"/>
                <a:ea typeface="Century Gothic" charset="0"/>
                <a:cs typeface="Century Gothic" charset="0"/>
              </a:rPr>
              <a:t>they did not understand the saying which he spoke to them</a:t>
            </a:r>
            <a:r>
              <a:rPr lang="en-GB" sz="2400" dirty="0">
                <a:effectLst/>
                <a:latin typeface="Century Gothic" charset="0"/>
                <a:ea typeface="Century Gothic" charset="0"/>
                <a:cs typeface="Century Gothic" charset="0"/>
              </a:rPr>
              <a:t>. 		</a:t>
            </a:r>
            <a:r>
              <a:rPr lang="en-GB" sz="2000" dirty="0">
                <a:effectLst/>
                <a:latin typeface="Century Gothic" charset="0"/>
                <a:ea typeface="Century Gothic" charset="0"/>
                <a:cs typeface="Century Gothic" charset="0"/>
              </a:rPr>
              <a:t>Luke 2:50</a:t>
            </a:r>
          </a:p>
          <a:p>
            <a:endParaRPr lang="en-GB" sz="2400" dirty="0">
              <a:latin typeface="Century Gothic" charset="0"/>
              <a:ea typeface="Century Gothic" charset="0"/>
              <a:cs typeface="Century Gothic" charset="0"/>
            </a:endParaRPr>
          </a:p>
          <a:p>
            <a:r>
              <a:rPr lang="en-GB" sz="2400" dirty="0">
                <a:latin typeface="Century Gothic" charset="0"/>
                <a:ea typeface="Century Gothic" charset="0"/>
                <a:cs typeface="Century Gothic" charset="0"/>
              </a:rPr>
              <a:t>Jesus </a:t>
            </a:r>
          </a:p>
          <a:p>
            <a:pPr lvl="1"/>
            <a:r>
              <a:rPr lang="en-GB" sz="2000" dirty="0">
                <a:latin typeface="Century Gothic" charset="0"/>
                <a:ea typeface="Century Gothic" charset="0"/>
                <a:cs typeface="Century Gothic" charset="0"/>
              </a:rPr>
              <a:t>Touched by suffering of the Jewish people</a:t>
            </a:r>
          </a:p>
          <a:p>
            <a:pPr lvl="1"/>
            <a:r>
              <a:rPr lang="en-GB" sz="2000" dirty="0">
                <a:latin typeface="Century Gothic" charset="0"/>
                <a:ea typeface="Century Gothic" charset="0"/>
                <a:cs typeface="Century Gothic" charset="0"/>
              </a:rPr>
              <a:t>How to solve the situation of his people?</a:t>
            </a:r>
          </a:p>
          <a:p>
            <a:pPr lvl="1"/>
            <a:r>
              <a:rPr lang="en-GB" sz="2000" dirty="0">
                <a:latin typeface="Century Gothic" charset="0"/>
                <a:ea typeface="Century Gothic" charset="0"/>
                <a:cs typeface="Century Gothic" charset="0"/>
              </a:rPr>
              <a:t>How to bring peace and justice? </a:t>
            </a:r>
          </a:p>
          <a:p>
            <a:pPr eaLnBrk="1" hangingPunct="1">
              <a:buFont typeface="Wingdings" pitchFamily="-128" charset="2"/>
              <a:buNone/>
              <a:defRPr/>
            </a:pPr>
            <a:endParaRPr lang="en-GB" sz="2000" dirty="0">
              <a:effectLst/>
              <a:latin typeface="Century Gothic" charset="0"/>
              <a:ea typeface="Century Gothic" charset="0"/>
              <a:cs typeface="Century Gothic" charset="0"/>
            </a:endParaRPr>
          </a:p>
        </p:txBody>
      </p:sp>
      <p:pic>
        <p:nvPicPr>
          <p:cNvPr id="72707" name="Picture 7" descr="simone temple"/>
          <p:cNvPicPr>
            <a:picLocks noGrp="1" noChangeAspect="1" noChangeArrowheads="1"/>
          </p:cNvPicPr>
          <p:nvPr>
            <p:ph sz="half" idx="2"/>
          </p:nvPr>
        </p:nvPicPr>
        <p:blipFill>
          <a:blip r:embed="rId3"/>
          <a:srcRect l="14342" t="10991" r="14342" b="18512"/>
          <a:stretch>
            <a:fillRect/>
          </a:stretch>
        </p:blipFill>
        <p:spPr>
          <a:xfrm>
            <a:off x="4552950" y="304800"/>
            <a:ext cx="4379913" cy="6324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03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35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035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035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035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E2967-ABFB-2447-A699-14976F34B437}"/>
              </a:ext>
            </a:extLst>
          </p:cNvPr>
          <p:cNvSpPr>
            <a:spLocks noGrp="1"/>
          </p:cNvSpPr>
          <p:nvPr>
            <p:ph type="title"/>
          </p:nvPr>
        </p:nvSpPr>
        <p:spPr>
          <a:xfrm>
            <a:off x="301625" y="44624"/>
            <a:ext cx="8510588" cy="1325563"/>
          </a:xfrm>
        </p:spPr>
        <p:txBody>
          <a:bodyPr/>
          <a:lstStyle/>
          <a:p>
            <a:r>
              <a:rPr lang="en-GB" dirty="0">
                <a:solidFill>
                  <a:srgbClr val="FFFF00"/>
                </a:solidFill>
                <a:latin typeface="Century Gothic" panose="020B0502020202020204" pitchFamily="34" charset="0"/>
              </a:rPr>
              <a:t>Did Jesus really exist?</a:t>
            </a:r>
          </a:p>
        </p:txBody>
      </p:sp>
      <p:sp>
        <p:nvSpPr>
          <p:cNvPr id="3" name="Content Placeholder 2">
            <a:extLst>
              <a:ext uri="{FF2B5EF4-FFF2-40B4-BE49-F238E27FC236}">
                <a16:creationId xmlns:a16="http://schemas.microsoft.com/office/drawing/2014/main" id="{6E61C660-9A59-9C4E-8957-07575E719921}"/>
              </a:ext>
            </a:extLst>
          </p:cNvPr>
          <p:cNvSpPr>
            <a:spLocks noGrp="1"/>
          </p:cNvSpPr>
          <p:nvPr>
            <p:ph sz="half" idx="1"/>
          </p:nvPr>
        </p:nvSpPr>
        <p:spPr>
          <a:xfrm>
            <a:off x="301625" y="1340768"/>
            <a:ext cx="4194175" cy="4758407"/>
          </a:xfrm>
        </p:spPr>
        <p:txBody>
          <a:bodyPr/>
          <a:lstStyle/>
          <a:p>
            <a:r>
              <a:rPr lang="en-GB" dirty="0">
                <a:latin typeface="Century Gothic" panose="020B0502020202020204" pitchFamily="34" charset="0"/>
              </a:rPr>
              <a:t>Tacitus </a:t>
            </a:r>
            <a:r>
              <a:rPr lang="en-GB" sz="2400" dirty="0">
                <a:latin typeface="Century Gothic" panose="020B0502020202020204" pitchFamily="34" charset="0"/>
              </a:rPr>
              <a:t>(55/56–118)</a:t>
            </a:r>
          </a:p>
          <a:p>
            <a:r>
              <a:rPr lang="en-GB" sz="2400" dirty="0">
                <a:latin typeface="Century Gothic" panose="020B0502020202020204" pitchFamily="34" charset="0"/>
              </a:rPr>
              <a:t>One of the best Roman historians</a:t>
            </a:r>
          </a:p>
          <a:p>
            <a:r>
              <a:rPr lang="en-GB" sz="2400" dirty="0">
                <a:latin typeface="Century Gothic" panose="020B0502020202020204" pitchFamily="34" charset="0"/>
              </a:rPr>
              <a:t>Experience of dealing with Christians</a:t>
            </a:r>
            <a:endParaRPr lang="en-GB" dirty="0">
              <a:latin typeface="Century Gothic" panose="020B0502020202020204" pitchFamily="34" charset="0"/>
            </a:endParaRPr>
          </a:p>
        </p:txBody>
      </p:sp>
      <p:pic>
        <p:nvPicPr>
          <p:cNvPr id="6" name="Content Placeholder 5">
            <a:extLst>
              <a:ext uri="{FF2B5EF4-FFF2-40B4-BE49-F238E27FC236}">
                <a16:creationId xmlns:a16="http://schemas.microsoft.com/office/drawing/2014/main" id="{E8413D29-8A85-F449-917F-AC9D6046368A}"/>
              </a:ext>
            </a:extLst>
          </p:cNvPr>
          <p:cNvPicPr>
            <a:picLocks noGrp="1" noChangeAspect="1"/>
          </p:cNvPicPr>
          <p:nvPr>
            <p:ph sz="half" idx="2"/>
          </p:nvPr>
        </p:nvPicPr>
        <p:blipFill>
          <a:blip r:embed="rId3"/>
          <a:stretch>
            <a:fillRect/>
          </a:stretch>
        </p:blipFill>
        <p:spPr>
          <a:xfrm>
            <a:off x="5151580" y="1676400"/>
            <a:ext cx="3187415" cy="4422775"/>
          </a:xfrm>
        </p:spPr>
      </p:pic>
      <p:pic>
        <p:nvPicPr>
          <p:cNvPr id="8" name="Picture 7">
            <a:extLst>
              <a:ext uri="{FF2B5EF4-FFF2-40B4-BE49-F238E27FC236}">
                <a16:creationId xmlns:a16="http://schemas.microsoft.com/office/drawing/2014/main" id="{AA0067C5-D90B-864C-9003-BDBCDA2F452E}"/>
              </a:ext>
            </a:extLst>
          </p:cNvPr>
          <p:cNvPicPr>
            <a:picLocks noChangeAspect="1"/>
          </p:cNvPicPr>
          <p:nvPr/>
        </p:nvPicPr>
        <p:blipFill>
          <a:blip r:embed="rId4"/>
          <a:stretch>
            <a:fillRect/>
          </a:stretch>
        </p:blipFill>
        <p:spPr>
          <a:xfrm>
            <a:off x="2448719" y="3501008"/>
            <a:ext cx="2108200" cy="3122771"/>
          </a:xfrm>
          <a:prstGeom prst="rect">
            <a:avLst/>
          </a:prstGeom>
        </p:spPr>
      </p:pic>
    </p:spTree>
    <p:extLst>
      <p:ext uri="{BB962C8B-B14F-4D97-AF65-F5344CB8AC3E}">
        <p14:creationId xmlns:p14="http://schemas.microsoft.com/office/powerpoint/2010/main" val="27366782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EABF92-9735-2F43-8783-13A515363216}"/>
              </a:ext>
            </a:extLst>
          </p:cNvPr>
          <p:cNvSpPr>
            <a:spLocks noGrp="1"/>
          </p:cNvSpPr>
          <p:nvPr>
            <p:ph type="title"/>
          </p:nvPr>
        </p:nvSpPr>
        <p:spPr>
          <a:xfrm>
            <a:off x="301625" y="15205"/>
            <a:ext cx="8510588" cy="1325563"/>
          </a:xfrm>
        </p:spPr>
        <p:txBody>
          <a:bodyPr/>
          <a:lstStyle/>
          <a:p>
            <a:r>
              <a:rPr lang="en-GB" sz="4000" dirty="0">
                <a:solidFill>
                  <a:srgbClr val="FFFF00"/>
                </a:solidFill>
                <a:latin typeface="Century Gothic" panose="020B0502020202020204" pitchFamily="34" charset="0"/>
              </a:rPr>
              <a:t>Excerpt from the </a:t>
            </a:r>
            <a:r>
              <a:rPr lang="en-GB" sz="4000" i="1" dirty="0">
                <a:solidFill>
                  <a:srgbClr val="FFFF00"/>
                </a:solidFill>
                <a:latin typeface="Century Gothic" panose="020B0502020202020204" pitchFamily="34" charset="0"/>
              </a:rPr>
              <a:t>Annals</a:t>
            </a:r>
          </a:p>
        </p:txBody>
      </p:sp>
      <p:sp>
        <p:nvSpPr>
          <p:cNvPr id="6" name="Content Placeholder 5">
            <a:extLst>
              <a:ext uri="{FF2B5EF4-FFF2-40B4-BE49-F238E27FC236}">
                <a16:creationId xmlns:a16="http://schemas.microsoft.com/office/drawing/2014/main" id="{A7A05C29-374A-2E46-8A9D-1C9A08C778D4}"/>
              </a:ext>
            </a:extLst>
          </p:cNvPr>
          <p:cNvSpPr>
            <a:spLocks noGrp="1"/>
          </p:cNvSpPr>
          <p:nvPr>
            <p:ph idx="1"/>
          </p:nvPr>
        </p:nvSpPr>
        <p:spPr>
          <a:xfrm>
            <a:off x="301625" y="1276400"/>
            <a:ext cx="8540750" cy="5248944"/>
          </a:xfrm>
        </p:spPr>
        <p:txBody>
          <a:bodyPr/>
          <a:lstStyle/>
          <a:p>
            <a:r>
              <a:rPr lang="en-GB" sz="2400" dirty="0">
                <a:effectLst/>
                <a:latin typeface="Century Gothic" panose="020B0502020202020204" pitchFamily="34" charset="0"/>
              </a:rPr>
              <a:t>Neither human effort nor the emperor’s generosity nor the placating of the gods ended the scandalous belief that the fire had been ordered [by Nero]. Therefore, to put down the rumour, Nero substituted as culprits and punished in the most unusual ways those hated for their shameful acts … whom the crowd called “</a:t>
            </a:r>
            <a:r>
              <a:rPr lang="en-GB" sz="2400" b="1" dirty="0" err="1">
                <a:effectLst/>
                <a:latin typeface="Century Gothic" panose="020B0502020202020204" pitchFamily="34" charset="0"/>
              </a:rPr>
              <a:t>Chrestians</a:t>
            </a:r>
            <a:r>
              <a:rPr lang="en-GB" sz="2400" dirty="0">
                <a:effectLst/>
                <a:latin typeface="Century Gothic" panose="020B0502020202020204" pitchFamily="34" charset="0"/>
              </a:rPr>
              <a:t>.” The </a:t>
            </a:r>
            <a:r>
              <a:rPr lang="en-GB" sz="2400" b="1" dirty="0">
                <a:effectLst/>
                <a:latin typeface="Century Gothic" panose="020B0502020202020204" pitchFamily="34" charset="0"/>
              </a:rPr>
              <a:t>founder of this name, Christ </a:t>
            </a:r>
            <a:r>
              <a:rPr lang="en-GB" sz="2400" dirty="0">
                <a:effectLst/>
                <a:latin typeface="Century Gothic" panose="020B0502020202020204" pitchFamily="34" charset="0"/>
              </a:rPr>
              <a:t>[</a:t>
            </a:r>
            <a:r>
              <a:rPr lang="en-GB" sz="2400" i="1" dirty="0">
                <a:effectLst/>
                <a:latin typeface="Century Gothic" panose="020B0502020202020204" pitchFamily="34" charset="0"/>
              </a:rPr>
              <a:t>Christus </a:t>
            </a:r>
            <a:r>
              <a:rPr lang="en-GB" sz="2400" dirty="0">
                <a:effectLst/>
                <a:latin typeface="Century Gothic" panose="020B0502020202020204" pitchFamily="34" charset="0"/>
              </a:rPr>
              <a:t>in Latin], had been </a:t>
            </a:r>
            <a:r>
              <a:rPr lang="en-GB" sz="2400" b="1" dirty="0">
                <a:effectLst/>
                <a:latin typeface="Century Gothic" panose="020B0502020202020204" pitchFamily="34" charset="0"/>
              </a:rPr>
              <a:t>executed in the reign of Tiberius</a:t>
            </a:r>
            <a:r>
              <a:rPr lang="en-GB" sz="2400" dirty="0">
                <a:effectLst/>
                <a:latin typeface="Century Gothic" panose="020B0502020202020204" pitchFamily="34" charset="0"/>
              </a:rPr>
              <a:t> by </a:t>
            </a:r>
            <a:r>
              <a:rPr lang="en-GB" sz="2400" b="1" dirty="0">
                <a:effectLst/>
                <a:latin typeface="Century Gothic" panose="020B0502020202020204" pitchFamily="34" charset="0"/>
              </a:rPr>
              <a:t>the procurator Pontius Pilate </a:t>
            </a:r>
            <a:r>
              <a:rPr lang="en-GB" sz="2400" dirty="0">
                <a:effectLst/>
                <a:latin typeface="Century Gothic" panose="020B0502020202020204" pitchFamily="34" charset="0"/>
              </a:rPr>
              <a:t>… Suppressed for a time, the </a:t>
            </a:r>
            <a:r>
              <a:rPr lang="en-GB" sz="2400" b="1" dirty="0">
                <a:effectLst/>
                <a:latin typeface="Century Gothic" panose="020B0502020202020204" pitchFamily="34" charset="0"/>
              </a:rPr>
              <a:t>deadly superstition </a:t>
            </a:r>
            <a:r>
              <a:rPr lang="en-GB" sz="2400" dirty="0">
                <a:effectLst/>
                <a:latin typeface="Century Gothic" panose="020B0502020202020204" pitchFamily="34" charset="0"/>
              </a:rPr>
              <a:t>erupted again not only in Judea, the </a:t>
            </a:r>
            <a:r>
              <a:rPr lang="en-GB" sz="2400" b="1" dirty="0">
                <a:effectLst/>
                <a:latin typeface="Century Gothic" panose="020B0502020202020204" pitchFamily="34" charset="0"/>
              </a:rPr>
              <a:t>origin of this evil</a:t>
            </a:r>
            <a:r>
              <a:rPr lang="en-GB" sz="2400" dirty="0">
                <a:effectLst/>
                <a:latin typeface="Century Gothic" panose="020B0502020202020204" pitchFamily="34" charset="0"/>
              </a:rPr>
              <a:t>, but also in the city [Rome], where all things horrible and shameful from everywhere come together and become popular.</a:t>
            </a:r>
            <a:endParaRPr lang="en-GB" sz="2400" dirty="0">
              <a:latin typeface="Century Gothic" panose="020B0502020202020204" pitchFamily="34" charset="0"/>
            </a:endParaRPr>
          </a:p>
        </p:txBody>
      </p:sp>
    </p:spTree>
    <p:extLst>
      <p:ext uri="{BB962C8B-B14F-4D97-AF65-F5344CB8AC3E}">
        <p14:creationId xmlns:p14="http://schemas.microsoft.com/office/powerpoint/2010/main" val="2463070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D5373-B4B1-4F4A-8FB9-AD438A346166}"/>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More non-Christian evidence</a:t>
            </a:r>
          </a:p>
        </p:txBody>
      </p:sp>
      <p:sp>
        <p:nvSpPr>
          <p:cNvPr id="3" name="Content Placeholder 2">
            <a:extLst>
              <a:ext uri="{FF2B5EF4-FFF2-40B4-BE49-F238E27FC236}">
                <a16:creationId xmlns:a16="http://schemas.microsoft.com/office/drawing/2014/main" id="{21E8BF07-B731-584D-9C6B-CFBD4E6C05E3}"/>
              </a:ext>
            </a:extLst>
          </p:cNvPr>
          <p:cNvSpPr>
            <a:spLocks noGrp="1"/>
          </p:cNvSpPr>
          <p:nvPr>
            <p:ph sz="half" idx="1"/>
          </p:nvPr>
        </p:nvSpPr>
        <p:spPr/>
        <p:txBody>
          <a:bodyPr/>
          <a:lstStyle/>
          <a:p>
            <a:r>
              <a:rPr lang="en-GB" dirty="0">
                <a:latin typeface="Century Gothic" panose="020B0502020202020204" pitchFamily="34" charset="0"/>
              </a:rPr>
              <a:t>Josephus (37-100)</a:t>
            </a:r>
          </a:p>
          <a:p>
            <a:r>
              <a:rPr lang="en-GB" dirty="0">
                <a:latin typeface="Century Gothic" panose="020B0502020202020204" pitchFamily="34" charset="0"/>
              </a:rPr>
              <a:t>Jewish priest </a:t>
            </a:r>
          </a:p>
          <a:p>
            <a:r>
              <a:rPr lang="en-GB" dirty="0">
                <a:latin typeface="Century Gothic" panose="020B0502020202020204" pitchFamily="34" charset="0"/>
              </a:rPr>
              <a:t>Army commander</a:t>
            </a:r>
          </a:p>
          <a:p>
            <a:r>
              <a:rPr lang="en-GB" dirty="0">
                <a:latin typeface="Century Gothic" panose="020B0502020202020204" pitchFamily="34" charset="0"/>
              </a:rPr>
              <a:t>Wrote history of the  Jews</a:t>
            </a:r>
          </a:p>
          <a:p>
            <a:pPr lvl="1"/>
            <a:r>
              <a:rPr lang="en-GB" i="1" dirty="0">
                <a:latin typeface="Century Gothic" panose="020B0502020202020204" pitchFamily="34" charset="0"/>
              </a:rPr>
              <a:t>Jewish War</a:t>
            </a:r>
          </a:p>
          <a:p>
            <a:pPr lvl="1"/>
            <a:r>
              <a:rPr lang="en-GB" i="1" dirty="0">
                <a:latin typeface="Century Gothic" panose="020B0502020202020204" pitchFamily="34" charset="0"/>
              </a:rPr>
              <a:t>Jewish Antiquities</a:t>
            </a:r>
          </a:p>
          <a:p>
            <a:pPr lvl="1"/>
            <a:endParaRPr lang="en-GB" dirty="0">
              <a:latin typeface="Century Gothic" panose="020B0502020202020204" pitchFamily="34" charset="0"/>
            </a:endParaRPr>
          </a:p>
        </p:txBody>
      </p:sp>
      <p:pic>
        <p:nvPicPr>
          <p:cNvPr id="6" name="Content Placeholder 5">
            <a:extLst>
              <a:ext uri="{FF2B5EF4-FFF2-40B4-BE49-F238E27FC236}">
                <a16:creationId xmlns:a16="http://schemas.microsoft.com/office/drawing/2014/main" id="{C651675D-1149-B845-B57B-3189803574A4}"/>
              </a:ext>
            </a:extLst>
          </p:cNvPr>
          <p:cNvPicPr>
            <a:picLocks noGrp="1" noChangeAspect="1"/>
          </p:cNvPicPr>
          <p:nvPr>
            <p:ph sz="half" idx="2"/>
          </p:nvPr>
        </p:nvPicPr>
        <p:blipFill>
          <a:blip r:embed="rId3"/>
          <a:stretch>
            <a:fillRect/>
          </a:stretch>
        </p:blipFill>
        <p:spPr>
          <a:xfrm>
            <a:off x="5164137" y="1703387"/>
            <a:ext cx="3162300" cy="4368800"/>
          </a:xfrm>
        </p:spPr>
      </p:pic>
    </p:spTree>
    <p:extLst>
      <p:ext uri="{BB962C8B-B14F-4D97-AF65-F5344CB8AC3E}">
        <p14:creationId xmlns:p14="http://schemas.microsoft.com/office/powerpoint/2010/main" val="25864396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53C479-7F0E-734C-A6E5-32F769871B08}"/>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Excerpt from </a:t>
            </a:r>
            <a:r>
              <a:rPr lang="en-GB" sz="4000" i="1" dirty="0">
                <a:solidFill>
                  <a:srgbClr val="FFFF00"/>
                </a:solidFill>
                <a:latin typeface="Century Gothic" panose="020B0502020202020204" pitchFamily="34" charset="0"/>
              </a:rPr>
              <a:t>Jewish Antiquities</a:t>
            </a:r>
          </a:p>
        </p:txBody>
      </p:sp>
      <p:sp>
        <p:nvSpPr>
          <p:cNvPr id="6" name="Content Placeholder 5">
            <a:extLst>
              <a:ext uri="{FF2B5EF4-FFF2-40B4-BE49-F238E27FC236}">
                <a16:creationId xmlns:a16="http://schemas.microsoft.com/office/drawing/2014/main" id="{B623ED4E-90C7-894F-879E-AF8D7EF459B7}"/>
              </a:ext>
            </a:extLst>
          </p:cNvPr>
          <p:cNvSpPr>
            <a:spLocks noGrp="1"/>
          </p:cNvSpPr>
          <p:nvPr>
            <p:ph idx="1"/>
          </p:nvPr>
        </p:nvSpPr>
        <p:spPr/>
        <p:txBody>
          <a:bodyPr/>
          <a:lstStyle/>
          <a:p>
            <a:r>
              <a:rPr lang="en-GB" sz="2400" dirty="0">
                <a:latin typeface="Century Gothic" panose="020B0502020202020204" pitchFamily="34" charset="0"/>
              </a:rPr>
              <a:t>Being therefore this kind of person [i.e., a heartless Sadducee], </a:t>
            </a:r>
            <a:r>
              <a:rPr lang="en-GB" sz="2400" dirty="0" err="1">
                <a:latin typeface="Century Gothic" panose="020B0502020202020204" pitchFamily="34" charset="0"/>
              </a:rPr>
              <a:t>Ananus</a:t>
            </a:r>
            <a:r>
              <a:rPr lang="en-GB" sz="2400" dirty="0">
                <a:latin typeface="Century Gothic" panose="020B0502020202020204" pitchFamily="34" charset="0"/>
              </a:rPr>
              <a:t>, thinking that he had a favourable opportunity because Festus had died and Albinus was still on his way, called a meeting of judges and brought into it the brother of </a:t>
            </a:r>
            <a:r>
              <a:rPr lang="en-GB" sz="2400" b="1" dirty="0">
                <a:latin typeface="Century Gothic" panose="020B0502020202020204" pitchFamily="34" charset="0"/>
              </a:rPr>
              <a:t>Jesus-who-is-called-Messiah</a:t>
            </a:r>
            <a:r>
              <a:rPr lang="en-GB" sz="2400" dirty="0">
                <a:latin typeface="Century Gothic" panose="020B0502020202020204" pitchFamily="34" charset="0"/>
              </a:rPr>
              <a:t> … James by name, and some others. He made the accusation that they had transgressed the law, and he handed them over to be stoned.</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6106349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406E-F8ED-0E45-B836-97B5AB6B0951}"/>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Excerpt from </a:t>
            </a:r>
            <a:r>
              <a:rPr lang="en-GB" sz="4000" i="1" dirty="0">
                <a:solidFill>
                  <a:srgbClr val="FFFF00"/>
                </a:solidFill>
                <a:latin typeface="Century Gothic" panose="020B0502020202020204" pitchFamily="34" charset="0"/>
              </a:rPr>
              <a:t>The </a:t>
            </a:r>
            <a:r>
              <a:rPr lang="en-GB" sz="4000" i="1" dirty="0" err="1">
                <a:solidFill>
                  <a:srgbClr val="FFFF00"/>
                </a:solidFill>
                <a:latin typeface="Century Gothic" panose="020B0502020202020204" pitchFamily="34" charset="0"/>
              </a:rPr>
              <a:t>Testimonium</a:t>
            </a:r>
            <a:r>
              <a:rPr lang="en-GB" sz="4000" i="1" dirty="0">
                <a:solidFill>
                  <a:srgbClr val="FFFF00"/>
                </a:solidFill>
                <a:latin typeface="Century Gothic" panose="020B0502020202020204" pitchFamily="34" charset="0"/>
              </a:rPr>
              <a:t> </a:t>
            </a:r>
            <a:r>
              <a:rPr lang="en-GB" sz="4000" i="1" dirty="0" err="1">
                <a:solidFill>
                  <a:srgbClr val="FFFF00"/>
                </a:solidFill>
                <a:latin typeface="Century Gothic" panose="020B0502020202020204" pitchFamily="34" charset="0"/>
              </a:rPr>
              <a:t>Flavianum</a:t>
            </a:r>
            <a:r>
              <a:rPr lang="en-GB" sz="4000" i="1" dirty="0">
                <a:solidFill>
                  <a:srgbClr val="FFFF00"/>
                </a:solidFill>
                <a:latin typeface="Century Gothic" panose="020B0502020202020204" pitchFamily="34" charset="0"/>
              </a:rPr>
              <a:t> </a:t>
            </a:r>
            <a:r>
              <a:rPr lang="en-GB" sz="4000" dirty="0">
                <a:solidFill>
                  <a:srgbClr val="FFFF00"/>
                </a:solidFill>
                <a:latin typeface="Century Gothic" panose="020B0502020202020204" pitchFamily="34" charset="0"/>
              </a:rPr>
              <a:t>(edited)</a:t>
            </a:r>
            <a:endParaRPr lang="en-GB" sz="4000" dirty="0"/>
          </a:p>
        </p:txBody>
      </p:sp>
      <p:sp>
        <p:nvSpPr>
          <p:cNvPr id="3" name="Content Placeholder 2">
            <a:extLst>
              <a:ext uri="{FF2B5EF4-FFF2-40B4-BE49-F238E27FC236}">
                <a16:creationId xmlns:a16="http://schemas.microsoft.com/office/drawing/2014/main" id="{CD93E9CE-E8F3-F349-A0F5-68E1130317E0}"/>
              </a:ext>
            </a:extLst>
          </p:cNvPr>
          <p:cNvSpPr>
            <a:spLocks noGrp="1"/>
          </p:cNvSpPr>
          <p:nvPr>
            <p:ph idx="1"/>
          </p:nvPr>
        </p:nvSpPr>
        <p:spPr>
          <a:xfrm>
            <a:off x="301625" y="1556792"/>
            <a:ext cx="8540750" cy="4422775"/>
          </a:xfrm>
        </p:spPr>
        <p:txBody>
          <a:bodyPr/>
          <a:lstStyle/>
          <a:p>
            <a:r>
              <a:rPr lang="en-GB" sz="2200" dirty="0">
                <a:latin typeface="Century Gothic" panose="020B0502020202020204" pitchFamily="34" charset="0"/>
              </a:rPr>
              <a:t>Around this time there lived Jesus, a wise man, </a:t>
            </a:r>
            <a:r>
              <a:rPr lang="en-GB" sz="2200" b="1" i="1" dirty="0">
                <a:latin typeface="Century Gothic" panose="020B0502020202020204" pitchFamily="34" charset="0"/>
              </a:rPr>
              <a:t>if indeed one ought to call him a man.</a:t>
            </a:r>
            <a:r>
              <a:rPr lang="en-GB" sz="2200" dirty="0">
                <a:latin typeface="Century Gothic" panose="020B0502020202020204" pitchFamily="34" charset="0"/>
              </a:rPr>
              <a:t> For he was one who did surprising deeds, and a teacher of such people as accept the truth gladly. He won over many Jews and many of the Greeks. </a:t>
            </a:r>
            <a:r>
              <a:rPr lang="en-GB" sz="2200" b="1" i="1" dirty="0">
                <a:latin typeface="Century Gothic" panose="020B0502020202020204" pitchFamily="34" charset="0"/>
              </a:rPr>
              <a:t>He was the Messiah</a:t>
            </a:r>
            <a:r>
              <a:rPr lang="en-GB" sz="2200" i="1" dirty="0">
                <a:latin typeface="Century Gothic" panose="020B0502020202020204" pitchFamily="34" charset="0"/>
              </a:rPr>
              <a:t>.</a:t>
            </a:r>
            <a:r>
              <a:rPr lang="en-GB" sz="2200" dirty="0">
                <a:latin typeface="Century Gothic" panose="020B0502020202020204" pitchFamily="34" charset="0"/>
              </a:rPr>
              <a:t> When Pilate, upon hearing him accused by men of the highest standing among us, had condemned him to be crucified, those who in the first place came to love him did not give up their affection for him,</a:t>
            </a:r>
            <a:r>
              <a:rPr lang="en-GB" sz="2200" b="1" i="1" dirty="0">
                <a:latin typeface="Century Gothic" panose="020B0502020202020204" pitchFamily="34" charset="0"/>
              </a:rPr>
              <a:t> for on the third day, he appeared to them restored to life. The prophets of God had prophesied this and countless other marvellous things about him. </a:t>
            </a:r>
            <a:r>
              <a:rPr lang="en-GB" sz="2200" dirty="0">
                <a:latin typeface="Century Gothic" panose="020B0502020202020204" pitchFamily="34" charset="0"/>
              </a:rPr>
              <a:t>And the tribe of Christians, so called after him, have still to this day not died out.</a:t>
            </a:r>
          </a:p>
          <a:p>
            <a:r>
              <a:rPr lang="en-GB" sz="2200" dirty="0">
                <a:latin typeface="Century Gothic" panose="020B0502020202020204" pitchFamily="34" charset="0"/>
              </a:rPr>
              <a:t>Bold portions acknowledged to be Christian additions </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769573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406E-F8ED-0E45-B836-97B5AB6B0951}"/>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Excerpt from </a:t>
            </a:r>
            <a:r>
              <a:rPr lang="en-GB" sz="4000" i="1" dirty="0">
                <a:solidFill>
                  <a:srgbClr val="FFFF00"/>
                </a:solidFill>
                <a:latin typeface="Century Gothic" panose="020B0502020202020204" pitchFamily="34" charset="0"/>
              </a:rPr>
              <a:t>The </a:t>
            </a:r>
            <a:r>
              <a:rPr lang="en-GB" sz="4000" i="1" dirty="0" err="1">
                <a:solidFill>
                  <a:srgbClr val="FFFF00"/>
                </a:solidFill>
                <a:latin typeface="Century Gothic" panose="020B0502020202020204" pitchFamily="34" charset="0"/>
              </a:rPr>
              <a:t>Testimonium</a:t>
            </a:r>
            <a:r>
              <a:rPr lang="en-GB" sz="4000" i="1" dirty="0">
                <a:solidFill>
                  <a:srgbClr val="FFFF00"/>
                </a:solidFill>
                <a:latin typeface="Century Gothic" panose="020B0502020202020204" pitchFamily="34" charset="0"/>
              </a:rPr>
              <a:t> </a:t>
            </a:r>
            <a:r>
              <a:rPr lang="en-GB" sz="4000" i="1" dirty="0" err="1">
                <a:solidFill>
                  <a:srgbClr val="FFFF00"/>
                </a:solidFill>
                <a:latin typeface="Century Gothic" panose="020B0502020202020204" pitchFamily="34" charset="0"/>
              </a:rPr>
              <a:t>Flavianum</a:t>
            </a:r>
            <a:r>
              <a:rPr lang="en-GB" sz="4000" i="1" dirty="0">
                <a:solidFill>
                  <a:srgbClr val="FFFF00"/>
                </a:solidFill>
                <a:latin typeface="Century Gothic" panose="020B0502020202020204" pitchFamily="34" charset="0"/>
              </a:rPr>
              <a:t> </a:t>
            </a:r>
            <a:r>
              <a:rPr lang="en-GB" sz="4000" dirty="0">
                <a:solidFill>
                  <a:srgbClr val="FFFF00"/>
                </a:solidFill>
                <a:latin typeface="Century Gothic" panose="020B0502020202020204" pitchFamily="34" charset="0"/>
              </a:rPr>
              <a:t>(original)</a:t>
            </a:r>
            <a:endParaRPr lang="en-GB" sz="4000" dirty="0"/>
          </a:p>
        </p:txBody>
      </p:sp>
      <p:sp>
        <p:nvSpPr>
          <p:cNvPr id="3" name="Content Placeholder 2">
            <a:extLst>
              <a:ext uri="{FF2B5EF4-FFF2-40B4-BE49-F238E27FC236}">
                <a16:creationId xmlns:a16="http://schemas.microsoft.com/office/drawing/2014/main" id="{CD93E9CE-E8F3-F349-A0F5-68E1130317E0}"/>
              </a:ext>
            </a:extLst>
          </p:cNvPr>
          <p:cNvSpPr>
            <a:spLocks noGrp="1"/>
          </p:cNvSpPr>
          <p:nvPr>
            <p:ph idx="1"/>
          </p:nvPr>
        </p:nvSpPr>
        <p:spPr/>
        <p:txBody>
          <a:bodyPr/>
          <a:lstStyle/>
          <a:p>
            <a:r>
              <a:rPr lang="en-GB" sz="2400" dirty="0">
                <a:latin typeface="Century Gothic" panose="020B0502020202020204" pitchFamily="34" charset="0"/>
              </a:rPr>
              <a:t>Around this time there lived Jesus, a wise man. For he was one who did surprising deeds, and a teacher of such people as accept the truth gladly. He won over many Jews and many of the Greeks. When Pilate, upon hearing him accused by men of the highest standing among us, had condemned him to be crucified, those who in the first place came to love him did not give up their affection for him. And the tribe of Christians, so called after him, have still to this day not died out.</a:t>
            </a:r>
          </a:p>
          <a:p>
            <a:endParaRPr lang="en-GB" sz="2400" dirty="0">
              <a:latin typeface="Century Gothic" panose="020B0502020202020204" pitchFamily="34" charset="0"/>
            </a:endParaRPr>
          </a:p>
          <a:p>
            <a:r>
              <a:rPr lang="en-GB" sz="2400" dirty="0">
                <a:latin typeface="Century Gothic" panose="020B0502020202020204" pitchFamily="34" charset="0"/>
              </a:rPr>
              <a:t>No writers in the ancient world, Roman, Greek or Jewish doubted the existence of Jesus</a:t>
            </a: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74812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878C-73DE-0E48-A70E-957CA0CD0D80}"/>
              </a:ext>
            </a:extLst>
          </p:cNvPr>
          <p:cNvSpPr>
            <a:spLocks noGrp="1"/>
          </p:cNvSpPr>
          <p:nvPr>
            <p:ph type="title"/>
          </p:nvPr>
        </p:nvSpPr>
        <p:spPr>
          <a:xfrm>
            <a:off x="301625" y="-99392"/>
            <a:ext cx="8510588" cy="1325563"/>
          </a:xfrm>
        </p:spPr>
        <p:txBody>
          <a:bodyPr/>
          <a:lstStyle/>
          <a:p>
            <a:r>
              <a:rPr lang="en-GB" sz="4000" dirty="0">
                <a:solidFill>
                  <a:srgbClr val="FFFF00"/>
                </a:solidFill>
                <a:latin typeface="Century Gothic" panose="020B0502020202020204" pitchFamily="34" charset="0"/>
              </a:rPr>
              <a:t>Conclusion . . .</a:t>
            </a:r>
          </a:p>
        </p:txBody>
      </p:sp>
      <p:sp>
        <p:nvSpPr>
          <p:cNvPr id="3" name="Content Placeholder 2">
            <a:extLst>
              <a:ext uri="{FF2B5EF4-FFF2-40B4-BE49-F238E27FC236}">
                <a16:creationId xmlns:a16="http://schemas.microsoft.com/office/drawing/2014/main" id="{AD7A25EF-CFB2-9440-AB78-0608EA85093E}"/>
              </a:ext>
            </a:extLst>
          </p:cNvPr>
          <p:cNvSpPr>
            <a:spLocks noGrp="1"/>
          </p:cNvSpPr>
          <p:nvPr>
            <p:ph idx="1"/>
          </p:nvPr>
        </p:nvSpPr>
        <p:spPr>
          <a:xfrm>
            <a:off x="301625" y="1348408"/>
            <a:ext cx="8540750" cy="4422775"/>
          </a:xfrm>
        </p:spPr>
        <p:txBody>
          <a:bodyPr/>
          <a:lstStyle/>
          <a:p>
            <a:r>
              <a:rPr lang="en-GB" sz="2600" dirty="0">
                <a:latin typeface="Century Gothic" panose="020B0502020202020204" pitchFamily="34" charset="0"/>
              </a:rPr>
              <a:t>He existed as a man</a:t>
            </a:r>
          </a:p>
          <a:p>
            <a:r>
              <a:rPr lang="en-GB" sz="2600" dirty="0">
                <a:latin typeface="Century Gothic" panose="020B0502020202020204" pitchFamily="34" charset="0"/>
              </a:rPr>
              <a:t>His name was Jesus</a:t>
            </a:r>
          </a:p>
          <a:p>
            <a:r>
              <a:rPr lang="en-GB" sz="2600" dirty="0">
                <a:latin typeface="Century Gothic" panose="020B0502020202020204" pitchFamily="34" charset="0"/>
              </a:rPr>
              <a:t>He was called </a:t>
            </a:r>
            <a:r>
              <a:rPr lang="en-GB" sz="2600" i="1" dirty="0">
                <a:latin typeface="Century Gothic" panose="020B0502020202020204" pitchFamily="34" charset="0"/>
              </a:rPr>
              <a:t>Christos</a:t>
            </a:r>
            <a:r>
              <a:rPr lang="en-GB" sz="2600" dirty="0">
                <a:latin typeface="Century Gothic" panose="020B0502020202020204" pitchFamily="34" charset="0"/>
              </a:rPr>
              <a:t> in Greek</a:t>
            </a:r>
          </a:p>
          <a:p>
            <a:r>
              <a:rPr lang="en-GB" sz="2600" dirty="0">
                <a:latin typeface="Century Gothic" panose="020B0502020202020204" pitchFamily="34" charset="0"/>
              </a:rPr>
              <a:t>He had a brother called James (Jacob)</a:t>
            </a:r>
          </a:p>
          <a:p>
            <a:r>
              <a:rPr lang="en-GB" sz="2600" dirty="0">
                <a:latin typeface="Century Gothic" panose="020B0502020202020204" pitchFamily="34" charset="0"/>
              </a:rPr>
              <a:t>He won over both Jews and Greeks</a:t>
            </a:r>
          </a:p>
          <a:p>
            <a:r>
              <a:rPr lang="en-GB" sz="2600" dirty="0">
                <a:latin typeface="Century Gothic" panose="020B0502020202020204" pitchFamily="34" charset="0"/>
              </a:rPr>
              <a:t>He was executed by crucifixion</a:t>
            </a:r>
          </a:p>
          <a:p>
            <a:r>
              <a:rPr lang="en-GB" sz="2600" dirty="0">
                <a:latin typeface="Century Gothic" panose="020B0502020202020204" pitchFamily="34" charset="0"/>
              </a:rPr>
              <a:t>He was executed by Pontius Pilate</a:t>
            </a:r>
          </a:p>
          <a:p>
            <a:endParaRPr lang="en-GB" sz="2600" dirty="0">
              <a:latin typeface="Century Gothic" panose="020B0502020202020204" pitchFamily="34" charset="0"/>
            </a:endParaRPr>
          </a:p>
          <a:p>
            <a:r>
              <a:rPr lang="en-GB" sz="2600" dirty="0">
                <a:latin typeface="Century Gothic" panose="020B0502020202020204" pitchFamily="34" charset="0"/>
              </a:rPr>
              <a:t>https://</a:t>
            </a:r>
            <a:r>
              <a:rPr lang="en-GB" sz="2600" dirty="0" err="1">
                <a:latin typeface="Century Gothic" panose="020B0502020202020204" pitchFamily="34" charset="0"/>
              </a:rPr>
              <a:t>www.biblicalarchaeology.org</a:t>
            </a:r>
            <a:r>
              <a:rPr lang="en-GB" sz="2600" dirty="0">
                <a:latin typeface="Century Gothic" panose="020B0502020202020204" pitchFamily="34" charset="0"/>
              </a:rPr>
              <a:t>/daily/people-cultures-in-the-bible/</a:t>
            </a:r>
            <a:r>
              <a:rPr lang="en-GB" sz="2600" dirty="0" err="1">
                <a:latin typeface="Century Gothic" panose="020B0502020202020204" pitchFamily="34" charset="0"/>
              </a:rPr>
              <a:t>jesus</a:t>
            </a:r>
            <a:r>
              <a:rPr lang="en-GB" sz="2600" dirty="0">
                <a:latin typeface="Century Gothic" panose="020B0502020202020204" pitchFamily="34" charset="0"/>
              </a:rPr>
              <a:t>-historical-</a:t>
            </a:r>
            <a:r>
              <a:rPr lang="en-GB" sz="2600" dirty="0" err="1">
                <a:latin typeface="Century Gothic" panose="020B0502020202020204" pitchFamily="34" charset="0"/>
              </a:rPr>
              <a:t>jesus</a:t>
            </a:r>
            <a:r>
              <a:rPr lang="en-GB" sz="2600" dirty="0">
                <a:latin typeface="Century Gothic" panose="020B0502020202020204" pitchFamily="34" charset="0"/>
              </a:rPr>
              <a:t>/did-</a:t>
            </a:r>
            <a:r>
              <a:rPr lang="en-GB" sz="2600" dirty="0" err="1">
                <a:latin typeface="Century Gothic" panose="020B0502020202020204" pitchFamily="34" charset="0"/>
              </a:rPr>
              <a:t>jesus</a:t>
            </a:r>
            <a:r>
              <a:rPr lang="en-GB" sz="2600" dirty="0">
                <a:latin typeface="Century Gothic" panose="020B0502020202020204" pitchFamily="34" charset="0"/>
              </a:rPr>
              <a:t>-exist/#note22</a:t>
            </a:r>
          </a:p>
          <a:p>
            <a:endParaRPr lang="en-GB" sz="2600" dirty="0">
              <a:latin typeface="Century Gothic" panose="020B0502020202020204" pitchFamily="34" charset="0"/>
            </a:endParaRPr>
          </a:p>
          <a:p>
            <a:endParaRPr lang="en-GB" sz="2600" dirty="0">
              <a:latin typeface="Century Gothic" panose="020B0502020202020204" pitchFamily="34" charset="0"/>
            </a:endParaRPr>
          </a:p>
        </p:txBody>
      </p:sp>
    </p:spTree>
    <p:extLst>
      <p:ext uri="{BB962C8B-B14F-4D97-AF65-F5344CB8AC3E}">
        <p14:creationId xmlns:p14="http://schemas.microsoft.com/office/powerpoint/2010/main" val="1705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5" name="Rectangle 5"/>
          <p:cNvSpPr>
            <a:spLocks noGrp="1" noRot="1" noChangeArrowheads="1"/>
          </p:cNvSpPr>
          <p:nvPr>
            <p:ph type="body" sz="half" idx="1"/>
          </p:nvPr>
        </p:nvSpPr>
        <p:spPr>
          <a:xfrm>
            <a:off x="323850" y="1989138"/>
            <a:ext cx="4198938" cy="3624262"/>
          </a:xfrm>
        </p:spPr>
        <p:txBody>
          <a:bodyPr/>
          <a:lstStyle/>
          <a:p>
            <a:pPr eaLnBrk="1" hangingPunct="1">
              <a:buFont typeface="Wingdings" pitchFamily="-128" charset="2"/>
              <a:buNone/>
              <a:defRPr/>
            </a:pPr>
            <a:r>
              <a:rPr lang="en-GB" sz="2800" dirty="0">
                <a:effectLst/>
                <a:latin typeface="Century Gothic" panose="020B0502020202020204" pitchFamily="34" charset="0"/>
                <a:ea typeface="+mn-ea"/>
                <a:cs typeface="Times"/>
              </a:rPr>
              <a:t>	In those days came John the Baptist, preaching in the wilderness of Judea, “Repent for the kingdom of heaven is at hand.”</a:t>
            </a:r>
          </a:p>
          <a:p>
            <a:pPr eaLnBrk="1" hangingPunct="1">
              <a:buFont typeface="Wingdings" pitchFamily="-128" charset="2"/>
              <a:buNone/>
              <a:defRPr/>
            </a:pPr>
            <a:r>
              <a:rPr lang="en-GB" sz="2800" dirty="0">
                <a:effectLst/>
                <a:latin typeface="Century Gothic" panose="020B0502020202020204" pitchFamily="34" charset="0"/>
                <a:ea typeface="+mn-ea"/>
              </a:rPr>
              <a:t>			</a:t>
            </a:r>
            <a:r>
              <a:rPr lang="en-GB" sz="2400" dirty="0">
                <a:effectLst/>
                <a:latin typeface="Century Gothic" panose="020B0502020202020204" pitchFamily="34" charset="0"/>
                <a:ea typeface="+mn-ea"/>
              </a:rPr>
              <a:t>Matthew 3:1-2</a:t>
            </a:r>
          </a:p>
        </p:txBody>
      </p:sp>
      <p:sp>
        <p:nvSpPr>
          <p:cNvPr id="102411" name="Rectangle 11"/>
          <p:cNvSpPr>
            <a:spLocks noGrp="1" noRot="1" noChangeArrowheads="1"/>
          </p:cNvSpPr>
          <p:nvPr>
            <p:ph type="title"/>
          </p:nvPr>
        </p:nvSpPr>
        <p:spPr/>
        <p:txBody>
          <a:bodyPr/>
          <a:lstStyle/>
          <a:p>
            <a:pPr eaLnBrk="1" hangingPunct="1">
              <a:defRPr/>
            </a:pPr>
            <a:r>
              <a:rPr lang="en-GB" dirty="0">
                <a:solidFill>
                  <a:srgbClr val="FFFF00"/>
                </a:solidFill>
                <a:latin typeface="Century Gothic" panose="020B0502020202020204" pitchFamily="34" charset="0"/>
                <a:ea typeface="+mj-ea"/>
              </a:rPr>
              <a:t>The forerunner</a:t>
            </a:r>
          </a:p>
        </p:txBody>
      </p:sp>
      <p:pic>
        <p:nvPicPr>
          <p:cNvPr id="78852" name="Picture 13" descr="Titian-Tiziano-Vecellio-St-John-the-Baptist-"/>
          <p:cNvPicPr>
            <a:picLocks noGrp="1" noChangeAspect="1" noChangeArrowheads="1"/>
          </p:cNvPicPr>
          <p:nvPr>
            <p:ph sz="half" idx="2"/>
          </p:nvPr>
        </p:nvPicPr>
        <p:blipFill>
          <a:blip r:embed="rId3"/>
          <a:srcRect/>
          <a:stretch>
            <a:fillRect/>
          </a:stretch>
        </p:blipFill>
        <p:spPr>
          <a:xfrm>
            <a:off x="5280025" y="1676400"/>
            <a:ext cx="2930525" cy="4422775"/>
          </a:xfrm>
        </p:spPr>
      </p:pic>
    </p:spTree>
    <p:extLst>
      <p:ext uri="{BB962C8B-B14F-4D97-AF65-F5344CB8AC3E}">
        <p14:creationId xmlns:p14="http://schemas.microsoft.com/office/powerpoint/2010/main" val="21259947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F36B4-4E18-7147-BD34-0CACC881EE5B}"/>
              </a:ext>
            </a:extLst>
          </p:cNvPr>
          <p:cNvSpPr>
            <a:spLocks noGrp="1"/>
          </p:cNvSpPr>
          <p:nvPr>
            <p:ph type="title"/>
          </p:nvPr>
        </p:nvSpPr>
        <p:spPr/>
        <p:txBody>
          <a:bodyPr/>
          <a:lstStyle/>
          <a:p>
            <a:r>
              <a:rPr lang="en-GB" dirty="0">
                <a:solidFill>
                  <a:srgbClr val="FFFF00"/>
                </a:solidFill>
                <a:latin typeface="Century Gothic" panose="020B0502020202020204" pitchFamily="34" charset="0"/>
              </a:rPr>
              <a:t>Did John really exist?</a:t>
            </a:r>
          </a:p>
        </p:txBody>
      </p:sp>
      <p:sp>
        <p:nvSpPr>
          <p:cNvPr id="3" name="Text Placeholder 2">
            <a:extLst>
              <a:ext uri="{FF2B5EF4-FFF2-40B4-BE49-F238E27FC236}">
                <a16:creationId xmlns:a16="http://schemas.microsoft.com/office/drawing/2014/main" id="{EE58E22E-EE04-6047-8B1C-BA385BE8830A}"/>
              </a:ext>
            </a:extLst>
          </p:cNvPr>
          <p:cNvSpPr>
            <a:spLocks noGrp="1"/>
          </p:cNvSpPr>
          <p:nvPr>
            <p:ph type="body" sz="half" idx="1"/>
          </p:nvPr>
        </p:nvSpPr>
        <p:spPr>
          <a:xfrm>
            <a:off x="301625" y="1676400"/>
            <a:ext cx="8158807" cy="4422775"/>
          </a:xfrm>
        </p:spPr>
        <p:txBody>
          <a:bodyPr/>
          <a:lstStyle/>
          <a:p>
            <a:r>
              <a:rPr lang="en-GB" sz="2400" dirty="0">
                <a:latin typeface="Century Gothic" panose="020B0502020202020204" pitchFamily="34" charset="0"/>
              </a:rPr>
              <a:t>Herod had killed this good man, who had commanded the Jews to exercise virtue, righteousness towards one another and piety towards God. For only thus, in John's opinion, would the baptism he administered be acceptable to God, namely, if they used it to obtain not pardon for some sins but rather the cleansing of their bodies, inasmuch as it was taken for granted that their souls had already been purified by justice. </a:t>
            </a:r>
            <a:r>
              <a:rPr lang="en-GB" sz="2400" i="1" dirty="0">
                <a:latin typeface="Century Gothic" panose="020B0502020202020204" pitchFamily="34" charset="0"/>
              </a:rPr>
              <a:t>[18.117] </a:t>
            </a:r>
            <a:endParaRPr lang="en-GB" sz="2400" dirty="0">
              <a:latin typeface="Century Gothic" panose="020B0502020202020204" pitchFamily="34" charset="0"/>
            </a:endParaRPr>
          </a:p>
          <a:p>
            <a:r>
              <a:rPr lang="en-GB" sz="2400" dirty="0">
                <a:latin typeface="Century Gothic" panose="020B0502020202020204" pitchFamily="34" charset="0"/>
              </a:rPr>
              <a:t>Josephus, </a:t>
            </a:r>
            <a:r>
              <a:rPr lang="en-GB" sz="2400" i="1" dirty="0">
                <a:latin typeface="Century Gothic" panose="020B0502020202020204" pitchFamily="34" charset="0"/>
              </a:rPr>
              <a:t>Jewish Antiquities</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891237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A little background</a:t>
            </a:r>
          </a:p>
        </p:txBody>
      </p:sp>
      <p:sp>
        <p:nvSpPr>
          <p:cNvPr id="3" name="Content Placeholder 2"/>
          <p:cNvSpPr>
            <a:spLocks noGrp="1"/>
          </p:cNvSpPr>
          <p:nvPr>
            <p:ph idx="1"/>
          </p:nvPr>
        </p:nvSpPr>
        <p:spPr>
          <a:xfrm>
            <a:off x="301625" y="1340768"/>
            <a:ext cx="8540750" cy="4422775"/>
          </a:xfrm>
        </p:spPr>
        <p:txBody>
          <a:bodyPr/>
          <a:lstStyle/>
          <a:p>
            <a:r>
              <a:rPr lang="en-GB" dirty="0">
                <a:latin typeface="Century Gothic" charset="0"/>
                <a:ea typeface="Century Gothic" charset="0"/>
                <a:cs typeface="Century Gothic" charset="0"/>
              </a:rPr>
              <a:t>Jewish self-understanding</a:t>
            </a:r>
          </a:p>
          <a:p>
            <a:pPr lvl="1"/>
            <a:r>
              <a:rPr lang="en-GB" dirty="0">
                <a:latin typeface="Century Gothic" charset="0"/>
                <a:ea typeface="Century Gothic" charset="0"/>
                <a:cs typeface="Century Gothic" charset="0"/>
              </a:rPr>
              <a:t>Covenant with Abraham</a:t>
            </a:r>
          </a:p>
          <a:p>
            <a:pPr lvl="2"/>
            <a:r>
              <a:rPr lang="en-GB" dirty="0">
                <a:latin typeface="Century Gothic" charset="0"/>
                <a:ea typeface="Century Gothic" charset="0"/>
                <a:cs typeface="Century Gothic" charset="0"/>
              </a:rPr>
              <a:t>Promised Land of Canaan</a:t>
            </a:r>
          </a:p>
          <a:p>
            <a:pPr lvl="1"/>
            <a:r>
              <a:rPr lang="en-GB" dirty="0">
                <a:latin typeface="Century Gothic" charset="0"/>
                <a:ea typeface="Century Gothic" charset="0"/>
                <a:cs typeface="Century Gothic" charset="0"/>
              </a:rPr>
              <a:t>Slaves in Egypt</a:t>
            </a:r>
          </a:p>
          <a:p>
            <a:pPr lvl="1"/>
            <a:r>
              <a:rPr lang="en-GB" dirty="0">
                <a:latin typeface="Century Gothic" charset="0"/>
                <a:ea typeface="Century Gothic" charset="0"/>
                <a:cs typeface="Century Gothic" charset="0"/>
              </a:rPr>
              <a:t>Exodus - Moses</a:t>
            </a:r>
          </a:p>
          <a:p>
            <a:pPr lvl="1"/>
            <a:r>
              <a:rPr lang="en-GB" dirty="0">
                <a:latin typeface="Century Gothic" charset="0"/>
                <a:ea typeface="Century Gothic" charset="0"/>
                <a:cs typeface="Century Gothic" charset="0"/>
              </a:rPr>
              <a:t>Covenant at Sinai </a:t>
            </a:r>
          </a:p>
        </p:txBody>
      </p:sp>
    </p:spTree>
    <p:extLst>
      <p:ext uri="{BB962C8B-B14F-4D97-AF65-F5344CB8AC3E}">
        <p14:creationId xmlns:p14="http://schemas.microsoft.com/office/powerpoint/2010/main" val="3770138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Rot="1" noChangeArrowheads="1"/>
          </p:cNvSpPr>
          <p:nvPr>
            <p:ph type="body" idx="1"/>
          </p:nvPr>
        </p:nvSpPr>
        <p:spPr/>
        <p:txBody>
          <a:bodyPr/>
          <a:lstStyle/>
          <a:p>
            <a:pPr eaLnBrk="1" hangingPunct="1">
              <a:buFont typeface="Wingdings" pitchFamily="-128" charset="2"/>
              <a:buNone/>
              <a:defRPr/>
            </a:pPr>
            <a:r>
              <a:rPr lang="en-GB" sz="2800" dirty="0">
                <a:effectLst/>
                <a:latin typeface="Century Gothic" panose="020B0502020202020204" pitchFamily="34" charset="0"/>
                <a:ea typeface="+mn-ea"/>
                <a:cs typeface="Times"/>
              </a:rPr>
              <a:t>	As the people were in expectation, and </a:t>
            </a:r>
            <a:r>
              <a:rPr lang="en-GB" sz="2800" u="sng" dirty="0">
                <a:effectLst/>
                <a:latin typeface="Century Gothic" panose="020B0502020202020204" pitchFamily="34" charset="0"/>
                <a:ea typeface="+mn-ea"/>
                <a:cs typeface="Times"/>
              </a:rPr>
              <a:t>all men questioned in their hearts concerning John, whether perhaps he were the Christ,</a:t>
            </a:r>
            <a:r>
              <a:rPr lang="en-GB" sz="2800" dirty="0">
                <a:effectLst/>
                <a:latin typeface="Century Gothic" panose="020B0502020202020204" pitchFamily="34" charset="0"/>
                <a:ea typeface="+mn-ea"/>
                <a:cs typeface="Times"/>
              </a:rPr>
              <a:t> John answered them all, “I baptise you with water; but he who is mightier than I is coming, the thong of whose sandals I am not worthy to untie; he will baptise you with the Holy Spirit and with fire.”</a:t>
            </a:r>
          </a:p>
          <a:p>
            <a:pPr eaLnBrk="1" hangingPunct="1">
              <a:buFont typeface="Wingdings" pitchFamily="-128" charset="2"/>
              <a:buNone/>
              <a:defRPr/>
            </a:pPr>
            <a:r>
              <a:rPr lang="en-GB" dirty="0">
                <a:effectLst/>
                <a:latin typeface="Century Gothic" panose="020B0502020202020204" pitchFamily="34" charset="0"/>
                <a:ea typeface="+mn-ea"/>
              </a:rPr>
              <a:t>								</a:t>
            </a:r>
            <a:r>
              <a:rPr lang="en-GB" sz="2400" dirty="0">
                <a:effectLst/>
                <a:latin typeface="Century Gothic" panose="020B0502020202020204" pitchFamily="34" charset="0"/>
                <a:ea typeface="+mn-ea"/>
              </a:rPr>
              <a:t>Luke 3:15-15</a:t>
            </a:r>
          </a:p>
        </p:txBody>
      </p:sp>
      <p:sp>
        <p:nvSpPr>
          <p:cNvPr id="93188" name="Rectangle 4"/>
          <p:cNvSpPr>
            <a:spLocks noGrp="1" noRot="1" noChangeArrowheads="1"/>
          </p:cNvSpPr>
          <p:nvPr>
            <p:ph type="title"/>
          </p:nvPr>
        </p:nvSpPr>
        <p:spPr/>
        <p:txBody>
          <a:bodyPr/>
          <a:lstStyle/>
          <a:p>
            <a:pPr eaLnBrk="1" hangingPunct="1">
              <a:defRPr/>
            </a:pPr>
            <a:r>
              <a:rPr lang="en-GB" dirty="0">
                <a:solidFill>
                  <a:srgbClr val="FFFF00"/>
                </a:solidFill>
                <a:latin typeface="Century Gothic" panose="020B0502020202020204" pitchFamily="34" charset="0"/>
                <a:ea typeface="+mj-ea"/>
              </a:rPr>
              <a:t>John was highly respected</a:t>
            </a:r>
          </a:p>
        </p:txBody>
      </p:sp>
    </p:spTree>
    <p:extLst>
      <p:ext uri="{BB962C8B-B14F-4D97-AF65-F5344CB8AC3E}">
        <p14:creationId xmlns:p14="http://schemas.microsoft.com/office/powerpoint/2010/main" val="15661073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Rot="1" noChangeArrowheads="1"/>
          </p:cNvSpPr>
          <p:nvPr>
            <p:ph type="body" idx="1"/>
          </p:nvPr>
        </p:nvSpPr>
        <p:spPr/>
        <p:txBody>
          <a:bodyPr/>
          <a:lstStyle/>
          <a:p>
            <a:pPr eaLnBrk="1" hangingPunct="1">
              <a:buFont typeface="Wingdings" pitchFamily="-128" charset="2"/>
              <a:buNone/>
              <a:defRPr/>
            </a:pPr>
            <a:r>
              <a:rPr lang="en-GB" sz="2800" dirty="0">
                <a:effectLst/>
                <a:latin typeface="Century Gothic" panose="020B0502020202020204" pitchFamily="34" charset="0"/>
                <a:ea typeface="+mn-ea"/>
                <a:cs typeface="Times"/>
              </a:rPr>
              <a:t>	And this is the testimony of John, when the Jews sent priests and Levites from Jerusalem to ask him, “Who are you?” He confessed, he did not deny, but confessed, “I am not the Christ.” And they asked him, “What then? </a:t>
            </a:r>
            <a:r>
              <a:rPr lang="en-GB" sz="2800" u="sng" dirty="0">
                <a:effectLst/>
                <a:latin typeface="Century Gothic" panose="020B0502020202020204" pitchFamily="34" charset="0"/>
                <a:ea typeface="+mn-ea"/>
                <a:cs typeface="Times"/>
              </a:rPr>
              <a:t>Are you Elijah?” He said, “I am not.”</a:t>
            </a:r>
            <a:r>
              <a:rPr lang="en-GB" sz="3600" dirty="0">
                <a:effectLst/>
                <a:latin typeface="Century Gothic" panose="020B0502020202020204" pitchFamily="34" charset="0"/>
                <a:ea typeface="+mn-ea"/>
              </a:rPr>
              <a:t>	</a:t>
            </a:r>
            <a:r>
              <a:rPr lang="en-GB" sz="2400" dirty="0">
                <a:effectLst/>
                <a:latin typeface="Century Gothic" panose="020B0502020202020204" pitchFamily="34" charset="0"/>
                <a:ea typeface="+mn-ea"/>
              </a:rPr>
              <a:t>John 1:19-21</a:t>
            </a:r>
            <a:r>
              <a:rPr lang="en-GB" sz="3600" dirty="0">
                <a:effectLst/>
                <a:latin typeface="Century Gothic" panose="020B0502020202020204" pitchFamily="34" charset="0"/>
                <a:ea typeface="+mn-ea"/>
              </a:rPr>
              <a:t> </a:t>
            </a:r>
          </a:p>
        </p:txBody>
      </p:sp>
      <p:sp>
        <p:nvSpPr>
          <p:cNvPr id="94212" name="Rectangle 4"/>
          <p:cNvSpPr>
            <a:spLocks noGrp="1" noRot="1" noChangeArrowheads="1"/>
          </p:cNvSpPr>
          <p:nvPr>
            <p:ph type="title"/>
          </p:nvPr>
        </p:nvSpPr>
        <p:spPr/>
        <p:txBody>
          <a:bodyPr/>
          <a:lstStyle/>
          <a:p>
            <a:pPr eaLnBrk="1" hangingPunct="1">
              <a:defRPr/>
            </a:pPr>
            <a:r>
              <a:rPr lang="en-GB" dirty="0">
                <a:solidFill>
                  <a:srgbClr val="FFFF00"/>
                </a:solidFill>
                <a:latin typeface="Century Gothic" panose="020B0502020202020204" pitchFamily="34" charset="0"/>
                <a:ea typeface="+mj-ea"/>
              </a:rPr>
              <a:t>John denies being the Elijah</a:t>
            </a:r>
          </a:p>
        </p:txBody>
      </p:sp>
    </p:spTree>
    <p:extLst>
      <p:ext uri="{BB962C8B-B14F-4D97-AF65-F5344CB8AC3E}">
        <p14:creationId xmlns:p14="http://schemas.microsoft.com/office/powerpoint/2010/main" val="6338691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3" name="Rectangle 7"/>
          <p:cNvSpPr>
            <a:spLocks noGrp="1" noRot="1" noChangeArrowheads="1"/>
          </p:cNvSpPr>
          <p:nvPr>
            <p:ph type="title"/>
          </p:nvPr>
        </p:nvSpPr>
        <p:spPr/>
        <p:txBody>
          <a:bodyPr/>
          <a:lstStyle/>
          <a:p>
            <a:pPr eaLnBrk="1" hangingPunct="1">
              <a:defRPr/>
            </a:pPr>
            <a:r>
              <a:rPr lang="en-GB" dirty="0">
                <a:solidFill>
                  <a:srgbClr val="FFFF00"/>
                </a:solidFill>
                <a:latin typeface="Century Gothic" panose="020B0502020202020204" pitchFamily="34" charset="0"/>
                <a:ea typeface="+mj-ea"/>
              </a:rPr>
              <a:t>John testifies to Jesus</a:t>
            </a:r>
          </a:p>
        </p:txBody>
      </p:sp>
      <p:sp>
        <p:nvSpPr>
          <p:cNvPr id="84995" name="Rectangle 8"/>
          <p:cNvSpPr>
            <a:spLocks noGrp="1" noRot="1" noChangeArrowheads="1"/>
          </p:cNvSpPr>
          <p:nvPr>
            <p:ph type="body" sz="half" idx="1"/>
          </p:nvPr>
        </p:nvSpPr>
        <p:spPr/>
        <p:txBody>
          <a:bodyPr/>
          <a:lstStyle/>
          <a:p>
            <a:pPr eaLnBrk="1" hangingPunct="1"/>
            <a:r>
              <a:rPr lang="en-GB" sz="2600" dirty="0">
                <a:effectLst/>
                <a:latin typeface="Century Gothic" panose="020B0502020202020204" pitchFamily="34" charset="0"/>
                <a:ea typeface="Times" pitchFamily="-84" charset="0"/>
                <a:cs typeface="Times" pitchFamily="-84" charset="0"/>
              </a:rPr>
              <a:t>“Behold the lamb of God that takes away the sins of the world.</a:t>
            </a:r>
            <a:r>
              <a:rPr lang="en-GB" sz="2800" dirty="0">
                <a:effectLst/>
                <a:latin typeface="Century Gothic" panose="020B0502020202020204" pitchFamily="34" charset="0"/>
                <a:ea typeface="ＭＳ Ｐゴシック" pitchFamily="-84" charset="-128"/>
                <a:cs typeface="ＭＳ Ｐゴシック" pitchFamily="-84" charset="-128"/>
              </a:rPr>
              <a:t>				</a:t>
            </a:r>
            <a:r>
              <a:rPr lang="en-GB" sz="2000" dirty="0">
                <a:effectLst/>
                <a:latin typeface="Century Gothic" panose="020B0502020202020204" pitchFamily="34" charset="0"/>
                <a:ea typeface="ＭＳ Ｐゴシック" pitchFamily="-84" charset="-128"/>
                <a:cs typeface="ＭＳ Ｐゴシック" pitchFamily="-84" charset="-128"/>
              </a:rPr>
              <a:t>John 1: 29</a:t>
            </a:r>
          </a:p>
          <a:p>
            <a:pPr eaLnBrk="1" hangingPunct="1">
              <a:buFont typeface="Wingdings" pitchFamily="-84" charset="2"/>
              <a:buNone/>
            </a:pPr>
            <a:endParaRPr lang="en-GB" sz="1800" dirty="0">
              <a:effectLst/>
              <a:latin typeface="Century Gothic" panose="020B0502020202020204" pitchFamily="34" charset="0"/>
              <a:ea typeface="ＭＳ Ｐゴシック" pitchFamily="-84" charset="-128"/>
              <a:cs typeface="ＭＳ Ｐゴシック" pitchFamily="-84" charset="-128"/>
            </a:endParaRPr>
          </a:p>
          <a:p>
            <a:pPr eaLnBrk="1" hangingPunct="1"/>
            <a:r>
              <a:rPr lang="en-GB" sz="2600" dirty="0">
                <a:effectLst/>
                <a:latin typeface="Century Gothic" panose="020B0502020202020204" pitchFamily="34" charset="0"/>
                <a:ea typeface="Times" pitchFamily="-84" charset="0"/>
                <a:cs typeface="Times" pitchFamily="-84" charset="0"/>
              </a:rPr>
              <a:t>“And I have seen and borne witness that this is the Son of God.”</a:t>
            </a:r>
            <a:r>
              <a:rPr lang="en-GB" sz="2800" dirty="0">
                <a:effectLst/>
                <a:latin typeface="Century Gothic" panose="020B0502020202020204" pitchFamily="34" charset="0"/>
                <a:ea typeface="ＭＳ Ｐゴシック" pitchFamily="-84" charset="-128"/>
                <a:cs typeface="ＭＳ Ｐゴシック" pitchFamily="-84" charset="-128"/>
              </a:rPr>
              <a:t>				</a:t>
            </a:r>
            <a:r>
              <a:rPr lang="en-GB" sz="2000" dirty="0">
                <a:effectLst/>
                <a:latin typeface="Century Gothic" panose="020B0502020202020204" pitchFamily="34" charset="0"/>
                <a:ea typeface="ＭＳ Ｐゴシック" pitchFamily="-84" charset="-128"/>
                <a:cs typeface="ＭＳ Ｐゴシック" pitchFamily="-84" charset="-128"/>
              </a:rPr>
              <a:t>John 1: 34</a:t>
            </a:r>
          </a:p>
        </p:txBody>
      </p:sp>
      <p:pic>
        <p:nvPicPr>
          <p:cNvPr id="84996" name="Picture 6" descr="ivanov_christAppears"/>
          <p:cNvPicPr>
            <a:picLocks noGrp="1" noChangeAspect="1" noChangeArrowheads="1"/>
          </p:cNvPicPr>
          <p:nvPr>
            <p:ph sz="half" idx="2"/>
          </p:nvPr>
        </p:nvPicPr>
        <p:blipFill>
          <a:blip r:embed="rId3"/>
          <a:srcRect/>
          <a:stretch>
            <a:fillRect/>
          </a:stretch>
        </p:blipFill>
        <p:spPr>
          <a:xfrm>
            <a:off x="4808538" y="1676400"/>
            <a:ext cx="3871912" cy="4422775"/>
          </a:xfrm>
        </p:spPr>
      </p:pic>
    </p:spTree>
    <p:extLst>
      <p:ext uri="{BB962C8B-B14F-4D97-AF65-F5344CB8AC3E}">
        <p14:creationId xmlns:p14="http://schemas.microsoft.com/office/powerpoint/2010/main" val="34889089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Rot="1" noChangeArrowheads="1"/>
          </p:cNvSpPr>
          <p:nvPr>
            <p:ph type="title"/>
          </p:nvPr>
        </p:nvSpPr>
        <p:spPr/>
        <p:txBody>
          <a:bodyPr/>
          <a:lstStyle/>
          <a:p>
            <a:pPr eaLnBrk="1" hangingPunct="1">
              <a:defRPr/>
            </a:pPr>
            <a:r>
              <a:rPr lang="en-US" dirty="0">
                <a:solidFill>
                  <a:srgbClr val="FFFF00"/>
                </a:solidFill>
                <a:latin typeface="Century Gothic" panose="020B0502020202020204" pitchFamily="34" charset="0"/>
                <a:ea typeface="+mj-ea"/>
                <a:cs typeface="+mj-cs"/>
              </a:rPr>
              <a:t>Why didn’t John follow Jesus?</a:t>
            </a:r>
          </a:p>
        </p:txBody>
      </p:sp>
      <p:sp>
        <p:nvSpPr>
          <p:cNvPr id="391171" name="Rectangle 3"/>
          <p:cNvSpPr>
            <a:spLocks noGrp="1" noRot="1" noChangeArrowheads="1"/>
          </p:cNvSpPr>
          <p:nvPr>
            <p:ph type="body" idx="1"/>
          </p:nvPr>
        </p:nvSpPr>
        <p:spPr/>
        <p:txBody>
          <a:bodyPr/>
          <a:lstStyle/>
          <a:p>
            <a:pPr eaLnBrk="1" hangingPunct="1">
              <a:buFont typeface="Wingdings" pitchFamily="-128" charset="2"/>
              <a:buChar char="§"/>
              <a:defRPr/>
            </a:pPr>
            <a:r>
              <a:rPr lang="en-GB" sz="2800" dirty="0">
                <a:effectLst/>
                <a:latin typeface="Century Gothic" panose="020B0502020202020204" pitchFamily="34" charset="0"/>
                <a:ea typeface="+mn-ea"/>
                <a:cs typeface="+mn-cs"/>
              </a:rPr>
              <a:t>Own concept of the messiah</a:t>
            </a:r>
          </a:p>
          <a:p>
            <a:pPr lvl="1" eaLnBrk="1" hangingPunct="1">
              <a:defRPr/>
            </a:pPr>
            <a:r>
              <a:rPr lang="en-GB" sz="2400" dirty="0">
                <a:effectLst/>
                <a:latin typeface="Century Gothic" panose="020B0502020202020204" pitchFamily="34" charset="0"/>
                <a:cs typeface="Times"/>
              </a:rPr>
              <a:t>“He who comes after me the thong of whose sandal I am not worthy to untie.” </a:t>
            </a:r>
            <a:r>
              <a:rPr lang="en-GB" sz="2000" dirty="0">
                <a:effectLst/>
                <a:latin typeface="Century Gothic" panose="020B0502020202020204" pitchFamily="34" charset="0"/>
              </a:rPr>
              <a:t>John 1:27</a:t>
            </a:r>
          </a:p>
          <a:p>
            <a:pPr eaLnBrk="1" hangingPunct="1">
              <a:buFont typeface="Wingdings" pitchFamily="-128" charset="2"/>
              <a:buChar char="§"/>
              <a:defRPr/>
            </a:pPr>
            <a:r>
              <a:rPr lang="en-GB" sz="2800" dirty="0">
                <a:effectLst/>
                <a:latin typeface="Century Gothic" panose="020B0502020202020204" pitchFamily="34" charset="0"/>
                <a:ea typeface="+mn-ea"/>
                <a:cs typeface="+mn-cs"/>
              </a:rPr>
              <a:t>Couldn’t recognise Jesus was the messiah</a:t>
            </a:r>
          </a:p>
          <a:p>
            <a:pPr lvl="1" eaLnBrk="1" hangingPunct="1">
              <a:defRPr/>
            </a:pPr>
            <a:r>
              <a:rPr lang="en-GB" sz="2400" dirty="0">
                <a:effectLst/>
                <a:latin typeface="Century Gothic" panose="020B0502020202020204" pitchFamily="34" charset="0"/>
                <a:cs typeface="Times"/>
              </a:rPr>
              <a:t>“I myself did not know him.”</a:t>
            </a:r>
            <a:r>
              <a:rPr lang="en-GB" sz="2400" dirty="0">
                <a:effectLst/>
                <a:latin typeface="Century Gothic" panose="020B0502020202020204" pitchFamily="34" charset="0"/>
              </a:rPr>
              <a:t> </a:t>
            </a:r>
            <a:r>
              <a:rPr lang="en-GB" sz="2000" dirty="0">
                <a:effectLst/>
                <a:latin typeface="Century Gothic" panose="020B0502020202020204" pitchFamily="34" charset="0"/>
              </a:rPr>
              <a:t>John 1:33</a:t>
            </a:r>
          </a:p>
          <a:p>
            <a:pPr eaLnBrk="1" hangingPunct="1">
              <a:buFont typeface="Wingdings" pitchFamily="-128" charset="2"/>
              <a:buChar char="§"/>
              <a:defRPr/>
            </a:pPr>
            <a:r>
              <a:rPr lang="en-GB" sz="2800" dirty="0">
                <a:effectLst/>
                <a:latin typeface="Century Gothic" panose="020B0502020202020204" pitchFamily="34" charset="0"/>
                <a:ea typeface="+mn-ea"/>
                <a:cs typeface="+mn-cs"/>
              </a:rPr>
              <a:t>Knew about Jesus’ family background</a:t>
            </a:r>
          </a:p>
          <a:p>
            <a:pPr eaLnBrk="1" hangingPunct="1">
              <a:buFont typeface="Wingdings" pitchFamily="-128" charset="2"/>
              <a:buChar char="§"/>
              <a:defRPr/>
            </a:pPr>
            <a:r>
              <a:rPr lang="en-GB" sz="2800" dirty="0">
                <a:effectLst/>
                <a:latin typeface="Century Gothic" panose="020B0502020202020204" pitchFamily="34" charset="0"/>
                <a:ea typeface="+mn-ea"/>
                <a:cs typeface="+mn-cs"/>
              </a:rPr>
              <a:t>Didn’t imagine sharing Jesus’ future</a:t>
            </a:r>
          </a:p>
          <a:p>
            <a:pPr lvl="1" eaLnBrk="1" hangingPunct="1">
              <a:defRPr/>
            </a:pPr>
            <a:r>
              <a:rPr lang="en-GB" sz="2400" dirty="0">
                <a:effectLst/>
                <a:latin typeface="Century Gothic" panose="020B0502020202020204" pitchFamily="34" charset="0"/>
                <a:cs typeface="Times"/>
              </a:rPr>
              <a:t>“He must increase but I must decrease.” </a:t>
            </a:r>
            <a:r>
              <a:rPr lang="en-GB" sz="2000" dirty="0">
                <a:effectLst/>
                <a:latin typeface="Century Gothic" panose="020B0502020202020204" pitchFamily="34" charset="0"/>
              </a:rPr>
              <a:t>John 3:30</a:t>
            </a:r>
          </a:p>
          <a:p>
            <a:pPr eaLnBrk="1" hangingPunct="1">
              <a:buFont typeface="Wingdings" pitchFamily="-128" charset="2"/>
              <a:buChar char="§"/>
              <a:defRPr/>
            </a:pPr>
            <a:r>
              <a:rPr lang="en-GB" sz="2800" dirty="0">
                <a:effectLst/>
                <a:latin typeface="Century Gothic" panose="020B0502020202020204" pitchFamily="34" charset="0"/>
                <a:ea typeface="+mn-ea"/>
                <a:cs typeface="+mn-cs"/>
              </a:rPr>
              <a:t>Didn’t act on the inspiration and it faded</a:t>
            </a:r>
          </a:p>
        </p:txBody>
      </p:sp>
    </p:spTree>
    <p:extLst>
      <p:ext uri="{BB962C8B-B14F-4D97-AF65-F5344CB8AC3E}">
        <p14:creationId xmlns:p14="http://schemas.microsoft.com/office/powerpoint/2010/main" val="36153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11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11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117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117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117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117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1171">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11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171" grpId="0" build="p"/>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3650" name="Rectangle 2"/>
          <p:cNvSpPr>
            <a:spLocks noGrp="1" noRot="1" noChangeArrowheads="1"/>
          </p:cNvSpPr>
          <p:nvPr>
            <p:ph type="title"/>
          </p:nvPr>
        </p:nvSpPr>
        <p:spPr>
          <a:xfrm>
            <a:off x="179388" y="44624"/>
            <a:ext cx="8812212" cy="1325563"/>
          </a:xfrm>
        </p:spPr>
        <p:txBody>
          <a:bodyPr/>
          <a:lstStyle/>
          <a:p>
            <a:pPr eaLnBrk="1" hangingPunct="1">
              <a:defRPr/>
            </a:pPr>
            <a:r>
              <a:rPr lang="en-GB" dirty="0">
                <a:solidFill>
                  <a:srgbClr val="FFFF00"/>
                </a:solidFill>
                <a:latin typeface="Century Gothic" panose="020B0502020202020204" pitchFamily="34" charset="0"/>
              </a:rPr>
              <a:t>Jesus is tempted by Satan</a:t>
            </a:r>
          </a:p>
        </p:txBody>
      </p:sp>
      <p:sp>
        <p:nvSpPr>
          <p:cNvPr id="283652" name="Rectangle 4"/>
          <p:cNvSpPr>
            <a:spLocks noGrp="1" noRot="1" noChangeArrowheads="1"/>
          </p:cNvSpPr>
          <p:nvPr>
            <p:ph type="body" sz="half" idx="1"/>
          </p:nvPr>
        </p:nvSpPr>
        <p:spPr>
          <a:xfrm>
            <a:off x="304800" y="1580728"/>
            <a:ext cx="8305800" cy="4800600"/>
          </a:xfrm>
        </p:spPr>
        <p:txBody>
          <a:bodyPr/>
          <a:lstStyle/>
          <a:p>
            <a:pPr eaLnBrk="1" hangingPunct="1"/>
            <a:r>
              <a:rPr lang="en-GB" sz="2800" dirty="0">
                <a:solidFill>
                  <a:srgbClr val="FFFF00"/>
                </a:solidFill>
                <a:effectLst/>
                <a:latin typeface="Century Gothic" panose="020B0502020202020204" pitchFamily="34" charset="0"/>
                <a:ea typeface="ＭＳ Ｐゴシック" pitchFamily="-84" charset="-128"/>
                <a:cs typeface="ＭＳ Ｐゴシック" pitchFamily="-84" charset="-128"/>
              </a:rPr>
              <a:t>First temptation </a:t>
            </a:r>
          </a:p>
          <a:p>
            <a:pPr eaLnBrk="1" hangingPunct="1">
              <a:buFont typeface="Wingdings" pitchFamily="-84" charset="2"/>
              <a:buNone/>
            </a:pPr>
            <a:r>
              <a:rPr lang="en-GB" sz="2400" dirty="0">
                <a:effectLst/>
                <a:latin typeface="Century Gothic" panose="020B0502020202020204" pitchFamily="34" charset="0"/>
                <a:ea typeface="ＭＳ Ｐゴシック" pitchFamily="-84" charset="-128"/>
                <a:cs typeface="ＭＳ Ｐゴシック" pitchFamily="-84" charset="-128"/>
              </a:rPr>
              <a:t>	</a:t>
            </a:r>
            <a:r>
              <a:rPr lang="en-US" sz="2600" dirty="0">
                <a:effectLst/>
                <a:latin typeface="Century Gothic" panose="020B0502020202020204" pitchFamily="34" charset="0"/>
                <a:ea typeface="Times" pitchFamily="-84" charset="0"/>
                <a:cs typeface="Times" pitchFamily="-84" charset="0"/>
              </a:rPr>
              <a:t>The tempter came to him and said, “If you are the Son of God, tell these stones to become bread.”</a:t>
            </a:r>
          </a:p>
          <a:p>
            <a:pPr eaLnBrk="1" hangingPunct="1">
              <a:buFont typeface="Wingdings" pitchFamily="-84" charset="2"/>
              <a:buNone/>
            </a:pPr>
            <a:r>
              <a:rPr lang="en-US" sz="2600" dirty="0">
                <a:effectLst/>
                <a:latin typeface="Century Gothic" panose="020B0502020202020204" pitchFamily="34" charset="0"/>
                <a:ea typeface="Times" pitchFamily="-84" charset="0"/>
                <a:cs typeface="Times" pitchFamily="-84" charset="0"/>
              </a:rPr>
              <a:t>	Jesus answered, “It is written: ‘Man does not live on bread alone, but on every word that comes from the mouth of God.’”		</a:t>
            </a:r>
            <a:r>
              <a:rPr lang="en-US" sz="2400" dirty="0">
                <a:effectLst/>
                <a:latin typeface="Century Gothic" panose="020B0502020202020204" pitchFamily="34" charset="0"/>
                <a:ea typeface="Lydian BT" pitchFamily="-84" charset="0"/>
                <a:cs typeface="Lydian BT" pitchFamily="-84" charset="0"/>
              </a:rPr>
              <a:t>Matthew 4:3-4</a:t>
            </a:r>
          </a:p>
          <a:p>
            <a:pPr eaLnBrk="1" hangingPunct="1">
              <a:buFont typeface="Wingdings" pitchFamily="-84" charset="2"/>
              <a:buNone/>
            </a:pPr>
            <a:endParaRPr lang="en-US" sz="2000" dirty="0">
              <a:effectLst/>
              <a:latin typeface="Century Gothic" panose="020B0502020202020204" pitchFamily="34" charset="0"/>
              <a:ea typeface="Lydian BT" pitchFamily="-84" charset="0"/>
              <a:cs typeface="Lydian BT" pitchFamily="-84" charset="0"/>
            </a:endParaRPr>
          </a:p>
          <a:p>
            <a:pPr eaLnBrk="1" hangingPunct="1">
              <a:buFont typeface="Wingdings" pitchFamily="-84" charset="2"/>
              <a:buNone/>
            </a:pPr>
            <a:endParaRPr lang="en-GB" sz="2400" dirty="0">
              <a:effectLst/>
              <a:latin typeface="Century Gothic" panose="020B0502020202020204" pitchFamily="34" charset="0"/>
              <a:ea typeface="ＭＳ Ｐゴシック" pitchFamily="-84" charset="-128"/>
              <a:cs typeface="ＭＳ Ｐゴシック" pitchFamily="-84" charset="-128"/>
            </a:endParaRPr>
          </a:p>
        </p:txBody>
      </p:sp>
      <p:sp>
        <p:nvSpPr>
          <p:cNvPr id="99332" name="TextBox 5"/>
          <p:cNvSpPr txBox="1">
            <a:spLocks noChangeArrowheads="1"/>
          </p:cNvSpPr>
          <p:nvPr/>
        </p:nvSpPr>
        <p:spPr bwMode="auto">
          <a:xfrm>
            <a:off x="9123363" y="4525963"/>
            <a:ext cx="185737" cy="369887"/>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Tree>
    <p:extLst>
      <p:ext uri="{BB962C8B-B14F-4D97-AF65-F5344CB8AC3E}">
        <p14:creationId xmlns:p14="http://schemas.microsoft.com/office/powerpoint/2010/main" val="270907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36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365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365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36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p:bldP spid="283652"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1B77-F59E-4A4F-BE37-7BB69B5149B9}"/>
              </a:ext>
            </a:extLst>
          </p:cNvPr>
          <p:cNvSpPr>
            <a:spLocks noGrp="1"/>
          </p:cNvSpPr>
          <p:nvPr>
            <p:ph type="title"/>
          </p:nvPr>
        </p:nvSpPr>
        <p:spPr/>
        <p:txBody>
          <a:bodyPr/>
          <a:lstStyle/>
          <a:p>
            <a:r>
              <a:rPr lang="en-GB" dirty="0">
                <a:solidFill>
                  <a:srgbClr val="FFFF00"/>
                </a:solidFill>
                <a:latin typeface="Century Gothic" panose="020B0502020202020204" pitchFamily="34" charset="0"/>
              </a:rPr>
              <a:t>Restored first blessing</a:t>
            </a:r>
            <a:endParaRPr lang="en-GB" dirty="0"/>
          </a:p>
        </p:txBody>
      </p:sp>
      <p:sp>
        <p:nvSpPr>
          <p:cNvPr id="3" name="Text Placeholder 2">
            <a:extLst>
              <a:ext uri="{FF2B5EF4-FFF2-40B4-BE49-F238E27FC236}">
                <a16:creationId xmlns:a16="http://schemas.microsoft.com/office/drawing/2014/main" id="{38352972-F621-584A-85A0-7B2D5D2EB818}"/>
              </a:ext>
            </a:extLst>
          </p:cNvPr>
          <p:cNvSpPr>
            <a:spLocks noGrp="1"/>
          </p:cNvSpPr>
          <p:nvPr>
            <p:ph type="body" sz="half" idx="1"/>
          </p:nvPr>
        </p:nvSpPr>
        <p:spPr>
          <a:xfrm>
            <a:off x="301625" y="1676400"/>
            <a:ext cx="8230815" cy="4422775"/>
          </a:xfrm>
        </p:spPr>
        <p:txBody>
          <a:bodyPr/>
          <a:lstStyle/>
          <a:p>
            <a:pPr marL="457200" lvl="1" indent="0" eaLnBrk="1" hangingPunct="1">
              <a:buNone/>
            </a:pPr>
            <a:r>
              <a:rPr lang="en-US" sz="3200" dirty="0">
                <a:solidFill>
                  <a:srgbClr val="FFFF00"/>
                </a:solidFill>
                <a:effectLst/>
                <a:latin typeface="Century Gothic" panose="020B0502020202020204" pitchFamily="34" charset="0"/>
                <a:ea typeface="Lydian BT" pitchFamily="-84" charset="0"/>
                <a:cs typeface="Lydian BT" pitchFamily="-84" charset="0"/>
              </a:rPr>
              <a:t>Mind  - Body unity</a:t>
            </a:r>
          </a:p>
          <a:p>
            <a:pPr eaLnBrk="1" hangingPunct="1">
              <a:buNone/>
            </a:pPr>
            <a:r>
              <a:rPr lang="en-US" sz="2600" dirty="0">
                <a:effectLst/>
                <a:latin typeface="Century Gothic" panose="020B0502020202020204" pitchFamily="34" charset="0"/>
                <a:ea typeface="Lydian BT" pitchFamily="-84" charset="0"/>
                <a:cs typeface="Lydian BT" pitchFamily="-84" charset="0"/>
              </a:rPr>
              <a:t>	When the woman saw that the fruit of the tree was good for food and pleasing to the eye, and also desirable for gaining wisdom, she took some and ate it. 			</a:t>
            </a:r>
            <a:r>
              <a:rPr lang="en-US" sz="2400" dirty="0">
                <a:effectLst/>
                <a:latin typeface="Century Gothic" panose="020B0502020202020204" pitchFamily="34" charset="0"/>
                <a:ea typeface="Lydian BT" pitchFamily="-84" charset="0"/>
                <a:cs typeface="Lydian BT" pitchFamily="-84" charset="0"/>
              </a:rPr>
              <a:t>Genesis 3:6</a:t>
            </a:r>
          </a:p>
          <a:p>
            <a:endParaRPr lang="en-GB" sz="3600" dirty="0"/>
          </a:p>
        </p:txBody>
      </p:sp>
    </p:spTree>
    <p:extLst>
      <p:ext uri="{BB962C8B-B14F-4D97-AF65-F5344CB8AC3E}">
        <p14:creationId xmlns:p14="http://schemas.microsoft.com/office/powerpoint/2010/main" val="34228747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3650" name="Rectangle 2"/>
          <p:cNvSpPr>
            <a:spLocks noGrp="1" noRot="1" noChangeArrowheads="1"/>
          </p:cNvSpPr>
          <p:nvPr>
            <p:ph type="title"/>
          </p:nvPr>
        </p:nvSpPr>
        <p:spPr>
          <a:xfrm>
            <a:off x="179388" y="116632"/>
            <a:ext cx="8952745" cy="1325563"/>
          </a:xfrm>
        </p:spPr>
        <p:txBody>
          <a:bodyPr/>
          <a:lstStyle/>
          <a:p>
            <a:pPr eaLnBrk="1" hangingPunct="1">
              <a:defRPr/>
            </a:pPr>
            <a:r>
              <a:rPr lang="en-GB" dirty="0">
                <a:solidFill>
                  <a:srgbClr val="FFFF00"/>
                </a:solidFill>
                <a:latin typeface="Century Gothic" panose="020B0502020202020204" pitchFamily="34" charset="0"/>
                <a:ea typeface="+mj-ea"/>
                <a:cs typeface="+mj-cs"/>
              </a:rPr>
              <a:t>Jesus is tempted by Satan</a:t>
            </a:r>
          </a:p>
        </p:txBody>
      </p:sp>
      <p:sp>
        <p:nvSpPr>
          <p:cNvPr id="283652" name="Rectangle 4"/>
          <p:cNvSpPr>
            <a:spLocks noGrp="1" noRot="1" noChangeArrowheads="1"/>
          </p:cNvSpPr>
          <p:nvPr>
            <p:ph type="body" sz="half" idx="1"/>
          </p:nvPr>
        </p:nvSpPr>
        <p:spPr>
          <a:xfrm>
            <a:off x="304800" y="1504528"/>
            <a:ext cx="8515672" cy="4876800"/>
          </a:xfrm>
        </p:spPr>
        <p:txBody>
          <a:bodyPr/>
          <a:lstStyle/>
          <a:p>
            <a:pPr eaLnBrk="1" hangingPunct="1">
              <a:buFont typeface="Wingdings" pitchFamily="-128" charset="2"/>
              <a:buChar char="§"/>
              <a:defRPr/>
            </a:pPr>
            <a:r>
              <a:rPr lang="en-GB" sz="2800" dirty="0">
                <a:solidFill>
                  <a:srgbClr val="FFFF00"/>
                </a:solidFill>
                <a:effectLst/>
                <a:latin typeface="Century Gothic" panose="020B0502020202020204" pitchFamily="34" charset="0"/>
                <a:ea typeface="+mn-ea"/>
                <a:cs typeface="+mn-cs"/>
              </a:rPr>
              <a:t>Second temptation</a:t>
            </a:r>
          </a:p>
          <a:p>
            <a:pPr eaLnBrk="1" hangingPunct="1">
              <a:buFont typeface="Wingdings" pitchFamily="-128" charset="2"/>
              <a:buNone/>
              <a:defRPr/>
            </a:pPr>
            <a:r>
              <a:rPr lang="en-US" sz="2400" dirty="0">
                <a:effectLst/>
                <a:latin typeface="Century Gothic" panose="020B0502020202020204" pitchFamily="34" charset="0"/>
                <a:ea typeface="+mn-ea"/>
                <a:cs typeface="+mn-cs"/>
              </a:rPr>
              <a:t>	</a:t>
            </a:r>
            <a:r>
              <a:rPr lang="en-US" sz="2400" dirty="0">
                <a:effectLst/>
                <a:latin typeface="Century Gothic" panose="020B0502020202020204" pitchFamily="34" charset="0"/>
                <a:ea typeface="+mn-ea"/>
                <a:cs typeface="Times"/>
              </a:rPr>
              <a:t>Then the devil took him to the holy city and had him stand on the highest point of the temple. “If you are the Son of God,” he said, “throw yourself down. For it is written: </a:t>
            </a:r>
            <a:br>
              <a:rPr lang="en-US" sz="2400" dirty="0">
                <a:effectLst/>
                <a:latin typeface="Century Gothic" panose="020B0502020202020204" pitchFamily="34" charset="0"/>
                <a:ea typeface="+mn-ea"/>
                <a:cs typeface="Times"/>
              </a:rPr>
            </a:br>
            <a:r>
              <a:rPr lang="en-US" sz="2400" dirty="0">
                <a:effectLst/>
                <a:latin typeface="Century Gothic" panose="020B0502020202020204" pitchFamily="34" charset="0"/>
                <a:ea typeface="+mn-ea"/>
                <a:cs typeface="Times"/>
              </a:rPr>
              <a:t>  </a:t>
            </a:r>
            <a:r>
              <a:rPr lang="en-US" sz="2400" dirty="0">
                <a:effectLst/>
                <a:latin typeface="Century Gothic" panose="020B0502020202020204" pitchFamily="34" charset="0"/>
                <a:cs typeface="Times"/>
              </a:rPr>
              <a:t>‘</a:t>
            </a:r>
            <a:r>
              <a:rPr lang="en-US" sz="2400" dirty="0">
                <a:effectLst/>
                <a:latin typeface="Century Gothic" panose="020B0502020202020204" pitchFamily="34" charset="0"/>
                <a:ea typeface="+mn-ea"/>
                <a:cs typeface="Times"/>
              </a:rPr>
              <a:t>He will command his angels concerning you, </a:t>
            </a:r>
            <a:br>
              <a:rPr lang="en-US" sz="2400" dirty="0">
                <a:effectLst/>
                <a:latin typeface="Century Gothic" panose="020B0502020202020204" pitchFamily="34" charset="0"/>
                <a:ea typeface="+mn-ea"/>
                <a:cs typeface="Times"/>
              </a:rPr>
            </a:br>
            <a:r>
              <a:rPr lang="en-US" sz="2400" dirty="0">
                <a:effectLst/>
                <a:latin typeface="Century Gothic" panose="020B0502020202020204" pitchFamily="34" charset="0"/>
                <a:ea typeface="+mn-ea"/>
                <a:cs typeface="Times"/>
              </a:rPr>
              <a:t>   and they will lift you up in their hands, </a:t>
            </a:r>
            <a:br>
              <a:rPr lang="en-US" sz="2400" dirty="0">
                <a:effectLst/>
                <a:latin typeface="Century Gothic" panose="020B0502020202020204" pitchFamily="34" charset="0"/>
                <a:ea typeface="+mn-ea"/>
                <a:cs typeface="Times"/>
              </a:rPr>
            </a:br>
            <a:r>
              <a:rPr lang="en-US" sz="2400" dirty="0">
                <a:effectLst/>
                <a:latin typeface="Century Gothic" panose="020B0502020202020204" pitchFamily="34" charset="0"/>
                <a:ea typeface="+mn-ea"/>
                <a:cs typeface="Times"/>
              </a:rPr>
              <a:t>   so that you will not strike your foot against a stone.’”</a:t>
            </a:r>
          </a:p>
          <a:p>
            <a:pPr eaLnBrk="1" hangingPunct="1">
              <a:buFont typeface="Wingdings" pitchFamily="-128" charset="2"/>
              <a:buNone/>
              <a:defRPr/>
            </a:pPr>
            <a:r>
              <a:rPr lang="en-US" sz="2400" dirty="0">
                <a:effectLst/>
                <a:latin typeface="Century Gothic" panose="020B0502020202020204" pitchFamily="34" charset="0"/>
                <a:ea typeface="+mn-ea"/>
                <a:cs typeface="Times"/>
              </a:rPr>
              <a:t>	Jesus answered him, “It is also written: ‘Do not put the Lord your God to the test.’”			</a:t>
            </a:r>
            <a:r>
              <a:rPr lang="en-US" sz="2000" dirty="0">
                <a:effectLst/>
                <a:latin typeface="Century Gothic" panose="020B0502020202020204" pitchFamily="34" charset="0"/>
                <a:ea typeface="+mn-ea"/>
                <a:cs typeface="+mn-cs"/>
              </a:rPr>
              <a:t>Matthew 4:5-7</a:t>
            </a:r>
          </a:p>
        </p:txBody>
      </p:sp>
      <p:sp>
        <p:nvSpPr>
          <p:cNvPr id="101380" name="TextBox 5"/>
          <p:cNvSpPr txBox="1">
            <a:spLocks noChangeArrowheads="1"/>
          </p:cNvSpPr>
          <p:nvPr/>
        </p:nvSpPr>
        <p:spPr bwMode="auto">
          <a:xfrm>
            <a:off x="9123363" y="4658891"/>
            <a:ext cx="188699" cy="369887"/>
          </a:xfrm>
          <a:prstGeom prst="rect">
            <a:avLst/>
          </a:prstGeom>
          <a:noFill/>
          <a:ln w="9525">
            <a:noFill/>
            <a:miter lim="800000"/>
            <a:headEnd/>
            <a:tailEnd/>
          </a:ln>
        </p:spPr>
        <p:txBody>
          <a:bodyPr wrap="squar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Tree>
    <p:extLst>
      <p:ext uri="{BB962C8B-B14F-4D97-AF65-F5344CB8AC3E}">
        <p14:creationId xmlns:p14="http://schemas.microsoft.com/office/powerpoint/2010/main" val="228454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3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36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36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2"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22EA3-DC30-8046-9BDD-5F5E5CE9B996}"/>
              </a:ext>
            </a:extLst>
          </p:cNvPr>
          <p:cNvSpPr>
            <a:spLocks noGrp="1"/>
          </p:cNvSpPr>
          <p:nvPr>
            <p:ph type="title"/>
          </p:nvPr>
        </p:nvSpPr>
        <p:spPr/>
        <p:txBody>
          <a:bodyPr/>
          <a:lstStyle/>
          <a:p>
            <a:r>
              <a:rPr lang="en-GB" dirty="0">
                <a:solidFill>
                  <a:srgbClr val="FFFF00"/>
                </a:solidFill>
                <a:latin typeface="Century Gothic" panose="020B0502020202020204" pitchFamily="34" charset="0"/>
              </a:rPr>
              <a:t>Restored second blessing</a:t>
            </a:r>
            <a:endParaRPr lang="en-GB" kern="1200" dirty="0"/>
          </a:p>
        </p:txBody>
      </p:sp>
      <p:sp>
        <p:nvSpPr>
          <p:cNvPr id="3" name="Text Placeholder 2">
            <a:extLst>
              <a:ext uri="{FF2B5EF4-FFF2-40B4-BE49-F238E27FC236}">
                <a16:creationId xmlns:a16="http://schemas.microsoft.com/office/drawing/2014/main" id="{18E0543C-A350-E84E-A309-5FC5210CC589}"/>
              </a:ext>
            </a:extLst>
          </p:cNvPr>
          <p:cNvSpPr>
            <a:spLocks noGrp="1"/>
          </p:cNvSpPr>
          <p:nvPr>
            <p:ph type="body" sz="half" idx="1"/>
          </p:nvPr>
        </p:nvSpPr>
        <p:spPr>
          <a:xfrm>
            <a:off x="301625" y="1676400"/>
            <a:ext cx="8158807" cy="4422775"/>
          </a:xfrm>
        </p:spPr>
        <p:txBody>
          <a:bodyPr/>
          <a:lstStyle/>
          <a:p>
            <a:pPr marL="400050" lvl="1" indent="0" eaLnBrk="1" hangingPunct="1">
              <a:buNone/>
              <a:defRPr/>
            </a:pPr>
            <a:r>
              <a:rPr lang="en-US" sz="3200" dirty="0">
                <a:solidFill>
                  <a:srgbClr val="FFFF00"/>
                </a:solidFill>
                <a:effectLst/>
                <a:latin typeface="Century Gothic" panose="020B0502020202020204" pitchFamily="34" charset="0"/>
              </a:rPr>
              <a:t>Keeping the moral law</a:t>
            </a:r>
          </a:p>
          <a:p>
            <a:pPr marL="400050" lvl="1" indent="0" eaLnBrk="1" hangingPunct="1">
              <a:buNone/>
              <a:defRPr/>
            </a:pPr>
            <a:r>
              <a:rPr lang="en-US" sz="2600" dirty="0">
                <a:effectLst/>
                <a:latin typeface="Century Gothic" panose="020B0502020202020204" pitchFamily="34" charset="0"/>
              </a:rPr>
              <a:t>The woman said to the serpent, ‘We may eat of the fruit of the trees in the garden; but God said, “You shall not eat of the fruit of the tree that is in the middle of the garden, nor shall you touch it, or you shall die.”’ But the serpent said to the woman, ‘You will not die; </a:t>
            </a:r>
            <a:r>
              <a:rPr lang="en-US" sz="2400" dirty="0">
                <a:effectLst/>
                <a:latin typeface="Century Gothic" panose="020B0502020202020204" pitchFamily="34" charset="0"/>
              </a:rPr>
              <a:t>	</a:t>
            </a:r>
          </a:p>
          <a:p>
            <a:pPr marL="400050" lvl="1" indent="0" eaLnBrk="1" hangingPunct="1">
              <a:buNone/>
              <a:defRPr/>
            </a:pPr>
            <a:r>
              <a:rPr lang="en-US" sz="2400" dirty="0">
                <a:effectLst/>
                <a:latin typeface="Century Gothic" panose="020B0502020202020204" pitchFamily="34" charset="0"/>
              </a:rPr>
              <a:t>						</a:t>
            </a:r>
            <a:r>
              <a:rPr lang="en-US" sz="2000" dirty="0">
                <a:effectLst/>
                <a:latin typeface="Century Gothic" panose="020B0502020202020204" pitchFamily="34" charset="0"/>
              </a:rPr>
              <a:t>Genesis 3:2-4</a:t>
            </a:r>
            <a:endParaRPr lang="en-US" sz="2400" dirty="0">
              <a:effectLst/>
              <a:latin typeface="Century Gothic" panose="020B0502020202020204" pitchFamily="34" charset="0"/>
            </a:endParaRPr>
          </a:p>
          <a:p>
            <a:endParaRPr lang="en-GB" dirty="0"/>
          </a:p>
        </p:txBody>
      </p:sp>
    </p:spTree>
    <p:extLst>
      <p:ext uri="{BB962C8B-B14F-4D97-AF65-F5344CB8AC3E}">
        <p14:creationId xmlns:p14="http://schemas.microsoft.com/office/powerpoint/2010/main" val="33988564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188640"/>
            <a:ext cx="8510588" cy="1325563"/>
          </a:xfrm>
        </p:spPr>
        <p:txBody>
          <a:bodyPr/>
          <a:lstStyle/>
          <a:p>
            <a:pPr eaLnBrk="1" hangingPunct="1">
              <a:defRPr/>
            </a:pPr>
            <a:r>
              <a:rPr lang="en-GB" dirty="0">
                <a:solidFill>
                  <a:srgbClr val="FFFF00"/>
                </a:solidFill>
                <a:latin typeface="Century Gothic" panose="020B0502020202020204" pitchFamily="34" charset="0"/>
                <a:ea typeface="+mj-ea"/>
                <a:cs typeface="+mj-cs"/>
              </a:rPr>
              <a:t>Jesus is tempted by Satan</a:t>
            </a:r>
            <a:endParaRPr lang="en-US" dirty="0">
              <a:solidFill>
                <a:srgbClr val="FFFF00"/>
              </a:solidFill>
              <a:latin typeface="Century Gothic" panose="020B0502020202020204" pitchFamily="34" charset="0"/>
              <a:ea typeface="+mj-ea"/>
              <a:cs typeface="+mj-cs"/>
            </a:endParaRPr>
          </a:p>
        </p:txBody>
      </p:sp>
      <p:sp>
        <p:nvSpPr>
          <p:cNvPr id="3" name="Text Placeholder 2"/>
          <p:cNvSpPr>
            <a:spLocks noGrp="1"/>
          </p:cNvSpPr>
          <p:nvPr>
            <p:ph type="body" sz="half" idx="1"/>
          </p:nvPr>
        </p:nvSpPr>
        <p:spPr>
          <a:xfrm>
            <a:off x="301625" y="1419944"/>
            <a:ext cx="8385175" cy="5105400"/>
          </a:xfrm>
        </p:spPr>
        <p:txBody>
          <a:bodyPr/>
          <a:lstStyle/>
          <a:p>
            <a:pPr eaLnBrk="1" hangingPunct="1">
              <a:buFont typeface="Wingdings" pitchFamily="-128" charset="2"/>
              <a:buChar char="§"/>
              <a:defRPr/>
            </a:pPr>
            <a:r>
              <a:rPr lang="en-US" sz="2800" dirty="0">
                <a:solidFill>
                  <a:srgbClr val="FFFF00"/>
                </a:solidFill>
                <a:effectLst/>
                <a:latin typeface="Century Gothic" panose="020B0502020202020204" pitchFamily="34" charset="0"/>
                <a:ea typeface="+mn-ea"/>
                <a:cs typeface="+mn-cs"/>
              </a:rPr>
              <a:t>Third Temptation</a:t>
            </a:r>
          </a:p>
          <a:p>
            <a:pPr eaLnBrk="1" hangingPunct="1">
              <a:buFont typeface="Wingdings" pitchFamily="-128" charset="2"/>
              <a:buNone/>
              <a:defRPr/>
            </a:pPr>
            <a:r>
              <a:rPr lang="en-US" dirty="0">
                <a:effectLst/>
                <a:latin typeface="Century Gothic" panose="020B0502020202020204" pitchFamily="34" charset="0"/>
                <a:ea typeface="+mn-ea"/>
                <a:cs typeface="+mn-cs"/>
              </a:rPr>
              <a:t>	</a:t>
            </a:r>
            <a:r>
              <a:rPr lang="en-US" sz="2600" dirty="0">
                <a:effectLst/>
                <a:latin typeface="Century Gothic" panose="020B0502020202020204" pitchFamily="34" charset="0"/>
                <a:ea typeface="+mn-ea"/>
                <a:cs typeface="Times"/>
              </a:rPr>
              <a:t>Again, the devil took him to a very high mountain and showed him all the kingdoms of the world and their </a:t>
            </a:r>
            <a:r>
              <a:rPr lang="en-US" sz="2600" dirty="0" err="1">
                <a:effectLst/>
                <a:latin typeface="Century Gothic" panose="020B0502020202020204" pitchFamily="34" charset="0"/>
                <a:ea typeface="+mn-ea"/>
                <a:cs typeface="Times"/>
              </a:rPr>
              <a:t>splendour</a:t>
            </a:r>
            <a:r>
              <a:rPr lang="en-US" sz="2600" dirty="0">
                <a:effectLst/>
                <a:latin typeface="Century Gothic" panose="020B0502020202020204" pitchFamily="34" charset="0"/>
                <a:ea typeface="+mn-ea"/>
                <a:cs typeface="Times"/>
              </a:rPr>
              <a:t>. </a:t>
            </a:r>
            <a:r>
              <a:rPr lang="en-US" sz="2600" baseline="30000" dirty="0">
                <a:effectLst/>
                <a:latin typeface="Century Gothic" panose="020B0502020202020204" pitchFamily="34" charset="0"/>
                <a:ea typeface="+mn-ea"/>
                <a:cs typeface="Times"/>
              </a:rPr>
              <a:t>“</a:t>
            </a:r>
            <a:r>
              <a:rPr lang="en-US" sz="2600" dirty="0">
                <a:effectLst/>
                <a:latin typeface="Century Gothic" panose="020B0502020202020204" pitchFamily="34" charset="0"/>
                <a:ea typeface="+mn-ea"/>
                <a:cs typeface="Times"/>
              </a:rPr>
              <a:t>All this I will give you,” he said, “if you will bow down and worship me.” </a:t>
            </a:r>
          </a:p>
          <a:p>
            <a:pPr eaLnBrk="1" hangingPunct="1">
              <a:buFont typeface="Wingdings" pitchFamily="-128" charset="2"/>
              <a:buNone/>
              <a:defRPr/>
            </a:pPr>
            <a:r>
              <a:rPr lang="en-US" sz="2600" dirty="0">
                <a:effectLst/>
                <a:latin typeface="Century Gothic" panose="020B0502020202020204" pitchFamily="34" charset="0"/>
                <a:ea typeface="+mn-ea"/>
                <a:cs typeface="Times"/>
              </a:rPr>
              <a:t>	Jesus said to him, “Away from me, Satan! For it is written: ‘Worship the Lord your God, and serve him only.’”			</a:t>
            </a:r>
            <a:r>
              <a:rPr lang="en-US" sz="2400" dirty="0">
                <a:effectLst/>
                <a:latin typeface="Century Gothic" panose="020B0502020202020204" pitchFamily="34" charset="0"/>
                <a:ea typeface="+mn-ea"/>
                <a:cs typeface="Lydian BT"/>
              </a:rPr>
              <a:t>	Matthew 4:8-10</a:t>
            </a:r>
          </a:p>
          <a:p>
            <a:pPr eaLnBrk="1" hangingPunct="1">
              <a:buFont typeface="Wingdings" pitchFamily="-128" charset="2"/>
              <a:buChar char="§"/>
              <a:defRPr/>
            </a:pPr>
            <a:r>
              <a:rPr lang="en-US" sz="2800" dirty="0">
                <a:solidFill>
                  <a:srgbClr val="FFFF00"/>
                </a:solidFill>
                <a:effectLst/>
                <a:latin typeface="Century Gothic" panose="020B0502020202020204" pitchFamily="34" charset="0"/>
                <a:ea typeface="+mn-ea"/>
                <a:cs typeface="Lydian BT"/>
              </a:rPr>
              <a:t>Restored Third Blessing</a:t>
            </a:r>
          </a:p>
          <a:p>
            <a:pPr lvl="1" eaLnBrk="1" hangingPunct="1">
              <a:defRPr/>
            </a:pPr>
            <a:r>
              <a:rPr lang="en-US" sz="2400" dirty="0">
                <a:solidFill>
                  <a:srgbClr val="FFFF00"/>
                </a:solidFill>
                <a:effectLst/>
                <a:latin typeface="Century Gothic" panose="020B0502020202020204" pitchFamily="34" charset="0"/>
                <a:cs typeface="Lydian BT"/>
              </a:rPr>
              <a:t>Wealth and ownership</a:t>
            </a:r>
          </a:p>
          <a:p>
            <a:pPr eaLnBrk="1" hangingPunct="1">
              <a:buFont typeface="Wingdings" pitchFamily="-128" charset="2"/>
              <a:buNone/>
              <a:defRPr/>
            </a:pPr>
            <a:endParaRPr lang="en-US" sz="2400" dirty="0">
              <a:effectLst/>
              <a:latin typeface="Century Gothic" panose="020B0502020202020204" pitchFamily="34" charset="0"/>
              <a:ea typeface="+mn-ea"/>
              <a:cs typeface="Lydian BT"/>
            </a:endParaRPr>
          </a:p>
        </p:txBody>
      </p:sp>
    </p:spTree>
    <p:extLst>
      <p:ext uri="{BB962C8B-B14F-4D97-AF65-F5344CB8AC3E}">
        <p14:creationId xmlns:p14="http://schemas.microsoft.com/office/powerpoint/2010/main" val="135765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rrowheads="1"/>
          </p:cNvSpPr>
          <p:nvPr>
            <p:ph type="title"/>
          </p:nvPr>
        </p:nvSpPr>
        <p:spPr>
          <a:xfrm>
            <a:off x="301625" y="-27384"/>
            <a:ext cx="8510588" cy="1554163"/>
          </a:xfrm>
        </p:spPr>
        <p:txBody>
          <a:bodyPr/>
          <a:lstStyle/>
          <a:p>
            <a:pPr>
              <a:defRPr/>
            </a:pPr>
            <a:r>
              <a:rPr lang="en-GB" sz="4000" dirty="0">
                <a:solidFill>
                  <a:srgbClr val="FFFF00"/>
                </a:solidFill>
                <a:latin typeface="Century Gothic" panose="020B0502020202020204" pitchFamily="34" charset="0"/>
              </a:rPr>
              <a:t>Jesus restored the three blessings</a:t>
            </a:r>
            <a:endParaRPr lang="en-GB" dirty="0">
              <a:solidFill>
                <a:srgbClr val="FFFF00"/>
              </a:solidFill>
              <a:latin typeface="Century Gothic" panose="020B0502020202020204" pitchFamily="34" charset="0"/>
            </a:endParaRPr>
          </a:p>
        </p:txBody>
      </p:sp>
      <p:pic>
        <p:nvPicPr>
          <p:cNvPr id="283656" name="Picture 8" descr="temptations botticelli"/>
          <p:cNvPicPr>
            <a:picLocks noGrp="1" noChangeAspect="1" noChangeArrowheads="1"/>
          </p:cNvPicPr>
          <p:nvPr>
            <p:ph sz="half" idx="2"/>
          </p:nvPr>
        </p:nvPicPr>
        <p:blipFill>
          <a:blip r:embed="rId3"/>
          <a:srcRect/>
          <a:stretch>
            <a:fillRect/>
          </a:stretch>
        </p:blipFill>
        <p:spPr>
          <a:xfrm>
            <a:off x="771823" y="1272219"/>
            <a:ext cx="7400577" cy="4605053"/>
          </a:xfrm>
          <a:noFill/>
        </p:spPr>
      </p:pic>
      <p:sp>
        <p:nvSpPr>
          <p:cNvPr id="283657" name="Text Box 9"/>
          <p:cNvSpPr txBox="1">
            <a:spLocks noChangeArrowheads="1"/>
          </p:cNvSpPr>
          <p:nvPr/>
        </p:nvSpPr>
        <p:spPr bwMode="auto">
          <a:xfrm>
            <a:off x="467544" y="5910371"/>
            <a:ext cx="8524056" cy="769441"/>
          </a:xfrm>
          <a:prstGeom prst="rect">
            <a:avLst/>
          </a:prstGeom>
          <a:noFill/>
          <a:ln w="76200">
            <a:noFill/>
            <a:miter lim="800000"/>
            <a:headEnd/>
            <a:tailEnd/>
          </a:ln>
        </p:spPr>
        <p:txBody>
          <a:bodyPr wrap="squar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And when the devil had ended every temptation,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he departed from him until an opportune time.    Luke 4:13</a:t>
            </a:r>
          </a:p>
        </p:txBody>
      </p:sp>
    </p:spTree>
    <p:extLst>
      <p:ext uri="{BB962C8B-B14F-4D97-AF65-F5344CB8AC3E}">
        <p14:creationId xmlns:p14="http://schemas.microsoft.com/office/powerpoint/2010/main" val="85037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36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36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36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p:bldP spid="2836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026" name="Rectangle 2"/>
          <p:cNvSpPr>
            <a:spLocks noGrp="1" noChangeArrowheads="1"/>
          </p:cNvSpPr>
          <p:nvPr>
            <p:ph type="title"/>
          </p:nvPr>
        </p:nvSpPr>
        <p:spPr>
          <a:xfrm>
            <a:off x="457200" y="197768"/>
            <a:ext cx="8229600" cy="1143000"/>
          </a:xfrm>
        </p:spPr>
        <p:txBody>
          <a:bodyPr/>
          <a:lstStyle/>
          <a:p>
            <a:pPr algn="ctr"/>
            <a:r>
              <a:rPr lang="en-US" sz="4000" dirty="0">
                <a:solidFill>
                  <a:srgbClr val="FFFF00"/>
                </a:solidFill>
                <a:latin typeface="Century Gothic" panose="020B0502020202020204" pitchFamily="34" charset="0"/>
              </a:rPr>
              <a:t>Israel’s mission statement</a:t>
            </a:r>
            <a:endParaRPr lang="en-US" dirty="0">
              <a:latin typeface="Century Gothic" panose="020B0502020202020204" pitchFamily="34" charset="0"/>
            </a:endParaRPr>
          </a:p>
        </p:txBody>
      </p:sp>
      <p:sp>
        <p:nvSpPr>
          <p:cNvPr id="1537027" name="Rectangle 3"/>
          <p:cNvSpPr>
            <a:spLocks noGrp="1" noChangeArrowheads="1"/>
          </p:cNvSpPr>
          <p:nvPr>
            <p:ph type="body" idx="1"/>
          </p:nvPr>
        </p:nvSpPr>
        <p:spPr>
          <a:xfrm>
            <a:off x="457200" y="1783357"/>
            <a:ext cx="8229600" cy="4525963"/>
          </a:xfrm>
        </p:spPr>
        <p:txBody>
          <a:bodyPr/>
          <a:lstStyle/>
          <a:p>
            <a:pPr>
              <a:buFontTx/>
              <a:buNone/>
            </a:pPr>
            <a:r>
              <a:rPr kumimoji="1" lang="en-US" sz="2800" dirty="0">
                <a:latin typeface="Century Gothic" panose="020B0502020202020204" pitchFamily="34" charset="0"/>
                <a:ea typeface="Century Gothic" charset="0"/>
                <a:cs typeface="Century Gothic" charset="0"/>
              </a:rPr>
              <a:t>	“If you will hearken to my voice and keep my covenant, you shall be my treasured possession among all peoples, for all the earth is mine; and you shall be to me a kingdom of priests and a holy nation.” </a:t>
            </a:r>
          </a:p>
          <a:p>
            <a:pPr>
              <a:buFontTx/>
              <a:buNone/>
            </a:pPr>
            <a:r>
              <a:rPr kumimoji="1" lang="en-US" sz="2000" dirty="0">
                <a:latin typeface="Century Gothic" panose="020B0502020202020204" pitchFamily="34" charset="0"/>
              </a:rPr>
              <a:t>							Exodus 19:4-6</a:t>
            </a:r>
          </a:p>
          <a:p>
            <a:pPr>
              <a:buFontTx/>
              <a:buNone/>
            </a:pPr>
            <a:r>
              <a:rPr kumimoji="1" lang="en-US" sz="2400" dirty="0">
                <a:latin typeface="Century Gothic" panose="020B0502020202020204" pitchFamily="34" charset="0"/>
              </a:rPr>
              <a:t>Chosen nation. Not a master race</a:t>
            </a:r>
          </a:p>
          <a:p>
            <a:pPr>
              <a:buFontTx/>
              <a:buNone/>
            </a:pPr>
            <a:r>
              <a:rPr kumimoji="1" lang="en-US" sz="2400" dirty="0">
                <a:latin typeface="Century Gothic" panose="020B0502020202020204" pitchFamily="34" charset="0"/>
              </a:rPr>
              <a:t>Defined by covenant </a:t>
            </a:r>
          </a:p>
          <a:p>
            <a:pPr>
              <a:buFontTx/>
              <a:buNone/>
            </a:pPr>
            <a:r>
              <a:rPr kumimoji="1" lang="en-US" sz="2400" dirty="0">
                <a:latin typeface="Century Gothic" panose="020B0502020202020204" pitchFamily="34" charset="0"/>
              </a:rPr>
              <a:t>Chosen to spread knowledge of God and ethics</a:t>
            </a:r>
            <a:endParaRPr lang="en-US" dirty="0">
              <a:latin typeface="Century Gothic" panose="020B0502020202020204" pitchFamily="34" charset="0"/>
            </a:endParaRPr>
          </a:p>
        </p:txBody>
      </p:sp>
    </p:spTree>
    <p:extLst>
      <p:ext uri="{BB962C8B-B14F-4D97-AF65-F5344CB8AC3E}">
        <p14:creationId xmlns:p14="http://schemas.microsoft.com/office/powerpoint/2010/main" val="14010314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p:txBody>
          <a:bodyPr/>
          <a:lstStyle/>
          <a:p>
            <a:pPr eaLnBrk="1" hangingPunct="1">
              <a:defRPr/>
            </a:pPr>
            <a:r>
              <a:rPr lang="en-GB" dirty="0">
                <a:solidFill>
                  <a:srgbClr val="FFFF00"/>
                </a:solidFill>
                <a:latin typeface="Century Gothic" panose="020B0502020202020204" pitchFamily="34" charset="0"/>
                <a:ea typeface="+mj-ea"/>
                <a:cs typeface="+mj-cs"/>
              </a:rPr>
              <a:t>Jesus starts his ministry </a:t>
            </a:r>
          </a:p>
        </p:txBody>
      </p:sp>
      <p:sp>
        <p:nvSpPr>
          <p:cNvPr id="108547" name="Rectangle 3"/>
          <p:cNvSpPr>
            <a:spLocks noGrp="1" noRot="1" noChangeArrowheads="1"/>
          </p:cNvSpPr>
          <p:nvPr>
            <p:ph type="body" sz="half" idx="1"/>
          </p:nvPr>
        </p:nvSpPr>
        <p:spPr>
          <a:xfrm>
            <a:off x="323850" y="1598513"/>
            <a:ext cx="4194175" cy="4422775"/>
          </a:xfrm>
        </p:spPr>
        <p:txBody>
          <a:bodyPr/>
          <a:lstStyle/>
          <a:p>
            <a:pPr marL="0" indent="0" eaLnBrk="1" hangingPunct="1">
              <a:buNone/>
              <a:defRPr/>
            </a:pPr>
            <a:endParaRPr lang="en-GB" sz="2800" dirty="0">
              <a:latin typeface="Century Gothic" panose="020B0502020202020204" pitchFamily="34" charset="0"/>
              <a:ea typeface="+mn-ea"/>
              <a:cs typeface="+mn-cs"/>
            </a:endParaRPr>
          </a:p>
          <a:p>
            <a:pPr marL="0" indent="0" eaLnBrk="1" hangingPunct="1">
              <a:buNone/>
              <a:defRPr/>
            </a:pPr>
            <a:r>
              <a:rPr lang="en-GB" sz="2400" dirty="0">
                <a:latin typeface="Century Gothic" panose="020B0502020202020204" pitchFamily="34" charset="0"/>
                <a:ea typeface="+mn-ea"/>
                <a:cs typeface="+mn-cs"/>
              </a:rPr>
              <a:t>Then Jesus, filled with the power of the Spirit, returned to Galilee, and a report about him spread through all the surrounding country. He began to teach in their synagogues and was praised by everyone. Luke 4:14</a:t>
            </a:r>
          </a:p>
        </p:txBody>
      </p:sp>
      <p:pic>
        <p:nvPicPr>
          <p:cNvPr id="105476" name="Picture 5" descr="calling disceiples"/>
          <p:cNvPicPr>
            <a:picLocks noGrp="1" noChangeAspect="1" noChangeArrowheads="1"/>
          </p:cNvPicPr>
          <p:nvPr>
            <p:ph sz="half" idx="2"/>
          </p:nvPr>
        </p:nvPicPr>
        <p:blipFill>
          <a:blip r:embed="rId3"/>
          <a:srcRect/>
          <a:stretch>
            <a:fillRect/>
          </a:stretch>
        </p:blipFill>
        <p:spPr>
          <a:xfrm>
            <a:off x="4840288" y="2058988"/>
            <a:ext cx="3810000" cy="3657600"/>
          </a:xfrm>
        </p:spPr>
      </p:pic>
      <p:sp>
        <p:nvSpPr>
          <p:cNvPr id="108550" name="Text Box 6"/>
          <p:cNvSpPr txBox="1">
            <a:spLocks noChangeArrowheads="1"/>
          </p:cNvSpPr>
          <p:nvPr/>
        </p:nvSpPr>
        <p:spPr bwMode="auto">
          <a:xfrm>
            <a:off x="5302293" y="5759728"/>
            <a:ext cx="2912977" cy="369332"/>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cs typeface="+mn-cs"/>
              </a:rPr>
              <a:t>Jesus calling his disciples</a:t>
            </a:r>
          </a:p>
        </p:txBody>
      </p:sp>
    </p:spTree>
    <p:extLst>
      <p:ext uri="{BB962C8B-B14F-4D97-AF65-F5344CB8AC3E}">
        <p14:creationId xmlns:p14="http://schemas.microsoft.com/office/powerpoint/2010/main" val="31061870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F77E-CF33-F042-88BE-022112F49F8A}"/>
              </a:ext>
            </a:extLst>
          </p:cNvPr>
          <p:cNvSpPr>
            <a:spLocks noGrp="1"/>
          </p:cNvSpPr>
          <p:nvPr>
            <p:ph type="title"/>
          </p:nvPr>
        </p:nvSpPr>
        <p:spPr>
          <a:xfrm>
            <a:off x="301625" y="-27384"/>
            <a:ext cx="8510588" cy="1325563"/>
          </a:xfrm>
        </p:spPr>
        <p:txBody>
          <a:bodyPr/>
          <a:lstStyle/>
          <a:p>
            <a:r>
              <a:rPr lang="en-GB" dirty="0">
                <a:solidFill>
                  <a:srgbClr val="FFFF00"/>
                </a:solidFill>
                <a:latin typeface="Century Gothic" panose="020B0502020202020204" pitchFamily="34" charset="0"/>
              </a:rPr>
              <a:t>The good news</a:t>
            </a:r>
          </a:p>
        </p:txBody>
      </p:sp>
      <p:sp>
        <p:nvSpPr>
          <p:cNvPr id="3" name="Text Placeholder 2">
            <a:extLst>
              <a:ext uri="{FF2B5EF4-FFF2-40B4-BE49-F238E27FC236}">
                <a16:creationId xmlns:a16="http://schemas.microsoft.com/office/drawing/2014/main" id="{CB5874D5-D4D5-0949-9E56-63302AE742E5}"/>
              </a:ext>
            </a:extLst>
          </p:cNvPr>
          <p:cNvSpPr>
            <a:spLocks noGrp="1"/>
          </p:cNvSpPr>
          <p:nvPr>
            <p:ph type="body" sz="half" idx="1"/>
          </p:nvPr>
        </p:nvSpPr>
        <p:spPr>
          <a:xfrm>
            <a:off x="301625" y="1526505"/>
            <a:ext cx="8510588" cy="4422775"/>
          </a:xfrm>
        </p:spPr>
        <p:txBody>
          <a:bodyPr/>
          <a:lstStyle/>
          <a:p>
            <a:r>
              <a:rPr lang="en-GB" sz="2600" dirty="0">
                <a:latin typeface="Century Gothic" panose="020B0502020202020204" pitchFamily="34" charset="0"/>
              </a:rPr>
              <a:t>Repent for the Kingdom of heaven is at hand”</a:t>
            </a:r>
          </a:p>
          <a:p>
            <a:r>
              <a:rPr lang="en-GB" sz="2600" dirty="0">
                <a:latin typeface="Century Gothic" panose="020B0502020202020204" pitchFamily="34" charset="0"/>
              </a:rPr>
              <a:t>‘The kingdom of God is in the midst of you.</a:t>
            </a:r>
          </a:p>
          <a:p>
            <a:r>
              <a:rPr lang="en-GB" sz="2600" dirty="0">
                <a:latin typeface="Century Gothic" panose="020B0502020202020204" pitchFamily="34" charset="0"/>
              </a:rPr>
              <a:t>‘The kingdom of heaven may be compared to someone who sowed good seed in his field;</a:t>
            </a:r>
          </a:p>
          <a:p>
            <a:r>
              <a:rPr lang="en-GB" sz="2600" dirty="0">
                <a:latin typeface="Century Gothic" panose="020B0502020202020204" pitchFamily="34" charset="0"/>
              </a:rPr>
              <a:t>‘The kingdom of God like is like a grain of mustard seed </a:t>
            </a:r>
          </a:p>
          <a:p>
            <a:r>
              <a:rPr lang="en-GB" sz="2600" dirty="0">
                <a:latin typeface="Century Gothic" panose="020B0502020202020204" pitchFamily="34" charset="0"/>
              </a:rPr>
              <a:t>‘The kingdom of heaven is like yeast</a:t>
            </a:r>
          </a:p>
          <a:p>
            <a:r>
              <a:rPr lang="en-GB" sz="2600" dirty="0">
                <a:latin typeface="Century Gothic" panose="020B0502020202020204" pitchFamily="34" charset="0"/>
              </a:rPr>
              <a:t>‘It is easier for a camel to go through the eye of a needle than for a rich person to enter the kingdom of God.</a:t>
            </a:r>
          </a:p>
        </p:txBody>
      </p:sp>
    </p:spTree>
    <p:extLst>
      <p:ext uri="{BB962C8B-B14F-4D97-AF65-F5344CB8AC3E}">
        <p14:creationId xmlns:p14="http://schemas.microsoft.com/office/powerpoint/2010/main" val="32649402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Rectangle 4"/>
          <p:cNvSpPr>
            <a:spLocks noGrp="1" noRot="1" noChangeArrowheads="1"/>
          </p:cNvSpPr>
          <p:nvPr>
            <p:ph type="title"/>
          </p:nvPr>
        </p:nvSpPr>
        <p:spPr/>
        <p:txBody>
          <a:bodyPr/>
          <a:lstStyle/>
          <a:p>
            <a:pPr eaLnBrk="1" hangingPunct="1">
              <a:defRPr/>
            </a:pPr>
            <a:r>
              <a:rPr lang="en-GB" dirty="0">
                <a:solidFill>
                  <a:srgbClr val="FFFF00"/>
                </a:solidFill>
                <a:latin typeface="Century Gothic" charset="0"/>
                <a:ea typeface="Century Gothic" charset="0"/>
                <a:cs typeface="Century Gothic" charset="0"/>
              </a:rPr>
              <a:t>Galilean Spring</a:t>
            </a:r>
          </a:p>
        </p:txBody>
      </p:sp>
      <p:sp>
        <p:nvSpPr>
          <p:cNvPr id="124933" name="Rectangle 5"/>
          <p:cNvSpPr>
            <a:spLocks noGrp="1" noRot="1" noChangeArrowheads="1"/>
          </p:cNvSpPr>
          <p:nvPr>
            <p:ph type="body" sz="half" idx="1"/>
          </p:nvPr>
        </p:nvSpPr>
        <p:spPr>
          <a:xfrm>
            <a:off x="250825" y="1989609"/>
            <a:ext cx="4176713" cy="4103687"/>
          </a:xfrm>
        </p:spPr>
        <p:txBody>
          <a:bodyPr/>
          <a:lstStyle/>
          <a:p>
            <a:pPr eaLnBrk="1" hangingPunct="1">
              <a:buFont typeface="Wingdings" pitchFamily="-128" charset="2"/>
              <a:buNone/>
              <a:defRPr/>
            </a:pPr>
            <a:r>
              <a:rPr lang="en-GB" sz="2600" dirty="0">
                <a:effectLst/>
                <a:latin typeface="Century Gothic" charset="0"/>
                <a:ea typeface="Century Gothic" charset="0"/>
                <a:cs typeface="Century Gothic" charset="0"/>
              </a:rPr>
              <a:t>	And he went about all Galilee teaching in their synagogues and preaching the gospel of the kingdom and healing every disease and every infirmity among the people.</a:t>
            </a:r>
          </a:p>
          <a:p>
            <a:pPr eaLnBrk="1" hangingPunct="1">
              <a:buFont typeface="Wingdings" pitchFamily="-128" charset="2"/>
              <a:buNone/>
              <a:defRPr/>
            </a:pPr>
            <a:r>
              <a:rPr lang="en-GB" sz="2400" dirty="0">
                <a:effectLst/>
                <a:latin typeface="Century Gothic" charset="0"/>
                <a:ea typeface="Century Gothic" charset="0"/>
                <a:cs typeface="Century Gothic" charset="0"/>
              </a:rPr>
              <a:t>			</a:t>
            </a:r>
            <a:r>
              <a:rPr lang="en-GB" sz="2000" dirty="0">
                <a:effectLst/>
                <a:latin typeface="Century Gothic" charset="0"/>
                <a:ea typeface="Century Gothic" charset="0"/>
                <a:cs typeface="Century Gothic" charset="0"/>
              </a:rPr>
              <a:t>Matthew 4:23</a:t>
            </a:r>
            <a:endParaRPr lang="en-GB" sz="2400" dirty="0">
              <a:effectLst/>
              <a:latin typeface="Century Gothic" charset="0"/>
              <a:ea typeface="Century Gothic" charset="0"/>
              <a:cs typeface="Century Gothic" charset="0"/>
            </a:endParaRPr>
          </a:p>
        </p:txBody>
      </p:sp>
      <p:pic>
        <p:nvPicPr>
          <p:cNvPr id="113668" name="Picture 8" descr="rem 100"/>
          <p:cNvPicPr>
            <a:picLocks noGrp="1" noChangeAspect="1" noChangeArrowheads="1"/>
          </p:cNvPicPr>
          <p:nvPr>
            <p:ph sz="half" idx="2"/>
          </p:nvPr>
        </p:nvPicPr>
        <p:blipFill>
          <a:blip r:embed="rId3"/>
          <a:srcRect/>
          <a:stretch>
            <a:fillRect/>
          </a:stretch>
        </p:blipFill>
        <p:spPr>
          <a:xfrm>
            <a:off x="4648200" y="2381250"/>
            <a:ext cx="4244975" cy="3049588"/>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0" name="Rectangle 1034"/>
          <p:cNvSpPr>
            <a:spLocks noGrp="1" noRot="1" noChangeArrowheads="1"/>
          </p:cNvSpPr>
          <p:nvPr>
            <p:ph type="title"/>
          </p:nvPr>
        </p:nvSpPr>
        <p:spPr/>
        <p:txBody>
          <a:bodyPr/>
          <a:lstStyle/>
          <a:p>
            <a:pPr eaLnBrk="1" hangingPunct="1">
              <a:defRPr/>
            </a:pPr>
            <a:r>
              <a:rPr lang="en-US" dirty="0">
                <a:solidFill>
                  <a:srgbClr val="FFFF00"/>
                </a:solidFill>
                <a:latin typeface="Century Gothic" charset="0"/>
                <a:ea typeface="Century Gothic" charset="0"/>
                <a:cs typeface="Century Gothic" charset="0"/>
              </a:rPr>
              <a:t>The people accept Jesus</a:t>
            </a:r>
          </a:p>
        </p:txBody>
      </p:sp>
      <p:sp>
        <p:nvSpPr>
          <p:cNvPr id="122891" name="Rectangle 1035"/>
          <p:cNvSpPr>
            <a:spLocks noGrp="1" noRot="1" noChangeArrowheads="1"/>
          </p:cNvSpPr>
          <p:nvPr>
            <p:ph type="body" sz="half" idx="1"/>
          </p:nvPr>
        </p:nvSpPr>
        <p:spPr>
          <a:xfrm>
            <a:off x="304800" y="2206625"/>
            <a:ext cx="4194175" cy="4422775"/>
          </a:xfrm>
        </p:spPr>
        <p:txBody>
          <a:bodyPr/>
          <a:lstStyle/>
          <a:p>
            <a:pPr eaLnBrk="1" hangingPunct="1">
              <a:buFont typeface="Wingdings" pitchFamily="-128" charset="2"/>
              <a:buNone/>
              <a:defRPr/>
            </a:pPr>
            <a:r>
              <a:rPr lang="en-GB" sz="2800" dirty="0">
                <a:effectLst/>
                <a:latin typeface="Century Gothic" charset="0"/>
                <a:ea typeface="Century Gothic" charset="0"/>
                <a:cs typeface="Century Gothic" charset="0"/>
              </a:rPr>
              <a:t>    And great crowds followed him from Galilee and the Decapolis and Jerusalem and Judea and from beyond the Jordan. </a:t>
            </a:r>
          </a:p>
          <a:p>
            <a:pPr eaLnBrk="1" hangingPunct="1">
              <a:buFont typeface="Wingdings" pitchFamily="-128" charset="2"/>
              <a:buNone/>
              <a:defRPr/>
            </a:pPr>
            <a:r>
              <a:rPr lang="en-GB" sz="2800" dirty="0">
                <a:effectLst/>
                <a:latin typeface="Century Gothic" charset="0"/>
                <a:ea typeface="Century Gothic" charset="0"/>
                <a:cs typeface="Century Gothic" charset="0"/>
              </a:rPr>
              <a:t>			</a:t>
            </a:r>
            <a:r>
              <a:rPr lang="en-GB" sz="2000" dirty="0">
                <a:effectLst/>
                <a:latin typeface="Century Gothic" charset="0"/>
                <a:ea typeface="Century Gothic" charset="0"/>
                <a:cs typeface="Century Gothic" charset="0"/>
              </a:rPr>
              <a:t>Matthew 4:25</a:t>
            </a:r>
          </a:p>
        </p:txBody>
      </p:sp>
      <p:pic>
        <p:nvPicPr>
          <p:cNvPr id="115716" name="Picture 1036"/>
          <p:cNvPicPr>
            <a:picLocks noGrp="1" noChangeAspect="1" noChangeArrowheads="1"/>
          </p:cNvPicPr>
          <p:nvPr>
            <p:ph sz="half" idx="2"/>
          </p:nvPr>
        </p:nvPicPr>
        <p:blipFill>
          <a:blip r:embed="rId3"/>
          <a:srcRect/>
          <a:stretch>
            <a:fillRect/>
          </a:stretch>
        </p:blip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1026"/>
          <p:cNvSpPr>
            <a:spLocks noGrp="1" noRot="1" noChangeArrowheads="1"/>
          </p:cNvSpPr>
          <p:nvPr>
            <p:ph type="title"/>
          </p:nvPr>
        </p:nvSpPr>
        <p:spPr/>
        <p:txBody>
          <a:bodyPr/>
          <a:lstStyle/>
          <a:p>
            <a:pPr eaLnBrk="1" hangingPunct="1">
              <a:defRPr/>
            </a:pPr>
            <a:r>
              <a:rPr lang="en-GB" dirty="0">
                <a:solidFill>
                  <a:srgbClr val="FFFF00"/>
                </a:solidFill>
                <a:latin typeface="Century Gothic" charset="0"/>
                <a:ea typeface="Century Gothic" charset="0"/>
                <a:cs typeface="Century Gothic" charset="0"/>
              </a:rPr>
              <a:t>Sermon on the Mount</a:t>
            </a:r>
          </a:p>
        </p:txBody>
      </p:sp>
      <p:sp>
        <p:nvSpPr>
          <p:cNvPr id="168964" name="Rectangle 1028"/>
          <p:cNvSpPr>
            <a:spLocks noGrp="1" noRot="1" noChangeArrowheads="1"/>
          </p:cNvSpPr>
          <p:nvPr>
            <p:ph type="body" sz="half" idx="1"/>
          </p:nvPr>
        </p:nvSpPr>
        <p:spPr/>
        <p:txBody>
          <a:bodyPr/>
          <a:lstStyle/>
          <a:p>
            <a:pPr eaLnBrk="1" hangingPunct="1">
              <a:buFont typeface="Wingdings" pitchFamily="-128" charset="2"/>
              <a:buNone/>
              <a:defRPr/>
            </a:pPr>
            <a:r>
              <a:rPr lang="en-GB" sz="2800" dirty="0">
                <a:effectLst/>
                <a:latin typeface="Century Gothic" charset="0"/>
                <a:ea typeface="Century Gothic" charset="0"/>
                <a:cs typeface="Century Gothic" charset="0"/>
              </a:rPr>
              <a:t>	And when Jesus finished these sayings, the crowds were astonished at his teaching, for he taught them as one who had authority, and not as their scribes.</a:t>
            </a:r>
          </a:p>
          <a:p>
            <a:pPr eaLnBrk="1" hangingPunct="1">
              <a:buFont typeface="Wingdings" pitchFamily="-128" charset="2"/>
              <a:buNone/>
              <a:defRPr/>
            </a:pPr>
            <a:r>
              <a:rPr lang="en-GB" sz="2400" dirty="0">
                <a:effectLst/>
                <a:latin typeface="Century Gothic" charset="0"/>
                <a:ea typeface="Century Gothic" charset="0"/>
                <a:cs typeface="Century Gothic" charset="0"/>
              </a:rPr>
              <a:t>		</a:t>
            </a:r>
            <a:r>
              <a:rPr lang="en-GB" sz="2000" dirty="0">
                <a:effectLst/>
                <a:latin typeface="Century Gothic" charset="0"/>
                <a:ea typeface="Century Gothic" charset="0"/>
                <a:cs typeface="Century Gothic" charset="0"/>
              </a:rPr>
              <a:t>Matthew 7:28-29</a:t>
            </a:r>
          </a:p>
        </p:txBody>
      </p:sp>
      <p:pic>
        <p:nvPicPr>
          <p:cNvPr id="119812" name="Picture 1030" descr="beatitudesafrica"/>
          <p:cNvPicPr>
            <a:picLocks noGrp="1" noChangeAspect="1" noChangeArrowheads="1"/>
          </p:cNvPicPr>
          <p:nvPr>
            <p:ph sz="half" idx="2"/>
          </p:nvPr>
        </p:nvPicPr>
        <p:blipFill>
          <a:blip r:embed="rId3"/>
          <a:srcRect/>
          <a:stretch>
            <a:fillRect/>
          </a:stretch>
        </p:blipFill>
        <p:spPr>
          <a:xfrm>
            <a:off x="4643438" y="2060575"/>
            <a:ext cx="4194175" cy="2795588"/>
          </a:xfrm>
        </p:spPr>
      </p:pic>
      <p:sp>
        <p:nvSpPr>
          <p:cNvPr id="2" name="TextBox 1">
            <a:extLst>
              <a:ext uri="{FF2B5EF4-FFF2-40B4-BE49-F238E27FC236}">
                <a16:creationId xmlns:a16="http://schemas.microsoft.com/office/drawing/2014/main" id="{75DE2A48-2445-3D4C-AA06-31DDAE0A376E}"/>
              </a:ext>
            </a:extLst>
          </p:cNvPr>
          <p:cNvSpPr txBox="1"/>
          <p:nvPr/>
        </p:nvSpPr>
        <p:spPr>
          <a:xfrm>
            <a:off x="4762951" y="5013176"/>
            <a:ext cx="4057521" cy="707886"/>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‘The harvest is plentiful, but the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labourers are few.’ Mt. 9:37</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01625" y="282153"/>
            <a:ext cx="8540750" cy="6099175"/>
          </a:xfrm>
        </p:spPr>
        <p:txBody>
          <a:bodyPr/>
          <a:lstStyle/>
          <a:p>
            <a:r>
              <a:rPr lang="en-US" sz="2200" dirty="0">
                <a:effectLst/>
                <a:latin typeface="Century Gothic" charset="0"/>
                <a:ea typeface="Century Gothic" charset="0"/>
                <a:cs typeface="Century Gothic" charset="0"/>
              </a:rPr>
              <a:t>‘Blessed are the poor in spirit, for theirs is the kingdom of heaven.</a:t>
            </a:r>
          </a:p>
          <a:p>
            <a:r>
              <a:rPr lang="en-US" sz="2200" dirty="0">
                <a:effectLst/>
                <a:latin typeface="Century Gothic" charset="0"/>
                <a:ea typeface="Century Gothic" charset="0"/>
                <a:cs typeface="Century Gothic" charset="0"/>
              </a:rPr>
              <a:t>‘Blessed are those who mourn, for they will be comforted.</a:t>
            </a:r>
          </a:p>
          <a:p>
            <a:r>
              <a:rPr lang="en-US" sz="2200" dirty="0">
                <a:effectLst/>
                <a:latin typeface="Century Gothic" charset="0"/>
                <a:ea typeface="Century Gothic" charset="0"/>
                <a:cs typeface="Century Gothic" charset="0"/>
              </a:rPr>
              <a:t>‘Blessed are the meek, for they will inherit the earth.</a:t>
            </a:r>
          </a:p>
          <a:p>
            <a:r>
              <a:rPr lang="en-US" sz="2200" dirty="0">
                <a:effectLst/>
                <a:latin typeface="Century Gothic" charset="0"/>
                <a:ea typeface="Century Gothic" charset="0"/>
                <a:cs typeface="Century Gothic" charset="0"/>
              </a:rPr>
              <a:t>‘Blessed are those who hunger and thirst for righteousness, for they will be filled.</a:t>
            </a:r>
          </a:p>
          <a:p>
            <a:r>
              <a:rPr lang="en-US" sz="2200" dirty="0">
                <a:effectLst/>
                <a:latin typeface="Century Gothic" charset="0"/>
                <a:ea typeface="Century Gothic" charset="0"/>
                <a:cs typeface="Century Gothic" charset="0"/>
              </a:rPr>
              <a:t>‘Blessed are the merciful, for they will receive mercy.</a:t>
            </a:r>
          </a:p>
          <a:p>
            <a:r>
              <a:rPr lang="en-US" sz="2200" dirty="0">
                <a:effectLst/>
                <a:latin typeface="Century Gothic" charset="0"/>
                <a:ea typeface="Century Gothic" charset="0"/>
                <a:cs typeface="Century Gothic" charset="0"/>
              </a:rPr>
              <a:t>‘Blessed are the pure in heart, for they will see God.</a:t>
            </a:r>
          </a:p>
          <a:p>
            <a:r>
              <a:rPr lang="en-US" sz="2200" dirty="0">
                <a:effectLst/>
                <a:latin typeface="Century Gothic" charset="0"/>
                <a:ea typeface="Century Gothic" charset="0"/>
                <a:cs typeface="Century Gothic" charset="0"/>
              </a:rPr>
              <a:t>‘Blessed are the peacemakers, for they will be called children of God.</a:t>
            </a:r>
          </a:p>
          <a:p>
            <a:r>
              <a:rPr lang="en-US" sz="2200" dirty="0">
                <a:effectLst/>
                <a:latin typeface="Century Gothic" charset="0"/>
                <a:ea typeface="Century Gothic" charset="0"/>
                <a:cs typeface="Century Gothic" charset="0"/>
              </a:rPr>
              <a:t>‘Blessed are those who are persecuted for righteousness’ sake, for theirs is the kingdom of heaven.</a:t>
            </a:r>
          </a:p>
          <a:p>
            <a:r>
              <a:rPr lang="en-US" sz="2200" dirty="0">
                <a:effectLst/>
                <a:latin typeface="Century Gothic" charset="0"/>
                <a:ea typeface="Century Gothic" charset="0"/>
                <a:cs typeface="Century Gothic" charset="0"/>
              </a:rPr>
              <a:t>‘Blessed are you when people revile you and persecute you and utter all kinds of evil against you falsely on my account. </a:t>
            </a:r>
            <a:r>
              <a:rPr lang="en-US" sz="2200" b="1" baseline="30000" dirty="0">
                <a:effectLst/>
                <a:latin typeface="Century Gothic" charset="0"/>
                <a:ea typeface="Century Gothic" charset="0"/>
                <a:cs typeface="Century Gothic" charset="0"/>
              </a:rPr>
              <a:t> </a:t>
            </a:r>
            <a:r>
              <a:rPr lang="en-US" sz="2200" dirty="0">
                <a:effectLst/>
                <a:latin typeface="Century Gothic" charset="0"/>
                <a:ea typeface="Century Gothic" charset="0"/>
                <a:cs typeface="Century Gothic" charset="0"/>
              </a:rPr>
              <a:t>Rejoice and be glad, for your reward is great in heaven, for in the same way they persecuted the prophets who were before you.</a:t>
            </a:r>
          </a:p>
          <a:p>
            <a:endParaRPr lang="en-GB" sz="2200" dirty="0">
              <a:latin typeface="Century Gothic" charset="0"/>
              <a:ea typeface="Century Gothic" charset="0"/>
              <a:cs typeface="Century Gothic" charset="0"/>
            </a:endParaRPr>
          </a:p>
        </p:txBody>
      </p:sp>
    </p:spTree>
    <p:extLst>
      <p:ext uri="{BB962C8B-B14F-4D97-AF65-F5344CB8AC3E}">
        <p14:creationId xmlns:p14="http://schemas.microsoft.com/office/powerpoint/2010/main" val="99613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A little background</a:t>
            </a:r>
          </a:p>
        </p:txBody>
      </p:sp>
      <p:sp>
        <p:nvSpPr>
          <p:cNvPr id="3" name="Content Placeholder 2"/>
          <p:cNvSpPr>
            <a:spLocks noGrp="1"/>
          </p:cNvSpPr>
          <p:nvPr>
            <p:ph idx="1"/>
          </p:nvPr>
        </p:nvSpPr>
        <p:spPr>
          <a:xfrm>
            <a:off x="301625" y="1340768"/>
            <a:ext cx="8540750" cy="4422775"/>
          </a:xfrm>
        </p:spPr>
        <p:txBody>
          <a:bodyPr/>
          <a:lstStyle/>
          <a:p>
            <a:r>
              <a:rPr lang="en-GB" dirty="0">
                <a:latin typeface="Century Gothic" charset="0"/>
                <a:ea typeface="Century Gothic" charset="0"/>
                <a:cs typeface="Century Gothic" charset="0"/>
              </a:rPr>
              <a:t>Jewish self-understanding</a:t>
            </a:r>
          </a:p>
          <a:p>
            <a:pPr lvl="1"/>
            <a:r>
              <a:rPr lang="en-GB" dirty="0">
                <a:latin typeface="Century Gothic" charset="0"/>
                <a:ea typeface="Century Gothic" charset="0"/>
                <a:cs typeface="Century Gothic" charset="0"/>
              </a:rPr>
              <a:t>Covenant with Abraham</a:t>
            </a:r>
          </a:p>
          <a:p>
            <a:pPr lvl="2"/>
            <a:r>
              <a:rPr lang="en-GB" dirty="0">
                <a:latin typeface="Century Gothic" charset="0"/>
                <a:ea typeface="Century Gothic" charset="0"/>
                <a:cs typeface="Century Gothic" charset="0"/>
              </a:rPr>
              <a:t>Promised Land of Canaan</a:t>
            </a:r>
          </a:p>
          <a:p>
            <a:pPr lvl="1"/>
            <a:r>
              <a:rPr lang="en-GB" dirty="0">
                <a:latin typeface="Century Gothic" charset="0"/>
                <a:ea typeface="Century Gothic" charset="0"/>
                <a:cs typeface="Century Gothic" charset="0"/>
              </a:rPr>
              <a:t>Slaves in Egypt</a:t>
            </a:r>
          </a:p>
          <a:p>
            <a:pPr lvl="1"/>
            <a:r>
              <a:rPr lang="en-GB" dirty="0">
                <a:latin typeface="Century Gothic" charset="0"/>
                <a:ea typeface="Century Gothic" charset="0"/>
                <a:cs typeface="Century Gothic" charset="0"/>
              </a:rPr>
              <a:t>Exodus - Moses</a:t>
            </a:r>
          </a:p>
          <a:p>
            <a:pPr lvl="1"/>
            <a:r>
              <a:rPr lang="en-GB" dirty="0">
                <a:latin typeface="Century Gothic" charset="0"/>
                <a:ea typeface="Century Gothic" charset="0"/>
                <a:cs typeface="Century Gothic" charset="0"/>
              </a:rPr>
              <a:t>Covenant at Sinai</a:t>
            </a:r>
          </a:p>
          <a:p>
            <a:pPr lvl="2"/>
            <a:r>
              <a:rPr lang="en-GB" dirty="0">
                <a:latin typeface="Century Gothic" charset="0"/>
                <a:ea typeface="Century Gothic" charset="0"/>
                <a:cs typeface="Century Gothic" charset="0"/>
              </a:rPr>
              <a:t>Chosen people</a:t>
            </a:r>
          </a:p>
          <a:p>
            <a:pPr lvl="2"/>
            <a:r>
              <a:rPr lang="en-GB" dirty="0">
                <a:latin typeface="Century Gothic" charset="0"/>
                <a:ea typeface="Century Gothic" charset="0"/>
                <a:cs typeface="Century Gothic" charset="0"/>
              </a:rPr>
              <a:t>God was King</a:t>
            </a:r>
          </a:p>
          <a:p>
            <a:pPr lvl="2"/>
            <a:r>
              <a:rPr lang="en-GB" dirty="0">
                <a:latin typeface="Century Gothic" charset="0"/>
                <a:ea typeface="Century Gothic" charset="0"/>
                <a:cs typeface="Century Gothic" charset="0"/>
              </a:rPr>
              <a:t>Mosaic Law</a:t>
            </a:r>
          </a:p>
          <a:p>
            <a:pPr lvl="2"/>
            <a:r>
              <a:rPr lang="en-GB" dirty="0">
                <a:latin typeface="Century Gothic" charset="0"/>
                <a:ea typeface="Century Gothic" charset="0"/>
                <a:cs typeface="Century Gothic" charset="0"/>
              </a:rPr>
              <a:t>Freedom </a:t>
            </a:r>
          </a:p>
          <a:p>
            <a:pPr lvl="2"/>
            <a:r>
              <a:rPr lang="en-GB" dirty="0">
                <a:latin typeface="Century Gothic" charset="0"/>
                <a:ea typeface="Century Gothic" charset="0"/>
                <a:cs typeface="Century Gothic" charset="0"/>
              </a:rPr>
              <a:t>Self governing </a:t>
            </a:r>
          </a:p>
        </p:txBody>
      </p:sp>
    </p:spTree>
    <p:extLst>
      <p:ext uri="{BB962C8B-B14F-4D97-AF65-F5344CB8AC3E}">
        <p14:creationId xmlns:p14="http://schemas.microsoft.com/office/powerpoint/2010/main" val="2577882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4018" name="Rectangle 2"/>
          <p:cNvSpPr>
            <a:spLocks noGrp="1" noChangeArrowheads="1"/>
          </p:cNvSpPr>
          <p:nvPr>
            <p:ph type="title"/>
          </p:nvPr>
        </p:nvSpPr>
        <p:spPr>
          <a:xfrm>
            <a:off x="457200" y="-76200"/>
            <a:ext cx="8229600" cy="1143000"/>
          </a:xfrm>
        </p:spPr>
        <p:txBody>
          <a:bodyPr/>
          <a:lstStyle/>
          <a:p>
            <a:r>
              <a:rPr lang="en-US" sz="4000">
                <a:solidFill>
                  <a:srgbClr val="FFFF00"/>
                </a:solidFill>
                <a:latin typeface="Century Gothic" panose="020B0502020202020204" pitchFamily="34" charset="0"/>
              </a:rPr>
              <a:t>Exodus</a:t>
            </a:r>
            <a:endParaRPr lang="en-US">
              <a:latin typeface="Century Gothic" panose="020B0502020202020204" pitchFamily="34" charset="0"/>
            </a:endParaRPr>
          </a:p>
        </p:txBody>
      </p:sp>
      <p:pic>
        <p:nvPicPr>
          <p:cNvPr id="1494026" name="Picture 10" descr="mapy2"/>
          <p:cNvPicPr>
            <a:picLocks noGrp="1" noChangeAspect="1" noChangeArrowheads="1"/>
          </p:cNvPicPr>
          <p:nvPr>
            <p:ph idx="1"/>
          </p:nvPr>
        </p:nvPicPr>
        <p:blipFill>
          <a:blip r:embed="rId3"/>
          <a:srcRect/>
          <a:stretch>
            <a:fillRect/>
          </a:stretch>
        </p:blipFill>
        <p:spPr>
          <a:xfrm>
            <a:off x="1066800" y="1066800"/>
            <a:ext cx="6858000" cy="5551488"/>
          </a:xfrm>
        </p:spPr>
      </p:pic>
      <p:sp>
        <p:nvSpPr>
          <p:cNvPr id="1494027" name="Freeform 11"/>
          <p:cNvSpPr>
            <a:spLocks/>
          </p:cNvSpPr>
          <p:nvPr/>
        </p:nvSpPr>
        <p:spPr bwMode="auto">
          <a:xfrm>
            <a:off x="5867400" y="1890713"/>
            <a:ext cx="838200" cy="928687"/>
          </a:xfrm>
          <a:custGeom>
            <a:avLst/>
            <a:gdLst/>
            <a:ahLst/>
            <a:cxnLst>
              <a:cxn ang="0">
                <a:pos x="78" y="13"/>
              </a:cxn>
              <a:cxn ang="0">
                <a:pos x="0" y="30"/>
              </a:cxn>
              <a:cxn ang="0">
                <a:pos x="69" y="39"/>
              </a:cxn>
              <a:cxn ang="0">
                <a:pos x="26" y="108"/>
              </a:cxn>
              <a:cxn ang="0">
                <a:pos x="43" y="134"/>
              </a:cxn>
              <a:cxn ang="0">
                <a:pos x="52" y="108"/>
              </a:cxn>
              <a:cxn ang="0">
                <a:pos x="78" y="254"/>
              </a:cxn>
              <a:cxn ang="0">
                <a:pos x="60" y="340"/>
              </a:cxn>
              <a:cxn ang="0">
                <a:pos x="78" y="271"/>
              </a:cxn>
              <a:cxn ang="0">
                <a:pos x="103" y="142"/>
              </a:cxn>
              <a:cxn ang="0">
                <a:pos x="95" y="331"/>
              </a:cxn>
              <a:cxn ang="0">
                <a:pos x="86" y="297"/>
              </a:cxn>
              <a:cxn ang="0">
                <a:pos x="78" y="211"/>
              </a:cxn>
              <a:cxn ang="0">
                <a:pos x="43" y="48"/>
              </a:cxn>
              <a:cxn ang="0">
                <a:pos x="60" y="142"/>
              </a:cxn>
              <a:cxn ang="0">
                <a:pos x="69" y="125"/>
              </a:cxn>
            </a:cxnLst>
            <a:rect l="0" t="0" r="r" b="b"/>
            <a:pathLst>
              <a:path w="107" h="368">
                <a:moveTo>
                  <a:pt x="78" y="13"/>
                </a:moveTo>
                <a:cubicBezTo>
                  <a:pt x="37" y="0"/>
                  <a:pt x="38" y="18"/>
                  <a:pt x="0" y="30"/>
                </a:cubicBezTo>
                <a:cubicBezTo>
                  <a:pt x="23" y="33"/>
                  <a:pt x="52" y="22"/>
                  <a:pt x="69" y="39"/>
                </a:cubicBezTo>
                <a:cubicBezTo>
                  <a:pt x="107" y="78"/>
                  <a:pt x="39" y="101"/>
                  <a:pt x="26" y="108"/>
                </a:cubicBezTo>
                <a:cubicBezTo>
                  <a:pt x="31" y="116"/>
                  <a:pt x="32" y="134"/>
                  <a:pt x="43" y="134"/>
                </a:cubicBezTo>
                <a:cubicBezTo>
                  <a:pt x="52" y="134"/>
                  <a:pt x="49" y="99"/>
                  <a:pt x="52" y="108"/>
                </a:cubicBezTo>
                <a:cubicBezTo>
                  <a:pt x="66" y="155"/>
                  <a:pt x="65" y="206"/>
                  <a:pt x="78" y="254"/>
                </a:cubicBezTo>
                <a:cubicBezTo>
                  <a:pt x="72" y="282"/>
                  <a:pt x="52" y="368"/>
                  <a:pt x="60" y="340"/>
                </a:cubicBezTo>
                <a:cubicBezTo>
                  <a:pt x="66" y="317"/>
                  <a:pt x="72" y="294"/>
                  <a:pt x="78" y="271"/>
                </a:cubicBezTo>
                <a:cubicBezTo>
                  <a:pt x="87" y="228"/>
                  <a:pt x="95" y="184"/>
                  <a:pt x="103" y="142"/>
                </a:cubicBezTo>
                <a:cubicBezTo>
                  <a:pt x="100" y="205"/>
                  <a:pt x="101" y="268"/>
                  <a:pt x="95" y="331"/>
                </a:cubicBezTo>
                <a:cubicBezTo>
                  <a:pt x="93" y="342"/>
                  <a:pt x="87" y="308"/>
                  <a:pt x="86" y="297"/>
                </a:cubicBezTo>
                <a:cubicBezTo>
                  <a:pt x="81" y="268"/>
                  <a:pt x="82" y="239"/>
                  <a:pt x="78" y="211"/>
                </a:cubicBezTo>
                <a:cubicBezTo>
                  <a:pt x="69" y="156"/>
                  <a:pt x="54" y="101"/>
                  <a:pt x="43" y="48"/>
                </a:cubicBezTo>
                <a:cubicBezTo>
                  <a:pt x="58" y="310"/>
                  <a:pt x="43" y="218"/>
                  <a:pt x="60" y="142"/>
                </a:cubicBezTo>
                <a:cubicBezTo>
                  <a:pt x="61" y="135"/>
                  <a:pt x="66" y="130"/>
                  <a:pt x="69" y="125"/>
                </a:cubicBezTo>
              </a:path>
            </a:pathLst>
          </a:custGeom>
          <a:noFill/>
          <a:ln w="73025">
            <a:solidFill>
              <a:srgbClr val="FFFF99"/>
            </a:solidFill>
            <a:round/>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1494028" name="Rectangle 12"/>
          <p:cNvSpPr>
            <a:spLocks noChangeArrowheads="1"/>
          </p:cNvSpPr>
          <p:nvPr/>
        </p:nvSpPr>
        <p:spPr bwMode="auto">
          <a:xfrm>
            <a:off x="5867400" y="1890713"/>
            <a:ext cx="457200" cy="1690687"/>
          </a:xfrm>
          <a:prstGeom prst="rect">
            <a:avLst/>
          </a:prstGeom>
          <a:solidFill>
            <a:srgbClr val="FFFF99"/>
          </a:solidFill>
          <a:ln w="9525">
            <a:solidFill>
              <a:srgbClr val="FFFF99"/>
            </a:solidFill>
            <a:miter lim="800000"/>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1494029" name="Rectangle 13"/>
          <p:cNvSpPr>
            <a:spLocks noChangeArrowheads="1"/>
          </p:cNvSpPr>
          <p:nvPr/>
        </p:nvSpPr>
        <p:spPr bwMode="auto">
          <a:xfrm>
            <a:off x="5334000" y="3429000"/>
            <a:ext cx="457200" cy="228600"/>
          </a:xfrm>
          <a:prstGeom prst="rect">
            <a:avLst/>
          </a:prstGeom>
          <a:solidFill>
            <a:srgbClr val="CCFFCC"/>
          </a:solidFill>
          <a:ln w="9525">
            <a:solidFill>
              <a:srgbClr val="FFFF99"/>
            </a:solidFill>
            <a:miter lim="800000"/>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1494030" name="Rectangle 14"/>
          <p:cNvSpPr>
            <a:spLocks noChangeArrowheads="1"/>
          </p:cNvSpPr>
          <p:nvPr/>
        </p:nvSpPr>
        <p:spPr bwMode="auto">
          <a:xfrm>
            <a:off x="5638800" y="3429000"/>
            <a:ext cx="457200" cy="228600"/>
          </a:xfrm>
          <a:prstGeom prst="rect">
            <a:avLst/>
          </a:prstGeom>
          <a:solidFill>
            <a:srgbClr val="FFFF99"/>
          </a:solidFill>
          <a:ln w="9525">
            <a:noFill/>
            <a:miter lim="800000"/>
            <a:headEnd/>
            <a:tailEn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Tree>
    <p:extLst>
      <p:ext uri="{BB962C8B-B14F-4D97-AF65-F5344CB8AC3E}">
        <p14:creationId xmlns:p14="http://schemas.microsoft.com/office/powerpoint/2010/main" val="2570841718"/>
      </p:ext>
    </p:extLst>
  </p:cSld>
  <p:clrMapOvr>
    <a:masterClrMapping/>
  </p:clrMapOvr>
</p:sld>
</file>

<file path=ppt/theme/theme1.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chemeClr val="tx2"/>
          </a:solidFill>
          <a:prstDash val="solid"/>
          <a:round/>
          <a:headEnd type="none" w="med" len="med"/>
          <a:tailEnd type="triangle" w="med" len="med"/>
        </a:ln>
        <a:effectLst>
          <a:outerShdw blurRad="63500" dist="71842"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pitchFamily="-128" charset="0"/>
          </a:defRPr>
        </a:defPPr>
      </a:lstStyle>
    </a:spDef>
    <a:lnDef>
      <a:spPr bwMode="auto">
        <a:xfrm>
          <a:off x="0" y="0"/>
          <a:ext cx="1" cy="1"/>
        </a:xfrm>
        <a:custGeom>
          <a:avLst/>
          <a:gdLst/>
          <a:ahLst/>
          <a:cxnLst/>
          <a:rect l="0" t="0" r="0" b="0"/>
          <a:pathLst/>
        </a:custGeom>
        <a:solidFill>
          <a:schemeClr val="accent1"/>
        </a:solidFill>
        <a:ln w="76200" cap="flat" cmpd="sng" algn="ctr">
          <a:solidFill>
            <a:schemeClr val="tx2"/>
          </a:solidFill>
          <a:prstDash val="solid"/>
          <a:round/>
          <a:headEnd type="none" w="med" len="med"/>
          <a:tailEnd type="triangle" w="med" len="med"/>
        </a:ln>
        <a:effectLst>
          <a:outerShdw blurRad="63500" dist="71842"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pitchFamily="-128" charset="0"/>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18781</Words>
  <Application>Microsoft Office PowerPoint</Application>
  <PresentationFormat>On-screen Show (4:3)</PresentationFormat>
  <Paragraphs>788</Paragraphs>
  <Slides>75</Slides>
  <Notes>53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75</vt:i4>
      </vt:variant>
    </vt:vector>
  </HeadingPairs>
  <TitlesOfParts>
    <vt:vector size="86" baseType="lpstr">
      <vt:lpstr>Arial</vt:lpstr>
      <vt:lpstr>Calibri</vt:lpstr>
      <vt:lpstr>Century Gothic</vt:lpstr>
      <vt:lpstr>Franklin Gothic Medium</vt:lpstr>
      <vt:lpstr>TiemposText-Regular</vt:lpstr>
      <vt:lpstr>TiemposText-RegularItalic</vt:lpstr>
      <vt:lpstr>TiemposText-Semibold</vt:lpstr>
      <vt:lpstr>Times</vt:lpstr>
      <vt:lpstr>Wingdings</vt:lpstr>
      <vt:lpstr>Wingdings 2</vt:lpstr>
      <vt:lpstr>Clouds</vt:lpstr>
      <vt:lpstr>The life and teachings of Jesus</vt:lpstr>
      <vt:lpstr>PowerPoint Presentation</vt:lpstr>
      <vt:lpstr>A little background</vt:lpstr>
      <vt:lpstr>Canaan </vt:lpstr>
      <vt:lpstr>Position of Jerusalem </vt:lpstr>
      <vt:lpstr>A little background</vt:lpstr>
      <vt:lpstr>Israel’s mission statement</vt:lpstr>
      <vt:lpstr>A little background</vt:lpstr>
      <vt:lpstr>Exodus</vt:lpstr>
      <vt:lpstr>Becoming the people of God</vt:lpstr>
      <vt:lpstr>PowerPoint Presentation</vt:lpstr>
      <vt:lpstr>PowerPoint Presentation</vt:lpstr>
      <vt:lpstr>One people under God</vt:lpstr>
      <vt:lpstr>Anarchy doesn’t work</vt:lpstr>
      <vt:lpstr>The people demand a king</vt:lpstr>
      <vt:lpstr>What will the king do?</vt:lpstr>
      <vt:lpstr>The role of the king</vt:lpstr>
      <vt:lpstr>Later . . .</vt:lpstr>
      <vt:lpstr>Later . . .</vt:lpstr>
      <vt:lpstr>Assyrian empire</vt:lpstr>
      <vt:lpstr>Disaster </vt:lpstr>
      <vt:lpstr>Babylonian empire</vt:lpstr>
      <vt:lpstr>Disaster </vt:lpstr>
      <vt:lpstr>Persian empire</vt:lpstr>
      <vt:lpstr>Edict of Cyrus</vt:lpstr>
      <vt:lpstr>Returned and rebuilt</vt:lpstr>
      <vt:lpstr>Empire of Alexander the Great (356 - 323 BC)</vt:lpstr>
      <vt:lpstr>Greek culture - myths</vt:lpstr>
      <vt:lpstr>Greek material culture</vt:lpstr>
      <vt:lpstr>Culture clash</vt:lpstr>
      <vt:lpstr>What to do?</vt:lpstr>
      <vt:lpstr>Attempted destruction of Judaism</vt:lpstr>
      <vt:lpstr>Roman Empire</vt:lpstr>
      <vt:lpstr>Who were the Romans?</vt:lpstr>
      <vt:lpstr>Who were the Romans?</vt:lpstr>
      <vt:lpstr>PowerPoint Presentation</vt:lpstr>
      <vt:lpstr>Roman Empire</vt:lpstr>
      <vt:lpstr>Harsh, oppressive, exploitative</vt:lpstr>
      <vt:lpstr>Roman fortress next to Temple</vt:lpstr>
      <vt:lpstr>How did the Jews respond?</vt:lpstr>
      <vt:lpstr>How are the Romans presented in the gospels?</vt:lpstr>
      <vt:lpstr>This is how it was</vt:lpstr>
      <vt:lpstr>People waiting for the ‘messiah’</vt:lpstr>
      <vt:lpstr>Jesus’ mission</vt:lpstr>
      <vt:lpstr>Jesus’s house?</vt:lpstr>
      <vt:lpstr>Who was Mary?</vt:lpstr>
      <vt:lpstr>What did Mary do next?</vt:lpstr>
      <vt:lpstr>Zechariah’s family</vt:lpstr>
      <vt:lpstr>Did Jesus’ parents support him?</vt:lpstr>
      <vt:lpstr>PowerPoint Presentation</vt:lpstr>
      <vt:lpstr>Did Jesus really exist?</vt:lpstr>
      <vt:lpstr>Excerpt from the Annals</vt:lpstr>
      <vt:lpstr>More non-Christian evidence</vt:lpstr>
      <vt:lpstr>Excerpt from Jewish Antiquities</vt:lpstr>
      <vt:lpstr>Excerpt from The Testimonium Flavianum (edited)</vt:lpstr>
      <vt:lpstr>Excerpt from The Testimonium Flavianum (original)</vt:lpstr>
      <vt:lpstr>Conclusion . . .</vt:lpstr>
      <vt:lpstr>The forerunner</vt:lpstr>
      <vt:lpstr>Did John really exist?</vt:lpstr>
      <vt:lpstr>John was highly respected</vt:lpstr>
      <vt:lpstr>John denies being the Elijah</vt:lpstr>
      <vt:lpstr>John testifies to Jesus</vt:lpstr>
      <vt:lpstr>Why didn’t John follow Jesus?</vt:lpstr>
      <vt:lpstr>Jesus is tempted by Satan</vt:lpstr>
      <vt:lpstr>Restored first blessing</vt:lpstr>
      <vt:lpstr>Jesus is tempted by Satan</vt:lpstr>
      <vt:lpstr>Restored second blessing</vt:lpstr>
      <vt:lpstr>Jesus is tempted by Satan</vt:lpstr>
      <vt:lpstr>Jesus restored the three blessings</vt:lpstr>
      <vt:lpstr>Jesus starts his ministry </vt:lpstr>
      <vt:lpstr>The good news</vt:lpstr>
      <vt:lpstr>Galilean Spring</vt:lpstr>
      <vt:lpstr>The people accept Jesus</vt:lpstr>
      <vt:lpstr>Sermon on the Mount</vt:lpstr>
      <vt:lpstr>PowerPoint Presentation</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life and teachings of Jesus</dc:title>
  <dc:creator>Chris Le Bas</dc:creator>
  <cp:lastModifiedBy>Chris Le Bas</cp:lastModifiedBy>
  <cp:revision>1</cp:revision>
  <dcterms:created xsi:type="dcterms:W3CDTF">2022-08-20T11:02:44Z</dcterms:created>
  <dcterms:modified xsi:type="dcterms:W3CDTF">2022-08-20T11:03:12Z</dcterms:modified>
</cp:coreProperties>
</file>